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Lst>
  <p:sldSz cy="5143500" cx="9144000"/>
  <p:notesSz cx="6858000" cy="9144000"/>
  <p:embeddedFontLst>
    <p:embeddedFont>
      <p:font typeface="Roboto"/>
      <p:regular r:id="rId77"/>
      <p:bold r:id="rId78"/>
      <p:italic r:id="rId79"/>
      <p:boldItalic r:id="rId80"/>
    </p:embeddedFont>
    <p:embeddedFont>
      <p:font typeface="Constantia"/>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Nadia Sheikh"/>
  <p:cmAuthor clrIdx="1" id="1" initials="" lastIdx="2" name="Shamanth Nayak"/>
  <p:cmAuthor clrIdx="2" id="2" initials="" lastIdx="3" name="Mirco Ravanell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0E702C6-CBDF-4E1E-9E53-6DE401722453}">
  <a:tblStyle styleId="{80E702C6-CBDF-4E1E-9E53-6DE401722453}"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Constantia-boldItalic.fntdata"/><Relationship Id="rId83" Type="http://schemas.openxmlformats.org/officeDocument/2006/relationships/font" Target="fonts/Constantia-italic.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Roboto-boldItalic.fntdata"/><Relationship Id="rId82" Type="http://schemas.openxmlformats.org/officeDocument/2006/relationships/font" Target="fonts/Constantia-bold.fntdata"/><Relationship Id="rId81" Type="http://schemas.openxmlformats.org/officeDocument/2006/relationships/font" Target="fonts/Constanti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font" Target="fonts/Roboto-regular.fntdata"/><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font" Target="fonts/Roboto-italic.fntdata"/><Relationship Id="rId34" Type="http://schemas.openxmlformats.org/officeDocument/2006/relationships/slide" Target="slides/slide27.xml"/><Relationship Id="rId78" Type="http://schemas.openxmlformats.org/officeDocument/2006/relationships/font" Target="fonts/Roboto-bold.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4-10T22:05:33.783">
    <p:pos x="6000" y="0"/>
    <p:text>Is the parameter Wk unique to each time step?</p:text>
  </p:cm>
  <p:cm authorId="1" idx="1" dt="2023-03-29T16:15:37.977">
    <p:pos x="6000" y="100"/>
    <p:text>Ahh, understood. Thank you!</p:text>
  </p:cm>
  <p:cm authorId="2" idx="1" dt="2023-04-10T22:05:33.783">
    <p:pos x="6000" y="200"/>
    <p:text>Yes, according to the original paper (https://arxiv.org/pdf/1807.03748.pdf): "In our experiments a linear transformation Wk Ct is used for the prediction with a different Wk for
every step k". Normally, we predict up to 4 steps in the future (we have k=1, k=2, k=3, k=4 and we average their losses).</p:text>
  </p:cm>
  <p:cm authorId="1" idx="2" dt="2023-03-29T16:15:37.977">
    <p:pos x="6000" y="300"/>
    <p:text>Should this be fk(zt+k, ct) ? or is it xt+k?</p:text>
  </p:cm>
  <p:cm authorId="2" idx="2" dt="2023-03-29T16:09:43.398">
    <p:pos x="6000" y="400"/>
    <p:text>z is a function of x. So you can write it as f(x_t+k, ct). This is also what reported in the original paper (https://arxiv.org/pdf/1807.03748.pdf)</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3" dt="2023-04-10T21:24:28.228">
    <p:pos x="6000" y="0"/>
    <p:text>I added this info to clarify that each of the V vectors in the codebooks have dimension 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6b775652e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26b775652e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6" name="Google Shape;93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8" name="Google Shape;96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9" name="Google Shape;98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6b775652e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g26b775652eb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 name="Google Shape;103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2" name="Google Shape;104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1" name="Google Shape;106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6" name="Google Shape;111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5" name="Google Shape;112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9" name="Google Shape;117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9" name="Google Shape;123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7" name="Google Shape;129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3" name="Google Shape;131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0" name="Google Shape;134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6b6d79e6c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26b6d79e6c6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5" name="Google Shape;136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9" name="Google Shape;138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2" name="Google Shape;140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4" name="Google Shape;141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9" name="Google Shape;142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4" name="Google Shape;144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9" name="Google Shape;145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0" name="Google Shape;148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5" name="Google Shape;1495;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8" name="Google Shape;154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6b6d79e6c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26b6d79e6c6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0" name="Google Shape;1610;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5" name="Google Shape;162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7" name="Google Shape;163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3" name="Google Shape;166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7" name="Google Shape;1697;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5" name="Google Shape;1765;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1" name="Google Shape;1781;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6" name="Google Shape;1796;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0" name="Google Shape;1810;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5" name="Google Shape;1825;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7" name="Google Shape;183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26b7beb24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1" name="Google Shape;1851;g26b7beb247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g26b775652eb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1" name="Google Shape;1861;g26b775652eb_1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26b7beb247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5" name="Google Shape;1955;g26b7beb2479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g26b7beb2479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8" name="Google Shape;2028;g26b7beb2479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g26b7beb2479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6" name="Google Shape;2046;g26b7beb2479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26b7beb2479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8" name="Google Shape;2058;g26b7beb2479_0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3" name="Google Shape;2083;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26b7beb2479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0" name="Google Shape;2090;g26b7beb2479_0_4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8" name="Google Shape;2098;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3"/>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9" name="Google Shape;19;p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4"/>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2" name="Google Shape;22;p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7" name="Google Shape;27;p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 name="Google Shape;28;p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3" name="Google Shape;33;p6"/>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6"/>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5" name="Google Shape;35;p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7"/>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0"/>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7.png"/><Relationship Id="rId5" Type="http://schemas.openxmlformats.org/officeDocument/2006/relationships/hyperlink" Target="https://scholar.google.ch/citations?view_op=view_citation&amp;hl=en&amp;user=KShHTL0AAAAJ&amp;citation_for_view=KShHTL0AAAAJ:WF5omc3nYNoC" TargetMode="External"/><Relationship Id="rId6"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17.png"/><Relationship Id="rId7" Type="http://schemas.openxmlformats.org/officeDocument/2006/relationships/image" Target="../media/image25.gif"/><Relationship Id="rId8"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8.png"/><Relationship Id="rId11" Type="http://schemas.openxmlformats.org/officeDocument/2006/relationships/image" Target="../media/image37.png"/><Relationship Id="rId10" Type="http://schemas.openxmlformats.org/officeDocument/2006/relationships/image" Target="../media/image49.png"/><Relationship Id="rId9" Type="http://schemas.openxmlformats.org/officeDocument/2006/relationships/image" Target="../media/image22.png"/><Relationship Id="rId5" Type="http://schemas.openxmlformats.org/officeDocument/2006/relationships/image" Target="../media/image30.png"/><Relationship Id="rId6" Type="http://schemas.openxmlformats.org/officeDocument/2006/relationships/image" Target="../media/image17.png"/><Relationship Id="rId7" Type="http://schemas.openxmlformats.org/officeDocument/2006/relationships/image" Target="../media/image25.gif"/><Relationship Id="rId8" Type="http://schemas.openxmlformats.org/officeDocument/2006/relationships/image" Target="../media/image1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gif"/><Relationship Id="rId4" Type="http://schemas.openxmlformats.org/officeDocument/2006/relationships/image" Target="../media/image25.gif"/><Relationship Id="rId5" Type="http://schemas.openxmlformats.org/officeDocument/2006/relationships/image" Target="../media/image41.png"/><Relationship Id="rId6" Type="http://schemas.openxmlformats.org/officeDocument/2006/relationships/image" Target="../media/image9.png"/><Relationship Id="rId7"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10.png"/><Relationship Id="rId9" Type="http://schemas.openxmlformats.org/officeDocument/2006/relationships/image" Target="../media/image44.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17.png"/><Relationship Id="rId8" Type="http://schemas.openxmlformats.org/officeDocument/2006/relationships/image" Target="../media/image7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hyperlink" Target="https://concordia-ca.zoom.us/j/873460222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9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concordia-ca.zoom.us/j/8734602220" TargetMode="External"/><Relationship Id="rId4" Type="http://schemas.openxmlformats.org/officeDocument/2006/relationships/image" Target="../media/image4.png"/><Relationship Id="rId5"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7.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comments" Target="../comments/comment1.xml"/><Relationship Id="rId4" Type="http://schemas.openxmlformats.org/officeDocument/2006/relationships/image" Target="../media/image87.png"/><Relationship Id="rId5" Type="http://schemas.openxmlformats.org/officeDocument/2006/relationships/image" Target="../media/image47.png"/><Relationship Id="rId6"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1.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50.png"/><Relationship Id="rId5" Type="http://schemas.openxmlformats.org/officeDocument/2006/relationships/image" Target="../media/image53.png"/><Relationship Id="rId6" Type="http://schemas.openxmlformats.org/officeDocument/2006/relationships/image" Target="../media/image51.png"/><Relationship Id="rId7" Type="http://schemas.openxmlformats.org/officeDocument/2006/relationships/image" Target="../media/image8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50.png"/><Relationship Id="rId5" Type="http://schemas.openxmlformats.org/officeDocument/2006/relationships/image" Target="../media/image53.png"/><Relationship Id="rId6" Type="http://schemas.openxmlformats.org/officeDocument/2006/relationships/image" Target="../media/image51.png"/><Relationship Id="rId7"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50.png"/><Relationship Id="rId10" Type="http://schemas.openxmlformats.org/officeDocument/2006/relationships/image" Target="../media/image113.jpg"/><Relationship Id="rId9" Type="http://schemas.openxmlformats.org/officeDocument/2006/relationships/image" Target="../media/image67.png"/><Relationship Id="rId5" Type="http://schemas.openxmlformats.org/officeDocument/2006/relationships/image" Target="../media/image53.png"/><Relationship Id="rId6" Type="http://schemas.openxmlformats.org/officeDocument/2006/relationships/image" Target="../media/image51.png"/><Relationship Id="rId7" Type="http://schemas.openxmlformats.org/officeDocument/2006/relationships/image" Target="../media/image83.png"/><Relationship Id="rId8" Type="http://schemas.openxmlformats.org/officeDocument/2006/relationships/image" Target="../media/image6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92.jpg"/><Relationship Id="rId4" Type="http://schemas.openxmlformats.org/officeDocument/2006/relationships/image" Target="../media/image10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2.png"/><Relationship Id="rId4" Type="http://schemas.openxmlformats.org/officeDocument/2006/relationships/image" Target="../media/image63.jpg"/><Relationship Id="rId10" Type="http://schemas.openxmlformats.org/officeDocument/2006/relationships/image" Target="../media/image75.png"/><Relationship Id="rId9" Type="http://schemas.openxmlformats.org/officeDocument/2006/relationships/image" Target="../media/image65.jpg"/><Relationship Id="rId5" Type="http://schemas.openxmlformats.org/officeDocument/2006/relationships/image" Target="../media/image64.jpg"/><Relationship Id="rId6" Type="http://schemas.openxmlformats.org/officeDocument/2006/relationships/image" Target="../media/image61.jpg"/><Relationship Id="rId7" Type="http://schemas.openxmlformats.org/officeDocument/2006/relationships/image" Target="../media/image70.jpg"/><Relationship Id="rId8" Type="http://schemas.openxmlformats.org/officeDocument/2006/relationships/image" Target="../media/image9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2.png"/><Relationship Id="rId4" Type="http://schemas.openxmlformats.org/officeDocument/2006/relationships/image" Target="../media/image63.jpg"/><Relationship Id="rId10" Type="http://schemas.openxmlformats.org/officeDocument/2006/relationships/image" Target="../media/image75.png"/><Relationship Id="rId9" Type="http://schemas.openxmlformats.org/officeDocument/2006/relationships/image" Target="../media/image65.jpg"/><Relationship Id="rId5" Type="http://schemas.openxmlformats.org/officeDocument/2006/relationships/image" Target="../media/image64.jpg"/><Relationship Id="rId6" Type="http://schemas.openxmlformats.org/officeDocument/2006/relationships/image" Target="../media/image61.jpg"/><Relationship Id="rId7" Type="http://schemas.openxmlformats.org/officeDocument/2006/relationships/image" Target="../media/image70.jpg"/><Relationship Id="rId8" Type="http://schemas.openxmlformats.org/officeDocument/2006/relationships/image" Target="../media/image9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hyperlink" Target="https://speechbrain.github.io/"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2.png"/><Relationship Id="rId4" Type="http://schemas.openxmlformats.org/officeDocument/2006/relationships/image" Target="../media/image63.jpg"/><Relationship Id="rId10" Type="http://schemas.openxmlformats.org/officeDocument/2006/relationships/image" Target="../media/image75.png"/><Relationship Id="rId9" Type="http://schemas.openxmlformats.org/officeDocument/2006/relationships/image" Target="../media/image65.jpg"/><Relationship Id="rId5" Type="http://schemas.openxmlformats.org/officeDocument/2006/relationships/image" Target="../media/image64.jpg"/><Relationship Id="rId6" Type="http://schemas.openxmlformats.org/officeDocument/2006/relationships/image" Target="../media/image61.jpg"/><Relationship Id="rId7" Type="http://schemas.openxmlformats.org/officeDocument/2006/relationships/image" Target="../media/image70.jpg"/><Relationship Id="rId8" Type="http://schemas.openxmlformats.org/officeDocument/2006/relationships/image" Target="../media/image9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10.png"/><Relationship Id="rId4" Type="http://schemas.openxmlformats.org/officeDocument/2006/relationships/image" Target="../media/image82.png"/><Relationship Id="rId5" Type="http://schemas.openxmlformats.org/officeDocument/2006/relationships/image" Target="../media/image121.png"/><Relationship Id="rId6" Type="http://schemas.openxmlformats.org/officeDocument/2006/relationships/image" Target="../media/image8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4.png"/><Relationship Id="rId4" Type="http://schemas.openxmlformats.org/officeDocument/2006/relationships/image" Target="../media/image86.png"/><Relationship Id="rId5" Type="http://schemas.openxmlformats.org/officeDocument/2006/relationships/image" Target="../media/image9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17.png"/><Relationship Id="rId4" Type="http://schemas.openxmlformats.org/officeDocument/2006/relationships/image" Target="../media/image90.png"/><Relationship Id="rId5" Type="http://schemas.openxmlformats.org/officeDocument/2006/relationships/image" Target="../media/image10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17.png"/><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comments" Target="../comments/comment2.xml"/><Relationship Id="rId4" Type="http://schemas.openxmlformats.org/officeDocument/2006/relationships/image" Target="../media/image1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91.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91.png"/><Relationship Id="rId4" Type="http://schemas.openxmlformats.org/officeDocument/2006/relationships/image" Target="../media/image89.png"/><Relationship Id="rId5"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0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0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0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02.png"/><Relationship Id="rId4" Type="http://schemas.openxmlformats.org/officeDocument/2006/relationships/image" Target="../media/image131.png"/><Relationship Id="rId5" Type="http://schemas.openxmlformats.org/officeDocument/2006/relationships/image" Target="../media/image111.png"/><Relationship Id="rId6" Type="http://schemas.openxmlformats.org/officeDocument/2006/relationships/image" Target="../media/image10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02.png"/><Relationship Id="rId4" Type="http://schemas.openxmlformats.org/officeDocument/2006/relationships/image" Target="../media/image104.png"/><Relationship Id="rId5" Type="http://schemas.openxmlformats.org/officeDocument/2006/relationships/image" Target="../media/image1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06.png"/><Relationship Id="rId4" Type="http://schemas.openxmlformats.org/officeDocument/2006/relationships/image" Target="../media/image114.png"/><Relationship Id="rId5" Type="http://schemas.openxmlformats.org/officeDocument/2006/relationships/image" Target="../media/image1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23.png"/><Relationship Id="rId4" Type="http://schemas.openxmlformats.org/officeDocument/2006/relationships/image" Target="../media/image127.png"/><Relationship Id="rId5" Type="http://schemas.openxmlformats.org/officeDocument/2006/relationships/image" Target="../media/image1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15.png"/><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12.png"/><Relationship Id="rId4" Type="http://schemas.openxmlformats.org/officeDocument/2006/relationships/image" Target="../media/image1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0.png"/><Relationship Id="rId4" Type="http://schemas.openxmlformats.org/officeDocument/2006/relationships/image" Target="../media/image1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19.png"/><Relationship Id="rId4" Type="http://schemas.openxmlformats.org/officeDocument/2006/relationships/image" Target="../media/image135.png"/><Relationship Id="rId5" Type="http://schemas.openxmlformats.org/officeDocument/2006/relationships/image" Target="../media/image122.png"/><Relationship Id="rId6" Type="http://schemas.openxmlformats.org/officeDocument/2006/relationships/image" Target="../media/image126.png"/><Relationship Id="rId7" Type="http://schemas.openxmlformats.org/officeDocument/2006/relationships/image" Target="../media/image1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0.png"/><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hyperlink" Target="https://scholar.google.ch/citations?view_op=view_citation&amp;hl=en&amp;user=KShHTL0AAAAJ&amp;citation_for_view=KShHTL0AAAAJ:WF5omc3nYNoC" TargetMode="External"/><Relationship Id="rId4" Type="http://schemas.openxmlformats.org/officeDocument/2006/relationships/hyperlink" Target="https://arxiv.org/abs/1808.00158" TargetMode="External"/><Relationship Id="rId11" Type="http://schemas.openxmlformats.org/officeDocument/2006/relationships/hyperlink" Target="https://arxiv.org/abs/2110.13900" TargetMode="External"/><Relationship Id="rId10" Type="http://schemas.openxmlformats.org/officeDocument/2006/relationships/hyperlink" Target="https://arxiv.org/abs/2106.07447" TargetMode="External"/><Relationship Id="rId12" Type="http://schemas.openxmlformats.org/officeDocument/2006/relationships/hyperlink" Target="https://arxiv.org/abs/2105.01051" TargetMode="External"/><Relationship Id="rId9" Type="http://schemas.openxmlformats.org/officeDocument/2006/relationships/hyperlink" Target="https://arxiv.org/abs/2006.11477" TargetMode="External"/><Relationship Id="rId5" Type="http://schemas.openxmlformats.org/officeDocument/2006/relationships/hyperlink" Target="https://arxiv.org/abs/1807.03748" TargetMode="External"/><Relationship Id="rId6" Type="http://schemas.openxmlformats.org/officeDocument/2006/relationships/hyperlink" Target="https://arxiv.org/abs/1812.00271" TargetMode="External"/><Relationship Id="rId7" Type="http://schemas.openxmlformats.org/officeDocument/2006/relationships/hyperlink" Target="https://arxiv.org/abs/1904.03416" TargetMode="External"/><Relationship Id="rId8" Type="http://schemas.openxmlformats.org/officeDocument/2006/relationships/hyperlink" Target="https://arxiv.org/abs/2001.09239"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s://arxiv.org/abs/2107.03312" TargetMode="External"/><Relationship Id="rId4" Type="http://schemas.openxmlformats.org/officeDocument/2006/relationships/hyperlink" Target="https://arxiv.org/abs/2210.13438" TargetMode="External"/><Relationship Id="rId5" Type="http://schemas.openxmlformats.org/officeDocument/2006/relationships/hyperlink" Target="https://arxiv.org/abs/2306.06546" TargetMode="External"/><Relationship Id="rId6" Type="http://schemas.openxmlformats.org/officeDocument/2006/relationships/hyperlink" Target="https://arxiv.org/abs/2305.02765" TargetMode="External"/><Relationship Id="rId7" Type="http://schemas.openxmlformats.org/officeDocument/2006/relationships/hyperlink" Target="https://arxiv.org/abs/2104.00355" TargetMode="External"/><Relationship Id="rId8" Type="http://schemas.openxmlformats.org/officeDocument/2006/relationships/hyperlink" Target="https://arxiv.org/abs/2108.06209"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25.png"/><Relationship Id="rId4" Type="http://schemas.openxmlformats.org/officeDocument/2006/relationships/image" Target="../media/image1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1.png"/><Relationship Id="rId5"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6" name="Shape 66"/>
        <p:cNvGrpSpPr/>
        <p:nvPr/>
      </p:nvGrpSpPr>
      <p:grpSpPr>
        <a:xfrm>
          <a:off x="0" y="0"/>
          <a:ext cx="0" cy="0"/>
          <a:chOff x="0" y="0"/>
          <a:chExt cx="0" cy="0"/>
        </a:xfrm>
      </p:grpSpPr>
      <p:sp>
        <p:nvSpPr>
          <p:cNvPr id="67" name="Google Shape;67;p13"/>
          <p:cNvSpPr txBox="1"/>
          <p:nvPr/>
        </p:nvSpPr>
        <p:spPr>
          <a:xfrm>
            <a:off x="1611975" y="611300"/>
            <a:ext cx="6213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202124"/>
                </a:solidFill>
                <a:highlight>
                  <a:srgbClr val="FFFFFF"/>
                </a:highlight>
                <a:latin typeface="Arial"/>
                <a:ea typeface="Arial"/>
                <a:cs typeface="Arial"/>
                <a:sym typeface="Arial"/>
              </a:rPr>
              <a:t>COMP 499/691: </a:t>
            </a:r>
            <a:r>
              <a:rPr b="0" i="0" lang="en-GB" sz="2000" u="none" cap="none" strike="noStrike">
                <a:solidFill>
                  <a:schemeClr val="dk1"/>
                </a:solidFill>
                <a:highlight>
                  <a:srgbClr val="FFFFFF"/>
                </a:highlight>
                <a:latin typeface="Arial"/>
                <a:ea typeface="Arial"/>
                <a:cs typeface="Arial"/>
                <a:sym typeface="Arial"/>
              </a:rPr>
              <a:t>Conversational Artificial Intelligence</a:t>
            </a:r>
            <a:endParaRPr b="0" i="0" sz="2000" u="none" cap="none" strike="noStrike">
              <a:solidFill>
                <a:schemeClr val="dk1"/>
              </a:solidFill>
              <a:latin typeface="Arial"/>
              <a:ea typeface="Arial"/>
              <a:cs typeface="Arial"/>
              <a:sym typeface="Arial"/>
            </a:endParaRPr>
          </a:p>
        </p:txBody>
      </p:sp>
      <p:sp>
        <p:nvSpPr>
          <p:cNvPr id="68" name="Google Shape;68;p13"/>
          <p:cNvSpPr txBox="1"/>
          <p:nvPr/>
        </p:nvSpPr>
        <p:spPr>
          <a:xfrm>
            <a:off x="2111050" y="2496838"/>
            <a:ext cx="5543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chemeClr val="lt2"/>
                </a:solidFill>
                <a:latin typeface="Arial"/>
                <a:ea typeface="Arial"/>
                <a:cs typeface="Arial"/>
                <a:sym typeface="Arial"/>
              </a:rPr>
              <a:t>Computer Science &amp; Software Engineering</a:t>
            </a:r>
            <a:endParaRPr b="0" i="0" sz="20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chemeClr val="lt2"/>
                </a:solidFill>
                <a:latin typeface="Arial"/>
                <a:ea typeface="Arial"/>
                <a:cs typeface="Arial"/>
                <a:sym typeface="Arial"/>
              </a:rPr>
              <a:t>Concordia University, Winter 202</a:t>
            </a:r>
            <a:r>
              <a:rPr lang="en-GB" sz="2000">
                <a:solidFill>
                  <a:schemeClr val="lt2"/>
                </a:solidFill>
              </a:rPr>
              <a:t>4</a:t>
            </a:r>
            <a:endParaRPr b="0" i="0" sz="2000" u="none" cap="none" strike="noStrike">
              <a:solidFill>
                <a:schemeClr val="lt2"/>
              </a:solidFill>
              <a:latin typeface="Arial"/>
              <a:ea typeface="Arial"/>
              <a:cs typeface="Arial"/>
              <a:sym typeface="Arial"/>
            </a:endParaRPr>
          </a:p>
        </p:txBody>
      </p:sp>
      <p:sp>
        <p:nvSpPr>
          <p:cNvPr id="69" name="Google Shape;69;p13"/>
          <p:cNvSpPr txBox="1"/>
          <p:nvPr/>
        </p:nvSpPr>
        <p:spPr>
          <a:xfrm>
            <a:off x="1282725" y="1436075"/>
            <a:ext cx="65883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GB" sz="2600" u="none" cap="none" strike="noStrike">
                <a:solidFill>
                  <a:srgbClr val="202124"/>
                </a:solidFill>
                <a:highlight>
                  <a:schemeClr val="lt1"/>
                </a:highlight>
                <a:latin typeface="Arial"/>
                <a:ea typeface="Arial"/>
                <a:cs typeface="Arial"/>
                <a:sym typeface="Arial"/>
              </a:rPr>
              <a:t>Self-Supervised Speech Features </a:t>
            </a:r>
            <a:endParaRPr b="0" i="0" sz="2600" u="none" cap="none" strike="noStrike">
              <a:solidFill>
                <a:srgbClr val="000000"/>
              </a:solidFill>
              <a:latin typeface="Arial"/>
              <a:ea typeface="Arial"/>
              <a:cs typeface="Arial"/>
              <a:sym typeface="Arial"/>
            </a:endParaRPr>
          </a:p>
        </p:txBody>
      </p:sp>
      <p:pic>
        <p:nvPicPr>
          <p:cNvPr id="70" name="Google Shape;70;p13"/>
          <p:cNvPicPr preferRelativeResize="0"/>
          <p:nvPr/>
        </p:nvPicPr>
        <p:blipFill rotWithShape="1">
          <a:blip r:embed="rId3">
            <a:alphaModFix/>
          </a:blip>
          <a:srcRect b="0" l="0" r="0" t="0"/>
          <a:stretch/>
        </p:blipFill>
        <p:spPr>
          <a:xfrm>
            <a:off x="3047589" y="3372825"/>
            <a:ext cx="3341767" cy="1108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86" name="Shape 286"/>
        <p:cNvGrpSpPr/>
        <p:nvPr/>
      </p:nvGrpSpPr>
      <p:grpSpPr>
        <a:xfrm>
          <a:off x="0" y="0"/>
          <a:ext cx="0" cy="0"/>
          <a:chOff x="0" y="0"/>
          <a:chExt cx="0" cy="0"/>
        </a:xfrm>
      </p:grpSpPr>
      <p:sp>
        <p:nvSpPr>
          <p:cNvPr id="287" name="Google Shape;287;p2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Raw Waveform Speech Processing</a:t>
            </a:r>
            <a:endParaRPr sz="2600"/>
          </a:p>
        </p:txBody>
      </p:sp>
      <p:sp>
        <p:nvSpPr>
          <p:cNvPr id="288" name="Google Shape;288;p22"/>
          <p:cNvSpPr txBox="1"/>
          <p:nvPr/>
        </p:nvSpPr>
        <p:spPr>
          <a:xfrm>
            <a:off x="250275" y="901425"/>
            <a:ext cx="8533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Roboto"/>
                <a:ea typeface="Roboto"/>
                <a:cs typeface="Roboto"/>
                <a:sym typeface="Roboto"/>
              </a:rPr>
              <a:t>Incorporating additional layers for low-level feature extraction can present a few </a:t>
            </a:r>
            <a:r>
              <a:rPr b="1" i="0" lang="en-GB" sz="1400" u="none" cap="none" strike="noStrike">
                <a:solidFill>
                  <a:srgbClr val="000000"/>
                </a:solidFill>
                <a:latin typeface="Roboto"/>
                <a:ea typeface="Roboto"/>
                <a:cs typeface="Roboto"/>
                <a:sym typeface="Roboto"/>
              </a:rPr>
              <a:t>complications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grpSp>
        <p:nvGrpSpPr>
          <p:cNvPr id="289" name="Google Shape;289;p22"/>
          <p:cNvGrpSpPr/>
          <p:nvPr/>
        </p:nvGrpSpPr>
        <p:grpSpPr>
          <a:xfrm>
            <a:off x="470405" y="2050249"/>
            <a:ext cx="2869656" cy="1318072"/>
            <a:chOff x="2401314" y="1359665"/>
            <a:chExt cx="5062908" cy="2254657"/>
          </a:xfrm>
        </p:grpSpPr>
        <p:sp>
          <p:nvSpPr>
            <p:cNvPr id="290" name="Google Shape;290;p22"/>
            <p:cNvSpPr/>
            <p:nvPr/>
          </p:nvSpPr>
          <p:spPr>
            <a:xfrm>
              <a:off x="2401314" y="1670154"/>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91" name="Google Shape;291;p22"/>
            <p:cNvSpPr/>
            <p:nvPr/>
          </p:nvSpPr>
          <p:spPr>
            <a:xfrm>
              <a:off x="2401314" y="2246218"/>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92" name="Google Shape;292;p22"/>
            <p:cNvSpPr/>
            <p:nvPr/>
          </p:nvSpPr>
          <p:spPr>
            <a:xfrm>
              <a:off x="2419794" y="2822281"/>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93" name="Google Shape;293;p22"/>
            <p:cNvSpPr/>
            <p:nvPr/>
          </p:nvSpPr>
          <p:spPr>
            <a:xfrm>
              <a:off x="3337418" y="138250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94" name="Google Shape;294;p22"/>
            <p:cNvSpPr/>
            <p:nvPr/>
          </p:nvSpPr>
          <p:spPr>
            <a:xfrm>
              <a:off x="3337418" y="1958566"/>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95" name="Google Shape;295;p22"/>
            <p:cNvSpPr/>
            <p:nvPr/>
          </p:nvSpPr>
          <p:spPr>
            <a:xfrm>
              <a:off x="3355898" y="2534630"/>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96" name="Google Shape;296;p22"/>
            <p:cNvSpPr/>
            <p:nvPr/>
          </p:nvSpPr>
          <p:spPr>
            <a:xfrm>
              <a:off x="3355898" y="318232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97" name="Google Shape;297;p22"/>
            <p:cNvSpPr/>
            <p:nvPr/>
          </p:nvSpPr>
          <p:spPr>
            <a:xfrm>
              <a:off x="4219995" y="138250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98" name="Google Shape;298;p22"/>
            <p:cNvSpPr/>
            <p:nvPr/>
          </p:nvSpPr>
          <p:spPr>
            <a:xfrm>
              <a:off x="4219995" y="1958566"/>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99" name="Google Shape;299;p22"/>
            <p:cNvSpPr/>
            <p:nvPr/>
          </p:nvSpPr>
          <p:spPr>
            <a:xfrm>
              <a:off x="4238476" y="2534630"/>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300" name="Google Shape;300;p22"/>
            <p:cNvSpPr/>
            <p:nvPr/>
          </p:nvSpPr>
          <p:spPr>
            <a:xfrm>
              <a:off x="4238476" y="318232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301" name="Google Shape;301;p22"/>
            <p:cNvCxnSpPr>
              <a:stCxn id="290" idx="6"/>
              <a:endCxn id="293" idx="2"/>
            </p:cNvCxnSpPr>
            <p:nvPr/>
          </p:nvCxnSpPr>
          <p:spPr>
            <a:xfrm flipH="1" rot="10800000">
              <a:off x="2905314" y="1598454"/>
              <a:ext cx="432000" cy="287700"/>
            </a:xfrm>
            <a:prstGeom prst="straightConnector1">
              <a:avLst/>
            </a:prstGeom>
            <a:noFill/>
            <a:ln cap="flat" cmpd="sng" w="9525">
              <a:solidFill>
                <a:srgbClr val="000000"/>
              </a:solidFill>
              <a:prstDash val="solid"/>
              <a:round/>
              <a:headEnd len="sm" w="sm" type="none"/>
              <a:tailEnd len="sm" w="sm" type="none"/>
            </a:ln>
          </p:spPr>
        </p:cxnSp>
        <p:cxnSp>
          <p:nvCxnSpPr>
            <p:cNvPr id="302" name="Google Shape;302;p22"/>
            <p:cNvCxnSpPr>
              <a:endCxn id="293" idx="2"/>
            </p:cNvCxnSpPr>
            <p:nvPr/>
          </p:nvCxnSpPr>
          <p:spPr>
            <a:xfrm flipH="1" rot="10800000">
              <a:off x="2905418" y="1598502"/>
              <a:ext cx="432000" cy="850200"/>
            </a:xfrm>
            <a:prstGeom prst="straightConnector1">
              <a:avLst/>
            </a:prstGeom>
            <a:noFill/>
            <a:ln cap="flat" cmpd="sng" w="9525">
              <a:solidFill>
                <a:srgbClr val="000000"/>
              </a:solidFill>
              <a:prstDash val="solid"/>
              <a:round/>
              <a:headEnd len="sm" w="sm" type="none"/>
              <a:tailEnd len="sm" w="sm" type="none"/>
            </a:ln>
          </p:spPr>
        </p:cxnSp>
        <p:cxnSp>
          <p:nvCxnSpPr>
            <p:cNvPr id="303" name="Google Shape;303;p22"/>
            <p:cNvCxnSpPr>
              <a:stCxn id="292" idx="6"/>
              <a:endCxn id="293" idx="2"/>
            </p:cNvCxnSpPr>
            <p:nvPr/>
          </p:nvCxnSpPr>
          <p:spPr>
            <a:xfrm flipH="1" rot="10800000">
              <a:off x="2923794" y="1598581"/>
              <a:ext cx="413700" cy="1439700"/>
            </a:xfrm>
            <a:prstGeom prst="straightConnector1">
              <a:avLst/>
            </a:prstGeom>
            <a:noFill/>
            <a:ln cap="flat" cmpd="sng" w="9525">
              <a:solidFill>
                <a:srgbClr val="000000"/>
              </a:solidFill>
              <a:prstDash val="solid"/>
              <a:round/>
              <a:headEnd len="sm" w="sm" type="none"/>
              <a:tailEnd len="sm" w="sm" type="none"/>
            </a:ln>
          </p:spPr>
        </p:cxnSp>
        <p:cxnSp>
          <p:nvCxnSpPr>
            <p:cNvPr id="304" name="Google Shape;304;p22"/>
            <p:cNvCxnSpPr>
              <a:stCxn id="290" idx="6"/>
              <a:endCxn id="294" idx="1"/>
            </p:cNvCxnSpPr>
            <p:nvPr/>
          </p:nvCxnSpPr>
          <p:spPr>
            <a:xfrm>
              <a:off x="2905314" y="1886154"/>
              <a:ext cx="505800" cy="135600"/>
            </a:xfrm>
            <a:prstGeom prst="straightConnector1">
              <a:avLst/>
            </a:prstGeom>
            <a:noFill/>
            <a:ln cap="flat" cmpd="sng" w="9525">
              <a:solidFill>
                <a:srgbClr val="000000"/>
              </a:solidFill>
              <a:prstDash val="solid"/>
              <a:round/>
              <a:headEnd len="sm" w="sm" type="none"/>
              <a:tailEnd len="sm" w="sm" type="none"/>
            </a:ln>
          </p:spPr>
        </p:cxnSp>
        <p:cxnSp>
          <p:nvCxnSpPr>
            <p:cNvPr id="305" name="Google Shape;305;p22"/>
            <p:cNvCxnSpPr>
              <a:stCxn id="290" idx="6"/>
              <a:endCxn id="295" idx="1"/>
            </p:cNvCxnSpPr>
            <p:nvPr/>
          </p:nvCxnSpPr>
          <p:spPr>
            <a:xfrm>
              <a:off x="2905314" y="1886154"/>
              <a:ext cx="524400" cy="711600"/>
            </a:xfrm>
            <a:prstGeom prst="straightConnector1">
              <a:avLst/>
            </a:prstGeom>
            <a:noFill/>
            <a:ln cap="flat" cmpd="sng" w="9525">
              <a:solidFill>
                <a:srgbClr val="000000"/>
              </a:solidFill>
              <a:prstDash val="solid"/>
              <a:round/>
              <a:headEnd len="sm" w="sm" type="none"/>
              <a:tailEnd len="sm" w="sm" type="none"/>
            </a:ln>
          </p:spPr>
        </p:cxnSp>
        <p:cxnSp>
          <p:nvCxnSpPr>
            <p:cNvPr id="306" name="Google Shape;306;p22"/>
            <p:cNvCxnSpPr>
              <a:endCxn id="294" idx="1"/>
            </p:cNvCxnSpPr>
            <p:nvPr/>
          </p:nvCxnSpPr>
          <p:spPr>
            <a:xfrm flipH="1" rot="10800000">
              <a:off x="2905427" y="2021831"/>
              <a:ext cx="505800" cy="408000"/>
            </a:xfrm>
            <a:prstGeom prst="straightConnector1">
              <a:avLst/>
            </a:prstGeom>
            <a:noFill/>
            <a:ln cap="flat" cmpd="sng" w="9525">
              <a:solidFill>
                <a:srgbClr val="000000"/>
              </a:solidFill>
              <a:prstDash val="solid"/>
              <a:round/>
              <a:headEnd len="sm" w="sm" type="none"/>
              <a:tailEnd len="sm" w="sm" type="none"/>
            </a:ln>
          </p:spPr>
        </p:cxnSp>
        <p:cxnSp>
          <p:nvCxnSpPr>
            <p:cNvPr id="307" name="Google Shape;307;p22"/>
            <p:cNvCxnSpPr>
              <a:stCxn id="291" idx="6"/>
              <a:endCxn id="295" idx="1"/>
            </p:cNvCxnSpPr>
            <p:nvPr/>
          </p:nvCxnSpPr>
          <p:spPr>
            <a:xfrm>
              <a:off x="2905314" y="2462218"/>
              <a:ext cx="524400" cy="135600"/>
            </a:xfrm>
            <a:prstGeom prst="straightConnector1">
              <a:avLst/>
            </a:prstGeom>
            <a:noFill/>
            <a:ln cap="flat" cmpd="sng" w="9525">
              <a:solidFill>
                <a:srgbClr val="000000"/>
              </a:solidFill>
              <a:prstDash val="solid"/>
              <a:round/>
              <a:headEnd len="sm" w="sm" type="none"/>
              <a:tailEnd len="sm" w="sm" type="none"/>
            </a:ln>
          </p:spPr>
        </p:cxnSp>
        <p:cxnSp>
          <p:nvCxnSpPr>
            <p:cNvPr id="308" name="Google Shape;308;p22"/>
            <p:cNvCxnSpPr>
              <a:endCxn id="296" idx="1"/>
            </p:cNvCxnSpPr>
            <p:nvPr/>
          </p:nvCxnSpPr>
          <p:spPr>
            <a:xfrm>
              <a:off x="2923907" y="2491387"/>
              <a:ext cx="505800" cy="754200"/>
            </a:xfrm>
            <a:prstGeom prst="straightConnector1">
              <a:avLst/>
            </a:prstGeom>
            <a:noFill/>
            <a:ln cap="flat" cmpd="sng" w="9525">
              <a:solidFill>
                <a:srgbClr val="000000"/>
              </a:solidFill>
              <a:prstDash val="solid"/>
              <a:round/>
              <a:headEnd len="sm" w="sm" type="none"/>
              <a:tailEnd len="sm" w="sm" type="none"/>
            </a:ln>
          </p:spPr>
        </p:cxnSp>
        <p:cxnSp>
          <p:nvCxnSpPr>
            <p:cNvPr id="309" name="Google Shape;309;p22"/>
            <p:cNvCxnSpPr>
              <a:stCxn id="292" idx="6"/>
              <a:endCxn id="294" idx="2"/>
            </p:cNvCxnSpPr>
            <p:nvPr/>
          </p:nvCxnSpPr>
          <p:spPr>
            <a:xfrm flipH="1" rot="10800000">
              <a:off x="2923794" y="2174581"/>
              <a:ext cx="413700" cy="863700"/>
            </a:xfrm>
            <a:prstGeom prst="straightConnector1">
              <a:avLst/>
            </a:prstGeom>
            <a:noFill/>
            <a:ln cap="flat" cmpd="sng" w="9525">
              <a:solidFill>
                <a:srgbClr val="000000"/>
              </a:solidFill>
              <a:prstDash val="solid"/>
              <a:round/>
              <a:headEnd len="sm" w="sm" type="none"/>
              <a:tailEnd len="sm" w="sm" type="none"/>
            </a:ln>
          </p:spPr>
        </p:cxnSp>
        <p:cxnSp>
          <p:nvCxnSpPr>
            <p:cNvPr id="310" name="Google Shape;310;p22"/>
            <p:cNvCxnSpPr>
              <a:stCxn id="292" idx="6"/>
              <a:endCxn id="295" idx="1"/>
            </p:cNvCxnSpPr>
            <p:nvPr/>
          </p:nvCxnSpPr>
          <p:spPr>
            <a:xfrm flipH="1" rot="10800000">
              <a:off x="2923794" y="2597881"/>
              <a:ext cx="505800" cy="440400"/>
            </a:xfrm>
            <a:prstGeom prst="straightConnector1">
              <a:avLst/>
            </a:prstGeom>
            <a:noFill/>
            <a:ln cap="flat" cmpd="sng" w="9525">
              <a:solidFill>
                <a:srgbClr val="000000"/>
              </a:solidFill>
              <a:prstDash val="solid"/>
              <a:round/>
              <a:headEnd len="sm" w="sm" type="none"/>
              <a:tailEnd len="sm" w="sm" type="none"/>
            </a:ln>
          </p:spPr>
        </p:cxnSp>
        <p:cxnSp>
          <p:nvCxnSpPr>
            <p:cNvPr id="311" name="Google Shape;311;p22"/>
            <p:cNvCxnSpPr>
              <a:stCxn id="292" idx="6"/>
              <a:endCxn id="296" idx="1"/>
            </p:cNvCxnSpPr>
            <p:nvPr/>
          </p:nvCxnSpPr>
          <p:spPr>
            <a:xfrm>
              <a:off x="2923794" y="3038281"/>
              <a:ext cx="505800" cy="207300"/>
            </a:xfrm>
            <a:prstGeom prst="straightConnector1">
              <a:avLst/>
            </a:prstGeom>
            <a:noFill/>
            <a:ln cap="flat" cmpd="sng" w="9525">
              <a:solidFill>
                <a:srgbClr val="000000"/>
              </a:solidFill>
              <a:prstDash val="solid"/>
              <a:round/>
              <a:headEnd len="sm" w="sm" type="none"/>
              <a:tailEnd len="sm" w="sm" type="none"/>
            </a:ln>
          </p:spPr>
        </p:cxnSp>
        <p:cxnSp>
          <p:nvCxnSpPr>
            <p:cNvPr id="312" name="Google Shape;312;p22"/>
            <p:cNvCxnSpPr>
              <a:endCxn id="296" idx="1"/>
            </p:cNvCxnSpPr>
            <p:nvPr/>
          </p:nvCxnSpPr>
          <p:spPr>
            <a:xfrm>
              <a:off x="2914607" y="1879987"/>
              <a:ext cx="515100" cy="1365600"/>
            </a:xfrm>
            <a:prstGeom prst="straightConnector1">
              <a:avLst/>
            </a:prstGeom>
            <a:noFill/>
            <a:ln cap="flat" cmpd="sng" w="9525">
              <a:solidFill>
                <a:srgbClr val="000000"/>
              </a:solidFill>
              <a:prstDash val="solid"/>
              <a:round/>
              <a:headEnd len="sm" w="sm" type="none"/>
              <a:tailEnd len="sm" w="sm" type="none"/>
            </a:ln>
          </p:spPr>
        </p:cxnSp>
        <p:cxnSp>
          <p:nvCxnSpPr>
            <p:cNvPr id="313" name="Google Shape;313;p22"/>
            <p:cNvCxnSpPr>
              <a:endCxn id="297" idx="2"/>
            </p:cNvCxnSpPr>
            <p:nvPr/>
          </p:nvCxnSpPr>
          <p:spPr>
            <a:xfrm>
              <a:off x="3841395" y="1598502"/>
              <a:ext cx="378600" cy="0"/>
            </a:xfrm>
            <a:prstGeom prst="straightConnector1">
              <a:avLst/>
            </a:prstGeom>
            <a:noFill/>
            <a:ln cap="flat" cmpd="sng" w="9525">
              <a:solidFill>
                <a:srgbClr val="000000"/>
              </a:solidFill>
              <a:prstDash val="solid"/>
              <a:round/>
              <a:headEnd len="sm" w="sm" type="none"/>
              <a:tailEnd len="sm" w="sm" type="none"/>
            </a:ln>
          </p:spPr>
        </p:cxnSp>
        <p:cxnSp>
          <p:nvCxnSpPr>
            <p:cNvPr id="314" name="Google Shape;314;p22"/>
            <p:cNvCxnSpPr>
              <a:stCxn id="293" idx="6"/>
              <a:endCxn id="298" idx="1"/>
            </p:cNvCxnSpPr>
            <p:nvPr/>
          </p:nvCxnSpPr>
          <p:spPr>
            <a:xfrm>
              <a:off x="3841418" y="1598502"/>
              <a:ext cx="452400" cy="423300"/>
            </a:xfrm>
            <a:prstGeom prst="straightConnector1">
              <a:avLst/>
            </a:prstGeom>
            <a:noFill/>
            <a:ln cap="flat" cmpd="sng" w="9525">
              <a:solidFill>
                <a:srgbClr val="000000"/>
              </a:solidFill>
              <a:prstDash val="solid"/>
              <a:round/>
              <a:headEnd len="sm" w="sm" type="none"/>
              <a:tailEnd len="sm" w="sm" type="none"/>
            </a:ln>
          </p:spPr>
        </p:cxnSp>
        <p:cxnSp>
          <p:nvCxnSpPr>
            <p:cNvPr id="315" name="Google Shape;315;p22"/>
            <p:cNvCxnSpPr>
              <a:stCxn id="293" idx="6"/>
              <a:endCxn id="299" idx="1"/>
            </p:cNvCxnSpPr>
            <p:nvPr/>
          </p:nvCxnSpPr>
          <p:spPr>
            <a:xfrm>
              <a:off x="3841418" y="1598502"/>
              <a:ext cx="471000" cy="999300"/>
            </a:xfrm>
            <a:prstGeom prst="straightConnector1">
              <a:avLst/>
            </a:prstGeom>
            <a:noFill/>
            <a:ln cap="flat" cmpd="sng" w="9525">
              <a:solidFill>
                <a:srgbClr val="000000"/>
              </a:solidFill>
              <a:prstDash val="solid"/>
              <a:round/>
              <a:headEnd len="sm" w="sm" type="none"/>
              <a:tailEnd len="sm" w="sm" type="none"/>
            </a:ln>
          </p:spPr>
        </p:cxnSp>
        <p:cxnSp>
          <p:nvCxnSpPr>
            <p:cNvPr id="316" name="Google Shape;316;p22"/>
            <p:cNvCxnSpPr>
              <a:stCxn id="293" idx="6"/>
              <a:endCxn id="300" idx="1"/>
            </p:cNvCxnSpPr>
            <p:nvPr/>
          </p:nvCxnSpPr>
          <p:spPr>
            <a:xfrm>
              <a:off x="3841418" y="1598502"/>
              <a:ext cx="471000" cy="1647000"/>
            </a:xfrm>
            <a:prstGeom prst="straightConnector1">
              <a:avLst/>
            </a:prstGeom>
            <a:noFill/>
            <a:ln cap="flat" cmpd="sng" w="9525">
              <a:solidFill>
                <a:srgbClr val="000000"/>
              </a:solidFill>
              <a:prstDash val="solid"/>
              <a:round/>
              <a:headEnd len="sm" w="sm" type="none"/>
              <a:tailEnd len="sm" w="sm" type="none"/>
            </a:ln>
          </p:spPr>
        </p:cxnSp>
        <p:cxnSp>
          <p:nvCxnSpPr>
            <p:cNvPr id="317" name="Google Shape;317;p22"/>
            <p:cNvCxnSpPr/>
            <p:nvPr/>
          </p:nvCxnSpPr>
          <p:spPr>
            <a:xfrm>
              <a:off x="3859955" y="2174590"/>
              <a:ext cx="378600" cy="0"/>
            </a:xfrm>
            <a:prstGeom prst="straightConnector1">
              <a:avLst/>
            </a:prstGeom>
            <a:noFill/>
            <a:ln cap="flat" cmpd="sng" w="9525">
              <a:solidFill>
                <a:srgbClr val="000000"/>
              </a:solidFill>
              <a:prstDash val="solid"/>
              <a:round/>
              <a:headEnd len="sm" w="sm" type="none"/>
              <a:tailEnd len="sm" w="sm" type="none"/>
            </a:ln>
          </p:spPr>
        </p:cxnSp>
        <p:cxnSp>
          <p:nvCxnSpPr>
            <p:cNvPr id="318" name="Google Shape;318;p22"/>
            <p:cNvCxnSpPr>
              <a:stCxn id="294" idx="6"/>
              <a:endCxn id="297" idx="2"/>
            </p:cNvCxnSpPr>
            <p:nvPr/>
          </p:nvCxnSpPr>
          <p:spPr>
            <a:xfrm flipH="1" rot="10800000">
              <a:off x="3841418" y="1598566"/>
              <a:ext cx="378600" cy="576000"/>
            </a:xfrm>
            <a:prstGeom prst="straightConnector1">
              <a:avLst/>
            </a:prstGeom>
            <a:noFill/>
            <a:ln cap="flat" cmpd="sng" w="9525">
              <a:solidFill>
                <a:srgbClr val="000000"/>
              </a:solidFill>
              <a:prstDash val="solid"/>
              <a:round/>
              <a:headEnd len="sm" w="sm" type="none"/>
              <a:tailEnd len="sm" w="sm" type="none"/>
            </a:ln>
          </p:spPr>
        </p:cxnSp>
        <p:cxnSp>
          <p:nvCxnSpPr>
            <p:cNvPr id="319" name="Google Shape;319;p22"/>
            <p:cNvCxnSpPr>
              <a:stCxn id="294" idx="6"/>
              <a:endCxn id="299" idx="1"/>
            </p:cNvCxnSpPr>
            <p:nvPr/>
          </p:nvCxnSpPr>
          <p:spPr>
            <a:xfrm>
              <a:off x="3841418" y="2174566"/>
              <a:ext cx="471000" cy="423300"/>
            </a:xfrm>
            <a:prstGeom prst="straightConnector1">
              <a:avLst/>
            </a:prstGeom>
            <a:noFill/>
            <a:ln cap="flat" cmpd="sng" w="9525">
              <a:solidFill>
                <a:srgbClr val="000000"/>
              </a:solidFill>
              <a:prstDash val="solid"/>
              <a:round/>
              <a:headEnd len="sm" w="sm" type="none"/>
              <a:tailEnd len="sm" w="sm" type="none"/>
            </a:ln>
          </p:spPr>
        </p:cxnSp>
        <p:cxnSp>
          <p:nvCxnSpPr>
            <p:cNvPr id="320" name="Google Shape;320;p22"/>
            <p:cNvCxnSpPr>
              <a:stCxn id="294" idx="6"/>
              <a:endCxn id="300" idx="1"/>
            </p:cNvCxnSpPr>
            <p:nvPr/>
          </p:nvCxnSpPr>
          <p:spPr>
            <a:xfrm>
              <a:off x="3841418" y="2174566"/>
              <a:ext cx="471000" cy="1071000"/>
            </a:xfrm>
            <a:prstGeom prst="straightConnector1">
              <a:avLst/>
            </a:prstGeom>
            <a:noFill/>
            <a:ln cap="flat" cmpd="sng" w="9525">
              <a:solidFill>
                <a:srgbClr val="000000"/>
              </a:solidFill>
              <a:prstDash val="solid"/>
              <a:round/>
              <a:headEnd len="sm" w="sm" type="none"/>
              <a:tailEnd len="sm" w="sm" type="none"/>
            </a:ln>
          </p:spPr>
        </p:cxnSp>
        <p:cxnSp>
          <p:nvCxnSpPr>
            <p:cNvPr id="321" name="Google Shape;321;p22"/>
            <p:cNvCxnSpPr/>
            <p:nvPr/>
          </p:nvCxnSpPr>
          <p:spPr>
            <a:xfrm>
              <a:off x="3841474" y="2750653"/>
              <a:ext cx="378600" cy="0"/>
            </a:xfrm>
            <a:prstGeom prst="straightConnector1">
              <a:avLst/>
            </a:prstGeom>
            <a:noFill/>
            <a:ln cap="flat" cmpd="sng" w="9525">
              <a:solidFill>
                <a:srgbClr val="000000"/>
              </a:solidFill>
              <a:prstDash val="solid"/>
              <a:round/>
              <a:headEnd len="sm" w="sm" type="none"/>
              <a:tailEnd len="sm" w="sm" type="none"/>
            </a:ln>
          </p:spPr>
        </p:cxnSp>
        <p:cxnSp>
          <p:nvCxnSpPr>
            <p:cNvPr id="322" name="Google Shape;322;p22"/>
            <p:cNvCxnSpPr>
              <a:stCxn id="295" idx="6"/>
              <a:endCxn id="298" idx="2"/>
            </p:cNvCxnSpPr>
            <p:nvPr/>
          </p:nvCxnSpPr>
          <p:spPr>
            <a:xfrm flipH="1" rot="10800000">
              <a:off x="3859898" y="2174630"/>
              <a:ext cx="360000" cy="576000"/>
            </a:xfrm>
            <a:prstGeom prst="straightConnector1">
              <a:avLst/>
            </a:prstGeom>
            <a:noFill/>
            <a:ln cap="flat" cmpd="sng" w="9525">
              <a:solidFill>
                <a:srgbClr val="000000"/>
              </a:solidFill>
              <a:prstDash val="solid"/>
              <a:round/>
              <a:headEnd len="sm" w="sm" type="none"/>
              <a:tailEnd len="sm" w="sm" type="none"/>
            </a:ln>
          </p:spPr>
        </p:cxnSp>
        <p:cxnSp>
          <p:nvCxnSpPr>
            <p:cNvPr id="323" name="Google Shape;323;p22"/>
            <p:cNvCxnSpPr>
              <a:stCxn id="295" idx="6"/>
              <a:endCxn id="297" idx="2"/>
            </p:cNvCxnSpPr>
            <p:nvPr/>
          </p:nvCxnSpPr>
          <p:spPr>
            <a:xfrm flipH="1" rot="10800000">
              <a:off x="3859898" y="1598630"/>
              <a:ext cx="360000" cy="1152000"/>
            </a:xfrm>
            <a:prstGeom prst="straightConnector1">
              <a:avLst/>
            </a:prstGeom>
            <a:noFill/>
            <a:ln cap="flat" cmpd="sng" w="9525">
              <a:solidFill>
                <a:srgbClr val="000000"/>
              </a:solidFill>
              <a:prstDash val="solid"/>
              <a:round/>
              <a:headEnd len="sm" w="sm" type="none"/>
              <a:tailEnd len="sm" w="sm" type="none"/>
            </a:ln>
          </p:spPr>
        </p:cxnSp>
        <p:cxnSp>
          <p:nvCxnSpPr>
            <p:cNvPr id="324" name="Google Shape;324;p22"/>
            <p:cNvCxnSpPr/>
            <p:nvPr/>
          </p:nvCxnSpPr>
          <p:spPr>
            <a:xfrm>
              <a:off x="3841474" y="3398345"/>
              <a:ext cx="378600" cy="0"/>
            </a:xfrm>
            <a:prstGeom prst="straightConnector1">
              <a:avLst/>
            </a:prstGeom>
            <a:noFill/>
            <a:ln cap="flat" cmpd="sng" w="9525">
              <a:solidFill>
                <a:srgbClr val="000000"/>
              </a:solidFill>
              <a:prstDash val="solid"/>
              <a:round/>
              <a:headEnd len="sm" w="sm" type="none"/>
              <a:tailEnd len="sm" w="sm" type="none"/>
            </a:ln>
          </p:spPr>
        </p:cxnSp>
        <p:cxnSp>
          <p:nvCxnSpPr>
            <p:cNvPr id="325" name="Google Shape;325;p22"/>
            <p:cNvCxnSpPr>
              <a:stCxn id="296" idx="6"/>
              <a:endCxn id="299" idx="2"/>
            </p:cNvCxnSpPr>
            <p:nvPr/>
          </p:nvCxnSpPr>
          <p:spPr>
            <a:xfrm flipH="1" rot="10800000">
              <a:off x="3859898" y="2750622"/>
              <a:ext cx="378600" cy="647700"/>
            </a:xfrm>
            <a:prstGeom prst="straightConnector1">
              <a:avLst/>
            </a:prstGeom>
            <a:noFill/>
            <a:ln cap="flat" cmpd="sng" w="9525">
              <a:solidFill>
                <a:srgbClr val="000000"/>
              </a:solidFill>
              <a:prstDash val="solid"/>
              <a:round/>
              <a:headEnd len="sm" w="sm" type="none"/>
              <a:tailEnd len="sm" w="sm" type="none"/>
            </a:ln>
          </p:spPr>
        </p:cxnSp>
        <p:cxnSp>
          <p:nvCxnSpPr>
            <p:cNvPr id="326" name="Google Shape;326;p22"/>
            <p:cNvCxnSpPr>
              <a:stCxn id="296" idx="6"/>
              <a:endCxn id="298" idx="2"/>
            </p:cNvCxnSpPr>
            <p:nvPr/>
          </p:nvCxnSpPr>
          <p:spPr>
            <a:xfrm flipH="1" rot="10800000">
              <a:off x="3859898" y="2174622"/>
              <a:ext cx="360000" cy="1223700"/>
            </a:xfrm>
            <a:prstGeom prst="straightConnector1">
              <a:avLst/>
            </a:prstGeom>
            <a:noFill/>
            <a:ln cap="flat" cmpd="sng" w="9525">
              <a:solidFill>
                <a:srgbClr val="000000"/>
              </a:solidFill>
              <a:prstDash val="solid"/>
              <a:round/>
              <a:headEnd len="sm" w="sm" type="none"/>
              <a:tailEnd len="sm" w="sm" type="none"/>
            </a:ln>
          </p:spPr>
        </p:cxnSp>
        <p:cxnSp>
          <p:nvCxnSpPr>
            <p:cNvPr id="327" name="Google Shape;327;p22"/>
            <p:cNvCxnSpPr>
              <a:stCxn id="296" idx="6"/>
              <a:endCxn id="297" idx="2"/>
            </p:cNvCxnSpPr>
            <p:nvPr/>
          </p:nvCxnSpPr>
          <p:spPr>
            <a:xfrm flipH="1" rot="10800000">
              <a:off x="3859898" y="1598622"/>
              <a:ext cx="360000" cy="1799700"/>
            </a:xfrm>
            <a:prstGeom prst="straightConnector1">
              <a:avLst/>
            </a:prstGeom>
            <a:noFill/>
            <a:ln cap="flat" cmpd="sng" w="9525">
              <a:solidFill>
                <a:srgbClr val="000000"/>
              </a:solidFill>
              <a:prstDash val="solid"/>
              <a:round/>
              <a:headEnd len="sm" w="sm" type="none"/>
              <a:tailEnd len="sm" w="sm" type="none"/>
            </a:ln>
          </p:spPr>
        </p:cxnSp>
        <p:cxnSp>
          <p:nvCxnSpPr>
            <p:cNvPr id="328" name="Google Shape;328;p22"/>
            <p:cNvCxnSpPr>
              <a:stCxn id="295" idx="6"/>
              <a:endCxn id="300" idx="1"/>
            </p:cNvCxnSpPr>
            <p:nvPr/>
          </p:nvCxnSpPr>
          <p:spPr>
            <a:xfrm>
              <a:off x="3859898" y="2750630"/>
              <a:ext cx="452400" cy="495000"/>
            </a:xfrm>
            <a:prstGeom prst="straightConnector1">
              <a:avLst/>
            </a:prstGeom>
            <a:noFill/>
            <a:ln cap="flat" cmpd="sng" w="9525">
              <a:solidFill>
                <a:srgbClr val="000000"/>
              </a:solidFill>
              <a:prstDash val="solid"/>
              <a:round/>
              <a:headEnd len="sm" w="sm" type="none"/>
              <a:tailEnd len="sm" w="sm" type="none"/>
            </a:ln>
          </p:spPr>
        </p:cxnSp>
        <p:sp>
          <p:nvSpPr>
            <p:cNvPr id="329" name="Google Shape;329;p22"/>
            <p:cNvSpPr/>
            <p:nvPr/>
          </p:nvSpPr>
          <p:spPr>
            <a:xfrm>
              <a:off x="5110597" y="1364033"/>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330" name="Google Shape;330;p22"/>
            <p:cNvSpPr/>
            <p:nvPr/>
          </p:nvSpPr>
          <p:spPr>
            <a:xfrm>
              <a:off x="5110597" y="1940098"/>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331" name="Google Shape;331;p22"/>
            <p:cNvSpPr/>
            <p:nvPr/>
          </p:nvSpPr>
          <p:spPr>
            <a:xfrm>
              <a:off x="5129078" y="251616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332" name="Google Shape;332;p22"/>
            <p:cNvSpPr/>
            <p:nvPr/>
          </p:nvSpPr>
          <p:spPr>
            <a:xfrm>
              <a:off x="5129078" y="3163854"/>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333" name="Google Shape;333;p22"/>
            <p:cNvCxnSpPr>
              <a:endCxn id="329" idx="2"/>
            </p:cNvCxnSpPr>
            <p:nvPr/>
          </p:nvCxnSpPr>
          <p:spPr>
            <a:xfrm>
              <a:off x="4731997" y="1580033"/>
              <a:ext cx="378600" cy="0"/>
            </a:xfrm>
            <a:prstGeom prst="straightConnector1">
              <a:avLst/>
            </a:prstGeom>
            <a:noFill/>
            <a:ln cap="flat" cmpd="sng" w="9525">
              <a:solidFill>
                <a:srgbClr val="000000"/>
              </a:solidFill>
              <a:prstDash val="solid"/>
              <a:round/>
              <a:headEnd len="sm" w="sm" type="none"/>
              <a:tailEnd len="sm" w="sm" type="none"/>
            </a:ln>
          </p:spPr>
        </p:cxnSp>
        <p:cxnSp>
          <p:nvCxnSpPr>
            <p:cNvPr id="334" name="Google Shape;334;p22"/>
            <p:cNvCxnSpPr>
              <a:endCxn id="330" idx="1"/>
            </p:cNvCxnSpPr>
            <p:nvPr/>
          </p:nvCxnSpPr>
          <p:spPr>
            <a:xfrm>
              <a:off x="4732006" y="1580063"/>
              <a:ext cx="452400" cy="423300"/>
            </a:xfrm>
            <a:prstGeom prst="straightConnector1">
              <a:avLst/>
            </a:prstGeom>
            <a:noFill/>
            <a:ln cap="flat" cmpd="sng" w="9525">
              <a:solidFill>
                <a:srgbClr val="000000"/>
              </a:solidFill>
              <a:prstDash val="solid"/>
              <a:round/>
              <a:headEnd len="sm" w="sm" type="none"/>
              <a:tailEnd len="sm" w="sm" type="none"/>
            </a:ln>
          </p:spPr>
        </p:cxnSp>
        <p:cxnSp>
          <p:nvCxnSpPr>
            <p:cNvPr id="335" name="Google Shape;335;p22"/>
            <p:cNvCxnSpPr>
              <a:endCxn id="331" idx="1"/>
            </p:cNvCxnSpPr>
            <p:nvPr/>
          </p:nvCxnSpPr>
          <p:spPr>
            <a:xfrm>
              <a:off x="4732187" y="1580127"/>
              <a:ext cx="470700" cy="999300"/>
            </a:xfrm>
            <a:prstGeom prst="straightConnector1">
              <a:avLst/>
            </a:prstGeom>
            <a:noFill/>
            <a:ln cap="flat" cmpd="sng" w="9525">
              <a:solidFill>
                <a:srgbClr val="000000"/>
              </a:solidFill>
              <a:prstDash val="solid"/>
              <a:round/>
              <a:headEnd len="sm" w="sm" type="none"/>
              <a:tailEnd len="sm" w="sm" type="none"/>
            </a:ln>
          </p:spPr>
        </p:cxnSp>
        <p:cxnSp>
          <p:nvCxnSpPr>
            <p:cNvPr id="336" name="Google Shape;336;p22"/>
            <p:cNvCxnSpPr>
              <a:endCxn id="332" idx="1"/>
            </p:cNvCxnSpPr>
            <p:nvPr/>
          </p:nvCxnSpPr>
          <p:spPr>
            <a:xfrm>
              <a:off x="4732187" y="1580119"/>
              <a:ext cx="470700" cy="1647000"/>
            </a:xfrm>
            <a:prstGeom prst="straightConnector1">
              <a:avLst/>
            </a:prstGeom>
            <a:noFill/>
            <a:ln cap="flat" cmpd="sng" w="9525">
              <a:solidFill>
                <a:srgbClr val="000000"/>
              </a:solidFill>
              <a:prstDash val="solid"/>
              <a:round/>
              <a:headEnd len="sm" w="sm" type="none"/>
              <a:tailEnd len="sm" w="sm" type="none"/>
            </a:ln>
          </p:spPr>
        </p:cxnSp>
        <p:cxnSp>
          <p:nvCxnSpPr>
            <p:cNvPr id="337" name="Google Shape;337;p22"/>
            <p:cNvCxnSpPr/>
            <p:nvPr/>
          </p:nvCxnSpPr>
          <p:spPr>
            <a:xfrm>
              <a:off x="4750557" y="2156122"/>
              <a:ext cx="378600" cy="0"/>
            </a:xfrm>
            <a:prstGeom prst="straightConnector1">
              <a:avLst/>
            </a:prstGeom>
            <a:noFill/>
            <a:ln cap="flat" cmpd="sng" w="9525">
              <a:solidFill>
                <a:srgbClr val="000000"/>
              </a:solidFill>
              <a:prstDash val="solid"/>
              <a:round/>
              <a:headEnd len="sm" w="sm" type="none"/>
              <a:tailEnd len="sm" w="sm" type="none"/>
            </a:ln>
          </p:spPr>
        </p:cxnSp>
        <p:cxnSp>
          <p:nvCxnSpPr>
            <p:cNvPr id="338" name="Google Shape;338;p22"/>
            <p:cNvCxnSpPr>
              <a:endCxn id="329" idx="2"/>
            </p:cNvCxnSpPr>
            <p:nvPr/>
          </p:nvCxnSpPr>
          <p:spPr>
            <a:xfrm flipH="1" rot="10800000">
              <a:off x="4731997" y="1580033"/>
              <a:ext cx="378600" cy="576000"/>
            </a:xfrm>
            <a:prstGeom prst="straightConnector1">
              <a:avLst/>
            </a:prstGeom>
            <a:noFill/>
            <a:ln cap="flat" cmpd="sng" w="9525">
              <a:solidFill>
                <a:srgbClr val="000000"/>
              </a:solidFill>
              <a:prstDash val="solid"/>
              <a:round/>
              <a:headEnd len="sm" w="sm" type="none"/>
              <a:tailEnd len="sm" w="sm" type="none"/>
            </a:ln>
          </p:spPr>
        </p:cxnSp>
        <p:cxnSp>
          <p:nvCxnSpPr>
            <p:cNvPr id="339" name="Google Shape;339;p22"/>
            <p:cNvCxnSpPr>
              <a:endCxn id="331" idx="1"/>
            </p:cNvCxnSpPr>
            <p:nvPr/>
          </p:nvCxnSpPr>
          <p:spPr>
            <a:xfrm>
              <a:off x="4732187" y="2156127"/>
              <a:ext cx="470700" cy="423300"/>
            </a:xfrm>
            <a:prstGeom prst="straightConnector1">
              <a:avLst/>
            </a:prstGeom>
            <a:noFill/>
            <a:ln cap="flat" cmpd="sng" w="9525">
              <a:solidFill>
                <a:srgbClr val="000000"/>
              </a:solidFill>
              <a:prstDash val="solid"/>
              <a:round/>
              <a:headEnd len="sm" w="sm" type="none"/>
              <a:tailEnd len="sm" w="sm" type="none"/>
            </a:ln>
          </p:spPr>
        </p:cxnSp>
        <p:cxnSp>
          <p:nvCxnSpPr>
            <p:cNvPr id="340" name="Google Shape;340;p22"/>
            <p:cNvCxnSpPr>
              <a:endCxn id="332" idx="1"/>
            </p:cNvCxnSpPr>
            <p:nvPr/>
          </p:nvCxnSpPr>
          <p:spPr>
            <a:xfrm>
              <a:off x="4732187" y="2156119"/>
              <a:ext cx="470700" cy="1071000"/>
            </a:xfrm>
            <a:prstGeom prst="straightConnector1">
              <a:avLst/>
            </a:prstGeom>
            <a:noFill/>
            <a:ln cap="flat" cmpd="sng" w="9525">
              <a:solidFill>
                <a:srgbClr val="000000"/>
              </a:solidFill>
              <a:prstDash val="solid"/>
              <a:round/>
              <a:headEnd len="sm" w="sm" type="none"/>
              <a:tailEnd len="sm" w="sm" type="none"/>
            </a:ln>
          </p:spPr>
        </p:cxnSp>
        <p:cxnSp>
          <p:nvCxnSpPr>
            <p:cNvPr id="341" name="Google Shape;341;p22"/>
            <p:cNvCxnSpPr/>
            <p:nvPr/>
          </p:nvCxnSpPr>
          <p:spPr>
            <a:xfrm>
              <a:off x="4732076" y="2732186"/>
              <a:ext cx="378600" cy="0"/>
            </a:xfrm>
            <a:prstGeom prst="straightConnector1">
              <a:avLst/>
            </a:prstGeom>
            <a:noFill/>
            <a:ln cap="flat" cmpd="sng" w="9525">
              <a:solidFill>
                <a:srgbClr val="000000"/>
              </a:solidFill>
              <a:prstDash val="solid"/>
              <a:round/>
              <a:headEnd len="sm" w="sm" type="none"/>
              <a:tailEnd len="sm" w="sm" type="none"/>
            </a:ln>
          </p:spPr>
        </p:cxnSp>
        <p:cxnSp>
          <p:nvCxnSpPr>
            <p:cNvPr id="342" name="Google Shape;342;p22"/>
            <p:cNvCxnSpPr>
              <a:endCxn id="330" idx="2"/>
            </p:cNvCxnSpPr>
            <p:nvPr/>
          </p:nvCxnSpPr>
          <p:spPr>
            <a:xfrm flipH="1" rot="10800000">
              <a:off x="4750597" y="2156098"/>
              <a:ext cx="360000" cy="576000"/>
            </a:xfrm>
            <a:prstGeom prst="straightConnector1">
              <a:avLst/>
            </a:prstGeom>
            <a:noFill/>
            <a:ln cap="flat" cmpd="sng" w="9525">
              <a:solidFill>
                <a:srgbClr val="000000"/>
              </a:solidFill>
              <a:prstDash val="solid"/>
              <a:round/>
              <a:headEnd len="sm" w="sm" type="none"/>
              <a:tailEnd len="sm" w="sm" type="none"/>
            </a:ln>
          </p:spPr>
        </p:cxnSp>
        <p:cxnSp>
          <p:nvCxnSpPr>
            <p:cNvPr id="343" name="Google Shape;343;p22"/>
            <p:cNvCxnSpPr>
              <a:endCxn id="329" idx="2"/>
            </p:cNvCxnSpPr>
            <p:nvPr/>
          </p:nvCxnSpPr>
          <p:spPr>
            <a:xfrm flipH="1" rot="10800000">
              <a:off x="4750597" y="1580033"/>
              <a:ext cx="360000" cy="1152000"/>
            </a:xfrm>
            <a:prstGeom prst="straightConnector1">
              <a:avLst/>
            </a:prstGeom>
            <a:noFill/>
            <a:ln cap="flat" cmpd="sng" w="9525">
              <a:solidFill>
                <a:srgbClr val="000000"/>
              </a:solidFill>
              <a:prstDash val="solid"/>
              <a:round/>
              <a:headEnd len="sm" w="sm" type="none"/>
              <a:tailEnd len="sm" w="sm" type="none"/>
            </a:ln>
          </p:spPr>
        </p:cxnSp>
        <p:cxnSp>
          <p:nvCxnSpPr>
            <p:cNvPr id="344" name="Google Shape;344;p22"/>
            <p:cNvCxnSpPr/>
            <p:nvPr/>
          </p:nvCxnSpPr>
          <p:spPr>
            <a:xfrm>
              <a:off x="4732076" y="3379877"/>
              <a:ext cx="378600" cy="0"/>
            </a:xfrm>
            <a:prstGeom prst="straightConnector1">
              <a:avLst/>
            </a:prstGeom>
            <a:noFill/>
            <a:ln cap="flat" cmpd="sng" w="9525">
              <a:solidFill>
                <a:srgbClr val="000000"/>
              </a:solidFill>
              <a:prstDash val="solid"/>
              <a:round/>
              <a:headEnd len="sm" w="sm" type="none"/>
              <a:tailEnd len="sm" w="sm" type="none"/>
            </a:ln>
          </p:spPr>
        </p:cxnSp>
        <p:cxnSp>
          <p:nvCxnSpPr>
            <p:cNvPr id="345" name="Google Shape;345;p22"/>
            <p:cNvCxnSpPr>
              <a:endCxn id="331" idx="2"/>
            </p:cNvCxnSpPr>
            <p:nvPr/>
          </p:nvCxnSpPr>
          <p:spPr>
            <a:xfrm flipH="1" rot="10800000">
              <a:off x="4750478" y="2732162"/>
              <a:ext cx="378600" cy="647700"/>
            </a:xfrm>
            <a:prstGeom prst="straightConnector1">
              <a:avLst/>
            </a:prstGeom>
            <a:noFill/>
            <a:ln cap="flat" cmpd="sng" w="9525">
              <a:solidFill>
                <a:srgbClr val="000000"/>
              </a:solidFill>
              <a:prstDash val="solid"/>
              <a:round/>
              <a:headEnd len="sm" w="sm" type="none"/>
              <a:tailEnd len="sm" w="sm" type="none"/>
            </a:ln>
          </p:spPr>
        </p:cxnSp>
        <p:cxnSp>
          <p:nvCxnSpPr>
            <p:cNvPr id="346" name="Google Shape;346;p22"/>
            <p:cNvCxnSpPr>
              <a:endCxn id="330" idx="2"/>
            </p:cNvCxnSpPr>
            <p:nvPr/>
          </p:nvCxnSpPr>
          <p:spPr>
            <a:xfrm flipH="1" rot="10800000">
              <a:off x="4750597" y="2156098"/>
              <a:ext cx="360000" cy="1223700"/>
            </a:xfrm>
            <a:prstGeom prst="straightConnector1">
              <a:avLst/>
            </a:prstGeom>
            <a:noFill/>
            <a:ln cap="flat" cmpd="sng" w="9525">
              <a:solidFill>
                <a:srgbClr val="000000"/>
              </a:solidFill>
              <a:prstDash val="solid"/>
              <a:round/>
              <a:headEnd len="sm" w="sm" type="none"/>
              <a:tailEnd len="sm" w="sm" type="none"/>
            </a:ln>
          </p:spPr>
        </p:cxnSp>
        <p:cxnSp>
          <p:nvCxnSpPr>
            <p:cNvPr id="347" name="Google Shape;347;p22"/>
            <p:cNvCxnSpPr>
              <a:endCxn id="329" idx="2"/>
            </p:cNvCxnSpPr>
            <p:nvPr/>
          </p:nvCxnSpPr>
          <p:spPr>
            <a:xfrm flipH="1" rot="10800000">
              <a:off x="4750597" y="1580033"/>
              <a:ext cx="360000" cy="1799700"/>
            </a:xfrm>
            <a:prstGeom prst="straightConnector1">
              <a:avLst/>
            </a:prstGeom>
            <a:noFill/>
            <a:ln cap="flat" cmpd="sng" w="9525">
              <a:solidFill>
                <a:srgbClr val="000000"/>
              </a:solidFill>
              <a:prstDash val="solid"/>
              <a:round/>
              <a:headEnd len="sm" w="sm" type="none"/>
              <a:tailEnd len="sm" w="sm" type="none"/>
            </a:ln>
          </p:spPr>
        </p:cxnSp>
        <p:cxnSp>
          <p:nvCxnSpPr>
            <p:cNvPr id="348" name="Google Shape;348;p22"/>
            <p:cNvCxnSpPr>
              <a:endCxn id="332" idx="1"/>
            </p:cNvCxnSpPr>
            <p:nvPr/>
          </p:nvCxnSpPr>
          <p:spPr>
            <a:xfrm>
              <a:off x="4750487" y="2732119"/>
              <a:ext cx="452400" cy="495000"/>
            </a:xfrm>
            <a:prstGeom prst="straightConnector1">
              <a:avLst/>
            </a:prstGeom>
            <a:noFill/>
            <a:ln cap="flat" cmpd="sng" w="9525">
              <a:solidFill>
                <a:srgbClr val="000000"/>
              </a:solidFill>
              <a:prstDash val="solid"/>
              <a:round/>
              <a:headEnd len="sm" w="sm" type="none"/>
              <a:tailEnd len="sm" w="sm" type="none"/>
            </a:ln>
          </p:spPr>
        </p:cxnSp>
        <p:sp>
          <p:nvSpPr>
            <p:cNvPr id="349" name="Google Shape;349;p22"/>
            <p:cNvSpPr/>
            <p:nvPr/>
          </p:nvSpPr>
          <p:spPr>
            <a:xfrm>
              <a:off x="5998055" y="1359665"/>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350" name="Google Shape;350;p22"/>
            <p:cNvSpPr/>
            <p:nvPr/>
          </p:nvSpPr>
          <p:spPr>
            <a:xfrm>
              <a:off x="5998055" y="1935729"/>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351" name="Google Shape;351;p22"/>
            <p:cNvSpPr/>
            <p:nvPr/>
          </p:nvSpPr>
          <p:spPr>
            <a:xfrm>
              <a:off x="6016536" y="2511793"/>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352" name="Google Shape;352;p22"/>
            <p:cNvSpPr/>
            <p:nvPr/>
          </p:nvSpPr>
          <p:spPr>
            <a:xfrm>
              <a:off x="6016536" y="3159486"/>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353" name="Google Shape;353;p22"/>
            <p:cNvCxnSpPr>
              <a:endCxn id="349" idx="2"/>
            </p:cNvCxnSpPr>
            <p:nvPr/>
          </p:nvCxnSpPr>
          <p:spPr>
            <a:xfrm>
              <a:off x="5619455" y="1575665"/>
              <a:ext cx="378600" cy="0"/>
            </a:xfrm>
            <a:prstGeom prst="straightConnector1">
              <a:avLst/>
            </a:prstGeom>
            <a:noFill/>
            <a:ln cap="flat" cmpd="sng" w="9525">
              <a:solidFill>
                <a:srgbClr val="000000"/>
              </a:solidFill>
              <a:prstDash val="solid"/>
              <a:round/>
              <a:headEnd len="sm" w="sm" type="none"/>
              <a:tailEnd len="sm" w="sm" type="none"/>
            </a:ln>
          </p:spPr>
        </p:cxnSp>
        <p:cxnSp>
          <p:nvCxnSpPr>
            <p:cNvPr id="354" name="Google Shape;354;p22"/>
            <p:cNvCxnSpPr>
              <a:endCxn id="350" idx="1"/>
            </p:cNvCxnSpPr>
            <p:nvPr/>
          </p:nvCxnSpPr>
          <p:spPr>
            <a:xfrm>
              <a:off x="5619464" y="1575694"/>
              <a:ext cx="452400" cy="423300"/>
            </a:xfrm>
            <a:prstGeom prst="straightConnector1">
              <a:avLst/>
            </a:prstGeom>
            <a:noFill/>
            <a:ln cap="flat" cmpd="sng" w="9525">
              <a:solidFill>
                <a:srgbClr val="000000"/>
              </a:solidFill>
              <a:prstDash val="solid"/>
              <a:round/>
              <a:headEnd len="sm" w="sm" type="none"/>
              <a:tailEnd len="sm" w="sm" type="none"/>
            </a:ln>
          </p:spPr>
        </p:cxnSp>
        <p:cxnSp>
          <p:nvCxnSpPr>
            <p:cNvPr id="355" name="Google Shape;355;p22"/>
            <p:cNvCxnSpPr>
              <a:endCxn id="351" idx="1"/>
            </p:cNvCxnSpPr>
            <p:nvPr/>
          </p:nvCxnSpPr>
          <p:spPr>
            <a:xfrm>
              <a:off x="5619645" y="1575758"/>
              <a:ext cx="470700" cy="999300"/>
            </a:xfrm>
            <a:prstGeom prst="straightConnector1">
              <a:avLst/>
            </a:prstGeom>
            <a:noFill/>
            <a:ln cap="flat" cmpd="sng" w="9525">
              <a:solidFill>
                <a:srgbClr val="000000"/>
              </a:solidFill>
              <a:prstDash val="solid"/>
              <a:round/>
              <a:headEnd len="sm" w="sm" type="none"/>
              <a:tailEnd len="sm" w="sm" type="none"/>
            </a:ln>
          </p:spPr>
        </p:cxnSp>
        <p:cxnSp>
          <p:nvCxnSpPr>
            <p:cNvPr id="356" name="Google Shape;356;p22"/>
            <p:cNvCxnSpPr>
              <a:endCxn id="352" idx="1"/>
            </p:cNvCxnSpPr>
            <p:nvPr/>
          </p:nvCxnSpPr>
          <p:spPr>
            <a:xfrm>
              <a:off x="5619645" y="1575751"/>
              <a:ext cx="470700" cy="1647000"/>
            </a:xfrm>
            <a:prstGeom prst="straightConnector1">
              <a:avLst/>
            </a:prstGeom>
            <a:noFill/>
            <a:ln cap="flat" cmpd="sng" w="9525">
              <a:solidFill>
                <a:srgbClr val="000000"/>
              </a:solidFill>
              <a:prstDash val="solid"/>
              <a:round/>
              <a:headEnd len="sm" w="sm" type="none"/>
              <a:tailEnd len="sm" w="sm" type="none"/>
            </a:ln>
          </p:spPr>
        </p:cxnSp>
        <p:cxnSp>
          <p:nvCxnSpPr>
            <p:cNvPr id="357" name="Google Shape;357;p22"/>
            <p:cNvCxnSpPr/>
            <p:nvPr/>
          </p:nvCxnSpPr>
          <p:spPr>
            <a:xfrm>
              <a:off x="5638015" y="2151754"/>
              <a:ext cx="378600" cy="0"/>
            </a:xfrm>
            <a:prstGeom prst="straightConnector1">
              <a:avLst/>
            </a:prstGeom>
            <a:noFill/>
            <a:ln cap="flat" cmpd="sng" w="9525">
              <a:solidFill>
                <a:srgbClr val="000000"/>
              </a:solidFill>
              <a:prstDash val="solid"/>
              <a:round/>
              <a:headEnd len="sm" w="sm" type="none"/>
              <a:tailEnd len="sm" w="sm" type="none"/>
            </a:ln>
          </p:spPr>
        </p:cxnSp>
        <p:cxnSp>
          <p:nvCxnSpPr>
            <p:cNvPr id="358" name="Google Shape;358;p22"/>
            <p:cNvCxnSpPr>
              <a:endCxn id="349" idx="2"/>
            </p:cNvCxnSpPr>
            <p:nvPr/>
          </p:nvCxnSpPr>
          <p:spPr>
            <a:xfrm flipH="1" rot="10800000">
              <a:off x="5619455" y="1575665"/>
              <a:ext cx="378600" cy="576000"/>
            </a:xfrm>
            <a:prstGeom prst="straightConnector1">
              <a:avLst/>
            </a:prstGeom>
            <a:noFill/>
            <a:ln cap="flat" cmpd="sng" w="9525">
              <a:solidFill>
                <a:srgbClr val="000000"/>
              </a:solidFill>
              <a:prstDash val="solid"/>
              <a:round/>
              <a:headEnd len="sm" w="sm" type="none"/>
              <a:tailEnd len="sm" w="sm" type="none"/>
            </a:ln>
          </p:spPr>
        </p:cxnSp>
        <p:cxnSp>
          <p:nvCxnSpPr>
            <p:cNvPr id="359" name="Google Shape;359;p22"/>
            <p:cNvCxnSpPr>
              <a:endCxn id="351" idx="1"/>
            </p:cNvCxnSpPr>
            <p:nvPr/>
          </p:nvCxnSpPr>
          <p:spPr>
            <a:xfrm>
              <a:off x="5619645" y="2151758"/>
              <a:ext cx="470700" cy="423300"/>
            </a:xfrm>
            <a:prstGeom prst="straightConnector1">
              <a:avLst/>
            </a:prstGeom>
            <a:noFill/>
            <a:ln cap="flat" cmpd="sng" w="9525">
              <a:solidFill>
                <a:srgbClr val="000000"/>
              </a:solidFill>
              <a:prstDash val="solid"/>
              <a:round/>
              <a:headEnd len="sm" w="sm" type="none"/>
              <a:tailEnd len="sm" w="sm" type="none"/>
            </a:ln>
          </p:spPr>
        </p:cxnSp>
        <p:cxnSp>
          <p:nvCxnSpPr>
            <p:cNvPr id="360" name="Google Shape;360;p22"/>
            <p:cNvCxnSpPr>
              <a:endCxn id="352" idx="1"/>
            </p:cNvCxnSpPr>
            <p:nvPr/>
          </p:nvCxnSpPr>
          <p:spPr>
            <a:xfrm>
              <a:off x="5619645" y="2151751"/>
              <a:ext cx="470700" cy="1071000"/>
            </a:xfrm>
            <a:prstGeom prst="straightConnector1">
              <a:avLst/>
            </a:prstGeom>
            <a:noFill/>
            <a:ln cap="flat" cmpd="sng" w="9525">
              <a:solidFill>
                <a:srgbClr val="000000"/>
              </a:solidFill>
              <a:prstDash val="solid"/>
              <a:round/>
              <a:headEnd len="sm" w="sm" type="none"/>
              <a:tailEnd len="sm" w="sm" type="none"/>
            </a:ln>
          </p:spPr>
        </p:cxnSp>
        <p:cxnSp>
          <p:nvCxnSpPr>
            <p:cNvPr id="361" name="Google Shape;361;p22"/>
            <p:cNvCxnSpPr/>
            <p:nvPr/>
          </p:nvCxnSpPr>
          <p:spPr>
            <a:xfrm>
              <a:off x="5619534" y="2727818"/>
              <a:ext cx="378600" cy="0"/>
            </a:xfrm>
            <a:prstGeom prst="straightConnector1">
              <a:avLst/>
            </a:prstGeom>
            <a:noFill/>
            <a:ln cap="flat" cmpd="sng" w="9525">
              <a:solidFill>
                <a:srgbClr val="000000"/>
              </a:solidFill>
              <a:prstDash val="solid"/>
              <a:round/>
              <a:headEnd len="sm" w="sm" type="none"/>
              <a:tailEnd len="sm" w="sm" type="none"/>
            </a:ln>
          </p:spPr>
        </p:cxnSp>
        <p:cxnSp>
          <p:nvCxnSpPr>
            <p:cNvPr id="362" name="Google Shape;362;p22"/>
            <p:cNvCxnSpPr>
              <a:endCxn id="350" idx="2"/>
            </p:cNvCxnSpPr>
            <p:nvPr/>
          </p:nvCxnSpPr>
          <p:spPr>
            <a:xfrm flipH="1" rot="10800000">
              <a:off x="5638055" y="2151729"/>
              <a:ext cx="360000" cy="576000"/>
            </a:xfrm>
            <a:prstGeom prst="straightConnector1">
              <a:avLst/>
            </a:prstGeom>
            <a:noFill/>
            <a:ln cap="flat" cmpd="sng" w="9525">
              <a:solidFill>
                <a:srgbClr val="000000"/>
              </a:solidFill>
              <a:prstDash val="solid"/>
              <a:round/>
              <a:headEnd len="sm" w="sm" type="none"/>
              <a:tailEnd len="sm" w="sm" type="none"/>
            </a:ln>
          </p:spPr>
        </p:cxnSp>
        <p:cxnSp>
          <p:nvCxnSpPr>
            <p:cNvPr id="363" name="Google Shape;363;p22"/>
            <p:cNvCxnSpPr>
              <a:endCxn id="349" idx="2"/>
            </p:cNvCxnSpPr>
            <p:nvPr/>
          </p:nvCxnSpPr>
          <p:spPr>
            <a:xfrm flipH="1" rot="10800000">
              <a:off x="5638055" y="1575665"/>
              <a:ext cx="360000" cy="1152000"/>
            </a:xfrm>
            <a:prstGeom prst="straightConnector1">
              <a:avLst/>
            </a:prstGeom>
            <a:noFill/>
            <a:ln cap="flat" cmpd="sng" w="9525">
              <a:solidFill>
                <a:srgbClr val="000000"/>
              </a:solidFill>
              <a:prstDash val="solid"/>
              <a:round/>
              <a:headEnd len="sm" w="sm" type="none"/>
              <a:tailEnd len="sm" w="sm" type="none"/>
            </a:ln>
          </p:spPr>
        </p:cxnSp>
        <p:cxnSp>
          <p:nvCxnSpPr>
            <p:cNvPr id="364" name="Google Shape;364;p22"/>
            <p:cNvCxnSpPr/>
            <p:nvPr/>
          </p:nvCxnSpPr>
          <p:spPr>
            <a:xfrm>
              <a:off x="5619534" y="3375510"/>
              <a:ext cx="378600" cy="0"/>
            </a:xfrm>
            <a:prstGeom prst="straightConnector1">
              <a:avLst/>
            </a:prstGeom>
            <a:noFill/>
            <a:ln cap="flat" cmpd="sng" w="9525">
              <a:solidFill>
                <a:srgbClr val="000000"/>
              </a:solidFill>
              <a:prstDash val="solid"/>
              <a:round/>
              <a:headEnd len="sm" w="sm" type="none"/>
              <a:tailEnd len="sm" w="sm" type="none"/>
            </a:ln>
          </p:spPr>
        </p:cxnSp>
        <p:cxnSp>
          <p:nvCxnSpPr>
            <p:cNvPr id="365" name="Google Shape;365;p22"/>
            <p:cNvCxnSpPr>
              <a:endCxn id="351" idx="2"/>
            </p:cNvCxnSpPr>
            <p:nvPr/>
          </p:nvCxnSpPr>
          <p:spPr>
            <a:xfrm flipH="1" rot="10800000">
              <a:off x="5637936" y="2727793"/>
              <a:ext cx="378600" cy="647700"/>
            </a:xfrm>
            <a:prstGeom prst="straightConnector1">
              <a:avLst/>
            </a:prstGeom>
            <a:noFill/>
            <a:ln cap="flat" cmpd="sng" w="9525">
              <a:solidFill>
                <a:srgbClr val="000000"/>
              </a:solidFill>
              <a:prstDash val="solid"/>
              <a:round/>
              <a:headEnd len="sm" w="sm" type="none"/>
              <a:tailEnd len="sm" w="sm" type="none"/>
            </a:ln>
          </p:spPr>
        </p:cxnSp>
        <p:cxnSp>
          <p:nvCxnSpPr>
            <p:cNvPr id="366" name="Google Shape;366;p22"/>
            <p:cNvCxnSpPr>
              <a:endCxn id="350" idx="2"/>
            </p:cNvCxnSpPr>
            <p:nvPr/>
          </p:nvCxnSpPr>
          <p:spPr>
            <a:xfrm flipH="1" rot="10800000">
              <a:off x="5638055" y="2151729"/>
              <a:ext cx="360000" cy="1223700"/>
            </a:xfrm>
            <a:prstGeom prst="straightConnector1">
              <a:avLst/>
            </a:prstGeom>
            <a:noFill/>
            <a:ln cap="flat" cmpd="sng" w="9525">
              <a:solidFill>
                <a:srgbClr val="000000"/>
              </a:solidFill>
              <a:prstDash val="solid"/>
              <a:round/>
              <a:headEnd len="sm" w="sm" type="none"/>
              <a:tailEnd len="sm" w="sm" type="none"/>
            </a:ln>
          </p:spPr>
        </p:cxnSp>
        <p:cxnSp>
          <p:nvCxnSpPr>
            <p:cNvPr id="367" name="Google Shape;367;p22"/>
            <p:cNvCxnSpPr>
              <a:endCxn id="349" idx="2"/>
            </p:cNvCxnSpPr>
            <p:nvPr/>
          </p:nvCxnSpPr>
          <p:spPr>
            <a:xfrm flipH="1" rot="10800000">
              <a:off x="5638055" y="1575665"/>
              <a:ext cx="360000" cy="1799700"/>
            </a:xfrm>
            <a:prstGeom prst="straightConnector1">
              <a:avLst/>
            </a:prstGeom>
            <a:noFill/>
            <a:ln cap="flat" cmpd="sng" w="9525">
              <a:solidFill>
                <a:srgbClr val="000000"/>
              </a:solidFill>
              <a:prstDash val="solid"/>
              <a:round/>
              <a:headEnd len="sm" w="sm" type="none"/>
              <a:tailEnd len="sm" w="sm" type="none"/>
            </a:ln>
          </p:spPr>
        </p:cxnSp>
        <p:cxnSp>
          <p:nvCxnSpPr>
            <p:cNvPr id="368" name="Google Shape;368;p22"/>
            <p:cNvCxnSpPr>
              <a:endCxn id="352" idx="1"/>
            </p:cNvCxnSpPr>
            <p:nvPr/>
          </p:nvCxnSpPr>
          <p:spPr>
            <a:xfrm>
              <a:off x="5637945" y="2727751"/>
              <a:ext cx="452400" cy="495000"/>
            </a:xfrm>
            <a:prstGeom prst="straightConnector1">
              <a:avLst/>
            </a:prstGeom>
            <a:noFill/>
            <a:ln cap="flat" cmpd="sng" w="9525">
              <a:solidFill>
                <a:srgbClr val="000000"/>
              </a:solidFill>
              <a:prstDash val="solid"/>
              <a:round/>
              <a:headEnd len="sm" w="sm" type="none"/>
              <a:tailEnd len="sm" w="sm" type="none"/>
            </a:ln>
          </p:spPr>
        </p:cxnSp>
        <p:sp>
          <p:nvSpPr>
            <p:cNvPr id="369" name="Google Shape;369;p22"/>
            <p:cNvSpPr/>
            <p:nvPr/>
          </p:nvSpPr>
          <p:spPr>
            <a:xfrm>
              <a:off x="6941741" y="1952469"/>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370" name="Google Shape;370;p22"/>
            <p:cNvSpPr/>
            <p:nvPr/>
          </p:nvSpPr>
          <p:spPr>
            <a:xfrm>
              <a:off x="6960222" y="2528531"/>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371" name="Google Shape;371;p22"/>
            <p:cNvCxnSpPr/>
            <p:nvPr/>
          </p:nvCxnSpPr>
          <p:spPr>
            <a:xfrm>
              <a:off x="6547359" y="2157438"/>
              <a:ext cx="378600" cy="0"/>
            </a:xfrm>
            <a:prstGeom prst="straightConnector1">
              <a:avLst/>
            </a:prstGeom>
            <a:noFill/>
            <a:ln cap="flat" cmpd="sng" w="9525">
              <a:solidFill>
                <a:srgbClr val="000000"/>
              </a:solidFill>
              <a:prstDash val="solid"/>
              <a:round/>
              <a:headEnd len="sm" w="sm" type="none"/>
              <a:tailEnd len="sm" w="sm" type="none"/>
            </a:ln>
          </p:spPr>
        </p:cxnSp>
        <p:cxnSp>
          <p:nvCxnSpPr>
            <p:cNvPr id="372" name="Google Shape;372;p22"/>
            <p:cNvCxnSpPr/>
            <p:nvPr/>
          </p:nvCxnSpPr>
          <p:spPr>
            <a:xfrm>
              <a:off x="6571880" y="2710092"/>
              <a:ext cx="378600" cy="0"/>
            </a:xfrm>
            <a:prstGeom prst="straightConnector1">
              <a:avLst/>
            </a:prstGeom>
            <a:noFill/>
            <a:ln cap="flat" cmpd="sng" w="9525">
              <a:solidFill>
                <a:srgbClr val="000000"/>
              </a:solidFill>
              <a:prstDash val="solid"/>
              <a:round/>
              <a:headEnd len="sm" w="sm" type="none"/>
              <a:tailEnd len="sm" w="sm" type="none"/>
            </a:ln>
          </p:spPr>
        </p:cxnSp>
        <p:cxnSp>
          <p:nvCxnSpPr>
            <p:cNvPr id="373" name="Google Shape;373;p22"/>
            <p:cNvCxnSpPr>
              <a:endCxn id="369" idx="2"/>
            </p:cNvCxnSpPr>
            <p:nvPr/>
          </p:nvCxnSpPr>
          <p:spPr>
            <a:xfrm>
              <a:off x="6519641" y="1581369"/>
              <a:ext cx="422100" cy="587100"/>
            </a:xfrm>
            <a:prstGeom prst="straightConnector1">
              <a:avLst/>
            </a:prstGeom>
            <a:noFill/>
            <a:ln cap="flat" cmpd="sng" w="9525">
              <a:solidFill>
                <a:srgbClr val="000000"/>
              </a:solidFill>
              <a:prstDash val="solid"/>
              <a:round/>
              <a:headEnd len="sm" w="sm" type="none"/>
              <a:tailEnd len="sm" w="sm" type="none"/>
            </a:ln>
          </p:spPr>
        </p:cxnSp>
        <p:cxnSp>
          <p:nvCxnSpPr>
            <p:cNvPr id="374" name="Google Shape;374;p22"/>
            <p:cNvCxnSpPr>
              <a:endCxn id="370" idx="2"/>
            </p:cNvCxnSpPr>
            <p:nvPr/>
          </p:nvCxnSpPr>
          <p:spPr>
            <a:xfrm flipH="1" rot="10800000">
              <a:off x="6547422" y="2744531"/>
              <a:ext cx="412800" cy="614700"/>
            </a:xfrm>
            <a:prstGeom prst="straightConnector1">
              <a:avLst/>
            </a:prstGeom>
            <a:noFill/>
            <a:ln cap="flat" cmpd="sng" w="9525">
              <a:solidFill>
                <a:srgbClr val="000000"/>
              </a:solidFill>
              <a:prstDash val="solid"/>
              <a:round/>
              <a:headEnd len="sm" w="sm" type="none"/>
              <a:tailEnd len="sm" w="sm" type="none"/>
            </a:ln>
          </p:spPr>
        </p:cxnSp>
        <p:cxnSp>
          <p:nvCxnSpPr>
            <p:cNvPr id="375" name="Google Shape;375;p22"/>
            <p:cNvCxnSpPr>
              <a:endCxn id="370" idx="2"/>
            </p:cNvCxnSpPr>
            <p:nvPr/>
          </p:nvCxnSpPr>
          <p:spPr>
            <a:xfrm>
              <a:off x="6519522" y="1582331"/>
              <a:ext cx="440700" cy="1162200"/>
            </a:xfrm>
            <a:prstGeom prst="straightConnector1">
              <a:avLst/>
            </a:prstGeom>
            <a:noFill/>
            <a:ln cap="flat" cmpd="sng" w="9525">
              <a:solidFill>
                <a:srgbClr val="000000"/>
              </a:solidFill>
              <a:prstDash val="solid"/>
              <a:round/>
              <a:headEnd len="sm" w="sm" type="none"/>
              <a:tailEnd len="sm" w="sm" type="none"/>
            </a:ln>
          </p:spPr>
        </p:cxnSp>
        <p:cxnSp>
          <p:nvCxnSpPr>
            <p:cNvPr id="376" name="Google Shape;376;p22"/>
            <p:cNvCxnSpPr>
              <a:endCxn id="370" idx="2"/>
            </p:cNvCxnSpPr>
            <p:nvPr/>
          </p:nvCxnSpPr>
          <p:spPr>
            <a:xfrm>
              <a:off x="6541422" y="2151731"/>
              <a:ext cx="418800" cy="592800"/>
            </a:xfrm>
            <a:prstGeom prst="straightConnector1">
              <a:avLst/>
            </a:prstGeom>
            <a:noFill/>
            <a:ln cap="flat" cmpd="sng" w="9525">
              <a:solidFill>
                <a:srgbClr val="000000"/>
              </a:solidFill>
              <a:prstDash val="solid"/>
              <a:round/>
              <a:headEnd len="sm" w="sm" type="none"/>
              <a:tailEnd len="sm" w="sm" type="none"/>
            </a:ln>
          </p:spPr>
        </p:cxnSp>
        <p:cxnSp>
          <p:nvCxnSpPr>
            <p:cNvPr id="377" name="Google Shape;377;p22"/>
            <p:cNvCxnSpPr>
              <a:endCxn id="369" idx="2"/>
            </p:cNvCxnSpPr>
            <p:nvPr/>
          </p:nvCxnSpPr>
          <p:spPr>
            <a:xfrm flipH="1" rot="10800000">
              <a:off x="6564641" y="2168469"/>
              <a:ext cx="377100" cy="535500"/>
            </a:xfrm>
            <a:prstGeom prst="straightConnector1">
              <a:avLst/>
            </a:prstGeom>
            <a:noFill/>
            <a:ln cap="flat" cmpd="sng" w="9525">
              <a:solidFill>
                <a:srgbClr val="000000"/>
              </a:solidFill>
              <a:prstDash val="solid"/>
              <a:round/>
              <a:headEnd len="sm" w="sm" type="none"/>
              <a:tailEnd len="sm" w="sm" type="none"/>
            </a:ln>
          </p:spPr>
        </p:cxnSp>
        <p:cxnSp>
          <p:nvCxnSpPr>
            <p:cNvPr id="378" name="Google Shape;378;p22"/>
            <p:cNvCxnSpPr>
              <a:endCxn id="369" idx="2"/>
            </p:cNvCxnSpPr>
            <p:nvPr/>
          </p:nvCxnSpPr>
          <p:spPr>
            <a:xfrm flipH="1" rot="10800000">
              <a:off x="6561641" y="2168469"/>
              <a:ext cx="380100" cy="1190700"/>
            </a:xfrm>
            <a:prstGeom prst="straightConnector1">
              <a:avLst/>
            </a:prstGeom>
            <a:noFill/>
            <a:ln cap="flat" cmpd="sng" w="9525">
              <a:solidFill>
                <a:srgbClr val="000000"/>
              </a:solidFill>
              <a:prstDash val="solid"/>
              <a:round/>
              <a:headEnd len="sm" w="sm" type="none"/>
              <a:tailEnd len="sm" w="sm" type="none"/>
            </a:ln>
          </p:spPr>
        </p:cxnSp>
      </p:grpSp>
      <p:sp>
        <p:nvSpPr>
          <p:cNvPr id="379" name="Google Shape;379;p22"/>
          <p:cNvSpPr txBox="1"/>
          <p:nvPr/>
        </p:nvSpPr>
        <p:spPr>
          <a:xfrm>
            <a:off x="287275" y="1730350"/>
            <a:ext cx="768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0000"/>
                </a:solidFill>
                <a:latin typeface="Roboto"/>
                <a:ea typeface="Roboto"/>
                <a:cs typeface="Roboto"/>
                <a:sym typeface="Roboto"/>
              </a:rPr>
              <a:t>Raw Waveform</a:t>
            </a:r>
            <a:endParaRPr b="0" i="0" sz="900" u="none" cap="none" strike="noStrike">
              <a:solidFill>
                <a:srgbClr val="FF0000"/>
              </a:solidFill>
              <a:latin typeface="Roboto"/>
              <a:ea typeface="Roboto"/>
              <a:cs typeface="Roboto"/>
              <a:sym typeface="Roboto"/>
            </a:endParaRPr>
          </a:p>
        </p:txBody>
      </p:sp>
      <p:sp>
        <p:nvSpPr>
          <p:cNvPr id="380" name="Google Shape;380;p22"/>
          <p:cNvSpPr txBox="1"/>
          <p:nvPr/>
        </p:nvSpPr>
        <p:spPr>
          <a:xfrm>
            <a:off x="834325" y="1529000"/>
            <a:ext cx="768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Roboto"/>
                <a:ea typeface="Roboto"/>
                <a:cs typeface="Roboto"/>
                <a:sym typeface="Roboto"/>
              </a:rPr>
              <a:t>Low-Level Features</a:t>
            </a:r>
            <a:endParaRPr b="0" i="0" sz="900" u="none" cap="none" strike="noStrike">
              <a:solidFill>
                <a:schemeClr val="dk1"/>
              </a:solidFill>
              <a:latin typeface="Roboto"/>
              <a:ea typeface="Roboto"/>
              <a:cs typeface="Roboto"/>
              <a:sym typeface="Roboto"/>
            </a:endParaRPr>
          </a:p>
        </p:txBody>
      </p:sp>
      <p:sp>
        <p:nvSpPr>
          <p:cNvPr id="381" name="Google Shape;381;p22"/>
          <p:cNvSpPr txBox="1"/>
          <p:nvPr/>
        </p:nvSpPr>
        <p:spPr>
          <a:xfrm>
            <a:off x="2434525" y="1529000"/>
            <a:ext cx="768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6AA84F"/>
                </a:solidFill>
                <a:latin typeface="Roboto"/>
                <a:ea typeface="Roboto"/>
                <a:cs typeface="Roboto"/>
                <a:sym typeface="Roboto"/>
              </a:rPr>
              <a:t>High-Level Features</a:t>
            </a:r>
            <a:endParaRPr b="0" i="0" sz="900" u="none" cap="none" strike="noStrike">
              <a:solidFill>
                <a:srgbClr val="6AA84F"/>
              </a:solidFill>
              <a:latin typeface="Roboto"/>
              <a:ea typeface="Roboto"/>
              <a:cs typeface="Roboto"/>
              <a:sym typeface="Roboto"/>
            </a:endParaRPr>
          </a:p>
        </p:txBody>
      </p:sp>
      <p:cxnSp>
        <p:nvCxnSpPr>
          <p:cNvPr id="382" name="Google Shape;382;p22"/>
          <p:cNvCxnSpPr>
            <a:stCxn id="380" idx="3"/>
            <a:endCxn id="381" idx="1"/>
          </p:cNvCxnSpPr>
          <p:nvPr/>
        </p:nvCxnSpPr>
        <p:spPr>
          <a:xfrm>
            <a:off x="1602325" y="1759850"/>
            <a:ext cx="832200" cy="0"/>
          </a:xfrm>
          <a:prstGeom prst="straightConnector1">
            <a:avLst/>
          </a:prstGeom>
          <a:noFill/>
          <a:ln cap="flat" cmpd="sng" w="9525">
            <a:solidFill>
              <a:schemeClr val="dk2"/>
            </a:solidFill>
            <a:prstDash val="solid"/>
            <a:round/>
            <a:headEnd len="sm" w="sm" type="none"/>
            <a:tailEnd len="med" w="med" type="triangle"/>
          </a:ln>
        </p:spPr>
      </p:cxnSp>
      <p:sp>
        <p:nvSpPr>
          <p:cNvPr id="383" name="Google Shape;383;p22"/>
          <p:cNvSpPr txBox="1"/>
          <p:nvPr/>
        </p:nvSpPr>
        <p:spPr>
          <a:xfrm>
            <a:off x="3398400" y="1627700"/>
            <a:ext cx="5669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model gets more </a:t>
            </a:r>
            <a:r>
              <a:rPr b="1" i="0" lang="en-GB" sz="1400" u="none" cap="none" strike="noStrike">
                <a:solidFill>
                  <a:srgbClr val="000000"/>
                </a:solidFill>
                <a:latin typeface="Roboto"/>
                <a:ea typeface="Roboto"/>
                <a:cs typeface="Roboto"/>
                <a:sym typeface="Roboto"/>
              </a:rPr>
              <a:t>memory </a:t>
            </a:r>
            <a:r>
              <a:rPr b="0" i="0" lang="en-GB" sz="1400" u="none" cap="none" strike="noStrike">
                <a:solidFill>
                  <a:srgbClr val="000000"/>
                </a:solidFill>
                <a:latin typeface="Roboto"/>
                <a:ea typeface="Roboto"/>
                <a:cs typeface="Roboto"/>
                <a:sym typeface="Roboto"/>
              </a:rPr>
              <a:t>and </a:t>
            </a:r>
            <a:r>
              <a:rPr b="1" i="0" lang="en-GB" sz="1400" u="none" cap="none" strike="noStrike">
                <a:solidFill>
                  <a:srgbClr val="000000"/>
                </a:solidFill>
                <a:latin typeface="Roboto"/>
                <a:ea typeface="Roboto"/>
                <a:cs typeface="Roboto"/>
                <a:sym typeface="Roboto"/>
              </a:rPr>
              <a:t>computational demanding</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384" name="Google Shape;384;p22"/>
          <p:cNvSpPr txBox="1"/>
          <p:nvPr/>
        </p:nvSpPr>
        <p:spPr>
          <a:xfrm>
            <a:off x="131100" y="3658725"/>
            <a:ext cx="8957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Moreover,  the early layers added for low-level feature extraction suffer more from </a:t>
            </a:r>
            <a:r>
              <a:rPr b="1" i="0" lang="en-GB" sz="1400" u="none" cap="none" strike="noStrike">
                <a:solidFill>
                  <a:srgbClr val="000000"/>
                </a:solidFill>
                <a:latin typeface="Roboto"/>
                <a:ea typeface="Roboto"/>
                <a:cs typeface="Roboto"/>
                <a:sym typeface="Roboto"/>
              </a:rPr>
              <a:t>vanishing gradients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385" name="Google Shape;385;p22"/>
          <p:cNvSpPr txBox="1"/>
          <p:nvPr/>
        </p:nvSpPr>
        <p:spPr>
          <a:xfrm>
            <a:off x="131100" y="4233825"/>
            <a:ext cx="8759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This has hindered neural networks from learning features outperforming the standard ones.</a:t>
            </a:r>
            <a:endParaRPr b="0" i="0" sz="1400" u="none" cap="none" strike="noStrike">
              <a:solidFill>
                <a:srgbClr val="000000"/>
              </a:solidFill>
              <a:latin typeface="Roboto"/>
              <a:ea typeface="Roboto"/>
              <a:cs typeface="Roboto"/>
              <a:sym typeface="Roboto"/>
            </a:endParaRPr>
          </a:p>
        </p:txBody>
      </p:sp>
      <p:pic>
        <p:nvPicPr>
          <p:cNvPr id="386" name="Google Shape;386;p22"/>
          <p:cNvPicPr preferRelativeResize="0"/>
          <p:nvPr/>
        </p:nvPicPr>
        <p:blipFill rotWithShape="1">
          <a:blip r:embed="rId3">
            <a:alphaModFix/>
          </a:blip>
          <a:srcRect b="0" l="0" r="0" t="0"/>
          <a:stretch/>
        </p:blipFill>
        <p:spPr>
          <a:xfrm>
            <a:off x="3601400" y="2238800"/>
            <a:ext cx="861823" cy="615600"/>
          </a:xfrm>
          <a:prstGeom prst="rect">
            <a:avLst/>
          </a:prstGeom>
          <a:noFill/>
          <a:ln>
            <a:noFill/>
          </a:ln>
        </p:spPr>
      </p:pic>
      <p:sp>
        <p:nvSpPr>
          <p:cNvPr id="387" name="Google Shape;387;p22"/>
          <p:cNvSpPr txBox="1"/>
          <p:nvPr/>
        </p:nvSpPr>
        <p:spPr>
          <a:xfrm>
            <a:off x="4573350" y="2148175"/>
            <a:ext cx="42753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raw waveform is </a:t>
            </a:r>
            <a:r>
              <a:rPr b="1" i="0" lang="en-GB" sz="1400" u="none" cap="none" strike="noStrike">
                <a:solidFill>
                  <a:srgbClr val="000000"/>
                </a:solidFill>
                <a:latin typeface="Roboto"/>
                <a:ea typeface="Roboto"/>
                <a:cs typeface="Roboto"/>
                <a:sym typeface="Roboto"/>
              </a:rPr>
              <a:t>high-dimensiona</a:t>
            </a:r>
            <a:r>
              <a:rPr b="0" i="0" lang="en-GB" sz="1400" u="none" cap="none" strike="noStrike">
                <a:solidFill>
                  <a:srgbClr val="000000"/>
                </a:solidFill>
                <a:latin typeface="Roboto"/>
                <a:ea typeface="Roboto"/>
                <a:cs typeface="Roboto"/>
                <a:sym typeface="Roboto"/>
              </a:rPr>
              <a:t>l.</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Processing such a large amount of information is computationally </a:t>
            </a:r>
            <a:r>
              <a:rPr b="1" i="0" lang="en-GB" sz="1400" u="none" cap="none" strike="noStrike">
                <a:solidFill>
                  <a:srgbClr val="000000"/>
                </a:solidFill>
                <a:latin typeface="Roboto"/>
                <a:ea typeface="Roboto"/>
                <a:cs typeface="Roboto"/>
                <a:sym typeface="Roboto"/>
              </a:rPr>
              <a:t>expensive</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388" name="Google Shape;388;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92" name="Shape 392"/>
        <p:cNvGrpSpPr/>
        <p:nvPr/>
      </p:nvGrpSpPr>
      <p:grpSpPr>
        <a:xfrm>
          <a:off x="0" y="0"/>
          <a:ext cx="0" cy="0"/>
          <a:chOff x="0" y="0"/>
          <a:chExt cx="0" cy="0"/>
        </a:xfrm>
      </p:grpSpPr>
      <p:sp>
        <p:nvSpPr>
          <p:cNvPr id="393" name="Google Shape;393;p2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Raw Waveform Speech Processing</a:t>
            </a:r>
            <a:endParaRPr sz="2600"/>
          </a:p>
        </p:txBody>
      </p:sp>
      <p:sp>
        <p:nvSpPr>
          <p:cNvPr id="394" name="Google Shape;394;p23"/>
          <p:cNvSpPr txBox="1"/>
          <p:nvPr/>
        </p:nvSpPr>
        <p:spPr>
          <a:xfrm>
            <a:off x="310850" y="864325"/>
            <a:ext cx="8787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 standard approach is to learn low-level features with </a:t>
            </a:r>
            <a:r>
              <a:rPr b="1" i="0" lang="en-GB" sz="1400" u="none" cap="none" strike="noStrike">
                <a:solidFill>
                  <a:srgbClr val="000000"/>
                </a:solidFill>
                <a:latin typeface="Arial"/>
                <a:ea typeface="Arial"/>
                <a:cs typeface="Arial"/>
                <a:sym typeface="Arial"/>
              </a:rPr>
              <a:t>Convolutional Neural Networks</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395" name="Google Shape;395;p23"/>
          <p:cNvPicPr preferRelativeResize="0"/>
          <p:nvPr/>
        </p:nvPicPr>
        <p:blipFill rotWithShape="1">
          <a:blip r:embed="rId3">
            <a:alphaModFix/>
          </a:blip>
          <a:srcRect b="0" l="0" r="0" t="0"/>
          <a:stretch/>
        </p:blipFill>
        <p:spPr>
          <a:xfrm>
            <a:off x="630750" y="1607075"/>
            <a:ext cx="1707552" cy="655300"/>
          </a:xfrm>
          <a:prstGeom prst="rect">
            <a:avLst/>
          </a:prstGeom>
          <a:noFill/>
          <a:ln>
            <a:noFill/>
          </a:ln>
        </p:spPr>
      </p:pic>
      <p:cxnSp>
        <p:nvCxnSpPr>
          <p:cNvPr id="396" name="Google Shape;396;p23"/>
          <p:cNvCxnSpPr/>
          <p:nvPr/>
        </p:nvCxnSpPr>
        <p:spPr>
          <a:xfrm flipH="1">
            <a:off x="1482875" y="2340050"/>
            <a:ext cx="3300" cy="263400"/>
          </a:xfrm>
          <a:prstGeom prst="straightConnector1">
            <a:avLst/>
          </a:prstGeom>
          <a:noFill/>
          <a:ln cap="flat" cmpd="sng" w="9525">
            <a:solidFill>
              <a:schemeClr val="dk2"/>
            </a:solidFill>
            <a:prstDash val="solid"/>
            <a:round/>
            <a:headEnd len="sm" w="sm" type="none"/>
            <a:tailEnd len="med" w="med" type="triangle"/>
          </a:ln>
        </p:spPr>
      </p:cxnSp>
      <p:sp>
        <p:nvSpPr>
          <p:cNvPr id="397" name="Google Shape;397;p23"/>
          <p:cNvSpPr/>
          <p:nvPr/>
        </p:nvSpPr>
        <p:spPr>
          <a:xfrm>
            <a:off x="870575" y="2681125"/>
            <a:ext cx="1237500" cy="555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CNN</a:t>
            </a:r>
            <a:endParaRPr b="0" i="0" sz="1400" u="none" cap="none" strike="noStrike">
              <a:solidFill>
                <a:srgbClr val="FFF2CC"/>
              </a:solidFill>
              <a:latin typeface="Arial"/>
              <a:ea typeface="Arial"/>
              <a:cs typeface="Arial"/>
              <a:sym typeface="Arial"/>
            </a:endParaRPr>
          </a:p>
        </p:txBody>
      </p:sp>
      <p:sp>
        <p:nvSpPr>
          <p:cNvPr id="398" name="Google Shape;398;p23"/>
          <p:cNvSpPr/>
          <p:nvPr/>
        </p:nvSpPr>
        <p:spPr>
          <a:xfrm>
            <a:off x="870575" y="3595525"/>
            <a:ext cx="1237500" cy="555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DNN</a:t>
            </a:r>
            <a:endParaRPr b="0" i="0" sz="1400" u="none" cap="none" strike="noStrike">
              <a:solidFill>
                <a:srgbClr val="000000"/>
              </a:solidFill>
              <a:latin typeface="Arial"/>
              <a:ea typeface="Arial"/>
              <a:cs typeface="Arial"/>
              <a:sym typeface="Arial"/>
            </a:endParaRPr>
          </a:p>
        </p:txBody>
      </p:sp>
      <p:cxnSp>
        <p:nvCxnSpPr>
          <p:cNvPr id="399" name="Google Shape;399;p23"/>
          <p:cNvCxnSpPr/>
          <p:nvPr/>
        </p:nvCxnSpPr>
        <p:spPr>
          <a:xfrm flipH="1">
            <a:off x="1482875" y="3284425"/>
            <a:ext cx="3300" cy="263400"/>
          </a:xfrm>
          <a:prstGeom prst="straightConnector1">
            <a:avLst/>
          </a:prstGeom>
          <a:noFill/>
          <a:ln cap="flat" cmpd="sng" w="9525">
            <a:solidFill>
              <a:schemeClr val="dk2"/>
            </a:solidFill>
            <a:prstDash val="solid"/>
            <a:round/>
            <a:headEnd len="sm" w="sm" type="none"/>
            <a:tailEnd len="med" w="med" type="triangle"/>
          </a:ln>
        </p:spPr>
      </p:cxnSp>
      <p:cxnSp>
        <p:nvCxnSpPr>
          <p:cNvPr id="400" name="Google Shape;400;p23"/>
          <p:cNvCxnSpPr/>
          <p:nvPr/>
        </p:nvCxnSpPr>
        <p:spPr>
          <a:xfrm flipH="1">
            <a:off x="1482875" y="4198825"/>
            <a:ext cx="3300" cy="263400"/>
          </a:xfrm>
          <a:prstGeom prst="straightConnector1">
            <a:avLst/>
          </a:prstGeom>
          <a:noFill/>
          <a:ln cap="flat" cmpd="sng" w="9525">
            <a:solidFill>
              <a:schemeClr val="dk2"/>
            </a:solidFill>
            <a:prstDash val="solid"/>
            <a:round/>
            <a:headEnd len="sm" w="sm" type="none"/>
            <a:tailEnd len="med" w="med" type="triangle"/>
          </a:ln>
        </p:spPr>
      </p:cxnSp>
      <p:sp>
        <p:nvSpPr>
          <p:cNvPr id="401" name="Google Shape;401;p23"/>
          <p:cNvSpPr txBox="1"/>
          <p:nvPr/>
        </p:nvSpPr>
        <p:spPr>
          <a:xfrm>
            <a:off x="1132075" y="4538975"/>
            <a:ext cx="9321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Prediction</a:t>
            </a:r>
            <a:endParaRPr b="0" i="0" sz="900" u="none" cap="none" strike="noStrike">
              <a:solidFill>
                <a:srgbClr val="000000"/>
              </a:solidFill>
              <a:latin typeface="Roboto"/>
              <a:ea typeface="Roboto"/>
              <a:cs typeface="Roboto"/>
              <a:sym typeface="Roboto"/>
            </a:endParaRPr>
          </a:p>
        </p:txBody>
      </p:sp>
      <p:pic>
        <p:nvPicPr>
          <p:cNvPr id="402" name="Google Shape;402;p23"/>
          <p:cNvPicPr preferRelativeResize="0"/>
          <p:nvPr/>
        </p:nvPicPr>
        <p:blipFill rotWithShape="1">
          <a:blip r:embed="rId4">
            <a:alphaModFix/>
          </a:blip>
          <a:srcRect b="0" l="0" r="0" t="0"/>
          <a:stretch/>
        </p:blipFill>
        <p:spPr>
          <a:xfrm>
            <a:off x="2696900" y="1663802"/>
            <a:ext cx="5918027" cy="712100"/>
          </a:xfrm>
          <a:prstGeom prst="rect">
            <a:avLst/>
          </a:prstGeom>
          <a:noFill/>
          <a:ln>
            <a:noFill/>
          </a:ln>
        </p:spPr>
      </p:pic>
      <p:sp>
        <p:nvSpPr>
          <p:cNvPr id="403" name="Google Shape;403;p23"/>
          <p:cNvSpPr txBox="1"/>
          <p:nvPr/>
        </p:nvSpPr>
        <p:spPr>
          <a:xfrm>
            <a:off x="7535525" y="2037200"/>
            <a:ext cx="1111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sng" cap="none" strike="noStrike">
                <a:solidFill>
                  <a:schemeClr val="hlink"/>
                </a:solidFill>
                <a:latin typeface="Roboto"/>
                <a:ea typeface="Roboto"/>
                <a:cs typeface="Roboto"/>
                <a:sym typeface="Roboto"/>
                <a:hlinkClick r:id="rId5"/>
              </a:rPr>
              <a:t>See paper here</a:t>
            </a:r>
            <a:endParaRPr b="0" i="0" sz="1000" u="none" cap="none" strike="noStrike">
              <a:solidFill>
                <a:srgbClr val="000000"/>
              </a:solidFill>
              <a:latin typeface="Roboto"/>
              <a:ea typeface="Roboto"/>
              <a:cs typeface="Roboto"/>
              <a:sym typeface="Roboto"/>
            </a:endParaRPr>
          </a:p>
        </p:txBody>
      </p:sp>
      <p:pic>
        <p:nvPicPr>
          <p:cNvPr id="404" name="Google Shape;404;p23"/>
          <p:cNvPicPr preferRelativeResize="0"/>
          <p:nvPr/>
        </p:nvPicPr>
        <p:blipFill rotWithShape="1">
          <a:blip r:embed="rId6">
            <a:alphaModFix/>
          </a:blip>
          <a:srcRect b="0" l="0" r="0" t="0"/>
          <a:stretch/>
        </p:blipFill>
        <p:spPr>
          <a:xfrm>
            <a:off x="4165500" y="2514727"/>
            <a:ext cx="3044418" cy="2462798"/>
          </a:xfrm>
          <a:prstGeom prst="rect">
            <a:avLst/>
          </a:prstGeom>
          <a:noFill/>
          <a:ln>
            <a:noFill/>
          </a:ln>
        </p:spPr>
      </p:pic>
      <p:sp>
        <p:nvSpPr>
          <p:cNvPr id="405" name="Google Shape;405;p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09" name="Shape 409"/>
        <p:cNvGrpSpPr/>
        <p:nvPr/>
      </p:nvGrpSpPr>
      <p:grpSpPr>
        <a:xfrm>
          <a:off x="0" y="0"/>
          <a:ext cx="0" cy="0"/>
          <a:chOff x="0" y="0"/>
          <a:chExt cx="0" cy="0"/>
        </a:xfrm>
      </p:grpSpPr>
      <p:sp>
        <p:nvSpPr>
          <p:cNvPr id="410" name="Google Shape;410;p2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Raw Waveform Speech Processing</a:t>
            </a:r>
            <a:endParaRPr sz="2600"/>
          </a:p>
        </p:txBody>
      </p:sp>
      <p:sp>
        <p:nvSpPr>
          <p:cNvPr id="411" name="Google Shape;411;p24"/>
          <p:cNvSpPr txBox="1"/>
          <p:nvPr/>
        </p:nvSpPr>
        <p:spPr>
          <a:xfrm>
            <a:off x="310850" y="864325"/>
            <a:ext cx="8787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 standard approach is to learn low-level features with </a:t>
            </a:r>
            <a:r>
              <a:rPr b="1" i="0" lang="en-GB" sz="1400" u="none" cap="none" strike="noStrike">
                <a:solidFill>
                  <a:srgbClr val="000000"/>
                </a:solidFill>
                <a:latin typeface="Arial"/>
                <a:ea typeface="Arial"/>
                <a:cs typeface="Arial"/>
                <a:sym typeface="Arial"/>
              </a:rPr>
              <a:t>Convolutional Neural Networks</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412" name="Google Shape;412;p24"/>
          <p:cNvPicPr preferRelativeResize="0"/>
          <p:nvPr/>
        </p:nvPicPr>
        <p:blipFill rotWithShape="1">
          <a:blip r:embed="rId3">
            <a:alphaModFix/>
          </a:blip>
          <a:srcRect b="0" l="0" r="0" t="0"/>
          <a:stretch/>
        </p:blipFill>
        <p:spPr>
          <a:xfrm>
            <a:off x="630750" y="1607075"/>
            <a:ext cx="1707552" cy="655300"/>
          </a:xfrm>
          <a:prstGeom prst="rect">
            <a:avLst/>
          </a:prstGeom>
          <a:noFill/>
          <a:ln>
            <a:noFill/>
          </a:ln>
        </p:spPr>
      </p:pic>
      <p:cxnSp>
        <p:nvCxnSpPr>
          <p:cNvPr id="413" name="Google Shape;413;p24"/>
          <p:cNvCxnSpPr/>
          <p:nvPr/>
        </p:nvCxnSpPr>
        <p:spPr>
          <a:xfrm flipH="1">
            <a:off x="1482875" y="2340050"/>
            <a:ext cx="3300" cy="263400"/>
          </a:xfrm>
          <a:prstGeom prst="straightConnector1">
            <a:avLst/>
          </a:prstGeom>
          <a:noFill/>
          <a:ln cap="flat" cmpd="sng" w="9525">
            <a:solidFill>
              <a:schemeClr val="dk2"/>
            </a:solidFill>
            <a:prstDash val="solid"/>
            <a:round/>
            <a:headEnd len="sm" w="sm" type="none"/>
            <a:tailEnd len="med" w="med" type="triangle"/>
          </a:ln>
        </p:spPr>
      </p:cxnSp>
      <p:sp>
        <p:nvSpPr>
          <p:cNvPr id="414" name="Google Shape;414;p24"/>
          <p:cNvSpPr/>
          <p:nvPr/>
        </p:nvSpPr>
        <p:spPr>
          <a:xfrm>
            <a:off x="870575" y="2681125"/>
            <a:ext cx="1237500" cy="555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CNN</a:t>
            </a:r>
            <a:endParaRPr b="0" i="0" sz="1400" u="none" cap="none" strike="noStrike">
              <a:solidFill>
                <a:srgbClr val="FFF2CC"/>
              </a:solidFill>
              <a:latin typeface="Arial"/>
              <a:ea typeface="Arial"/>
              <a:cs typeface="Arial"/>
              <a:sym typeface="Arial"/>
            </a:endParaRPr>
          </a:p>
        </p:txBody>
      </p:sp>
      <p:sp>
        <p:nvSpPr>
          <p:cNvPr id="415" name="Google Shape;415;p24"/>
          <p:cNvSpPr/>
          <p:nvPr/>
        </p:nvSpPr>
        <p:spPr>
          <a:xfrm>
            <a:off x="870575" y="3595525"/>
            <a:ext cx="1237500" cy="555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DNN</a:t>
            </a:r>
            <a:endParaRPr b="0" i="0" sz="1400" u="none" cap="none" strike="noStrike">
              <a:solidFill>
                <a:srgbClr val="000000"/>
              </a:solidFill>
              <a:latin typeface="Arial"/>
              <a:ea typeface="Arial"/>
              <a:cs typeface="Arial"/>
              <a:sym typeface="Arial"/>
            </a:endParaRPr>
          </a:p>
        </p:txBody>
      </p:sp>
      <p:cxnSp>
        <p:nvCxnSpPr>
          <p:cNvPr id="416" name="Google Shape;416;p24"/>
          <p:cNvCxnSpPr/>
          <p:nvPr/>
        </p:nvCxnSpPr>
        <p:spPr>
          <a:xfrm flipH="1">
            <a:off x="1482875" y="3284425"/>
            <a:ext cx="3300" cy="263400"/>
          </a:xfrm>
          <a:prstGeom prst="straightConnector1">
            <a:avLst/>
          </a:prstGeom>
          <a:noFill/>
          <a:ln cap="flat" cmpd="sng" w="9525">
            <a:solidFill>
              <a:schemeClr val="dk2"/>
            </a:solidFill>
            <a:prstDash val="solid"/>
            <a:round/>
            <a:headEnd len="sm" w="sm" type="none"/>
            <a:tailEnd len="med" w="med" type="triangle"/>
          </a:ln>
        </p:spPr>
      </p:cxnSp>
      <p:cxnSp>
        <p:nvCxnSpPr>
          <p:cNvPr id="417" name="Google Shape;417;p24"/>
          <p:cNvCxnSpPr/>
          <p:nvPr/>
        </p:nvCxnSpPr>
        <p:spPr>
          <a:xfrm flipH="1">
            <a:off x="1482875" y="4198825"/>
            <a:ext cx="3300" cy="263400"/>
          </a:xfrm>
          <a:prstGeom prst="straightConnector1">
            <a:avLst/>
          </a:prstGeom>
          <a:noFill/>
          <a:ln cap="flat" cmpd="sng" w="9525">
            <a:solidFill>
              <a:schemeClr val="dk2"/>
            </a:solidFill>
            <a:prstDash val="solid"/>
            <a:round/>
            <a:headEnd len="sm" w="sm" type="none"/>
            <a:tailEnd len="med" w="med" type="triangle"/>
          </a:ln>
        </p:spPr>
      </p:cxnSp>
      <p:sp>
        <p:nvSpPr>
          <p:cNvPr id="418" name="Google Shape;418;p24"/>
          <p:cNvSpPr txBox="1"/>
          <p:nvPr/>
        </p:nvSpPr>
        <p:spPr>
          <a:xfrm>
            <a:off x="1132075" y="4538975"/>
            <a:ext cx="9321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Prediction</a:t>
            </a:r>
            <a:endParaRPr b="0" i="0" sz="900" u="none" cap="none" strike="noStrike">
              <a:solidFill>
                <a:srgbClr val="000000"/>
              </a:solidFill>
              <a:latin typeface="Roboto"/>
              <a:ea typeface="Roboto"/>
              <a:cs typeface="Roboto"/>
              <a:sym typeface="Roboto"/>
            </a:endParaRPr>
          </a:p>
        </p:txBody>
      </p:sp>
      <p:pic>
        <p:nvPicPr>
          <p:cNvPr id="419" name="Google Shape;419;p24"/>
          <p:cNvPicPr preferRelativeResize="0"/>
          <p:nvPr/>
        </p:nvPicPr>
        <p:blipFill rotWithShape="1">
          <a:blip r:embed="rId4">
            <a:alphaModFix/>
          </a:blip>
          <a:srcRect b="0" l="0" r="0" t="0"/>
          <a:stretch/>
        </p:blipFill>
        <p:spPr>
          <a:xfrm>
            <a:off x="3621550" y="2359100"/>
            <a:ext cx="2533801" cy="2114050"/>
          </a:xfrm>
          <a:prstGeom prst="rect">
            <a:avLst/>
          </a:prstGeom>
          <a:noFill/>
          <a:ln>
            <a:noFill/>
          </a:ln>
        </p:spPr>
      </p:pic>
      <p:sp>
        <p:nvSpPr>
          <p:cNvPr id="420" name="Google Shape;420;p24"/>
          <p:cNvSpPr txBox="1"/>
          <p:nvPr/>
        </p:nvSpPr>
        <p:spPr>
          <a:xfrm>
            <a:off x="2751000" y="1569725"/>
            <a:ext cx="6266700" cy="41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We can inspect the filters learned by the first convolutional layer:</a:t>
            </a:r>
            <a:endParaRPr b="0" i="0" sz="1400" u="none" cap="none" strike="noStrike">
              <a:solidFill>
                <a:srgbClr val="000000"/>
              </a:solidFill>
              <a:latin typeface="Arial"/>
              <a:ea typeface="Arial"/>
              <a:cs typeface="Arial"/>
              <a:sym typeface="Arial"/>
            </a:endParaRPr>
          </a:p>
        </p:txBody>
      </p:sp>
      <p:sp>
        <p:nvSpPr>
          <p:cNvPr id="421" name="Google Shape;421;p24"/>
          <p:cNvSpPr txBox="1"/>
          <p:nvPr/>
        </p:nvSpPr>
        <p:spPr>
          <a:xfrm>
            <a:off x="2721400" y="2711600"/>
            <a:ext cx="79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Roboto"/>
                <a:ea typeface="Roboto"/>
                <a:cs typeface="Roboto"/>
                <a:sym typeface="Roboto"/>
              </a:rPr>
              <a:t>Time-domain</a:t>
            </a:r>
            <a:endParaRPr b="0" i="0" sz="800" u="none" cap="none" strike="noStrike">
              <a:solidFill>
                <a:srgbClr val="000000"/>
              </a:solidFill>
              <a:latin typeface="Roboto"/>
              <a:ea typeface="Roboto"/>
              <a:cs typeface="Roboto"/>
              <a:sym typeface="Roboto"/>
            </a:endParaRPr>
          </a:p>
        </p:txBody>
      </p:sp>
      <p:sp>
        <p:nvSpPr>
          <p:cNvPr id="422" name="Google Shape;422;p24"/>
          <p:cNvSpPr txBox="1"/>
          <p:nvPr/>
        </p:nvSpPr>
        <p:spPr>
          <a:xfrm>
            <a:off x="2521875" y="3720025"/>
            <a:ext cx="10779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Roboto"/>
                <a:ea typeface="Roboto"/>
                <a:cs typeface="Roboto"/>
                <a:sym typeface="Roboto"/>
              </a:rPr>
              <a:t>Frequency-domain</a:t>
            </a:r>
            <a:endParaRPr b="0" i="0" sz="800" u="none" cap="none" strike="noStrike">
              <a:solidFill>
                <a:srgbClr val="000000"/>
              </a:solidFill>
              <a:latin typeface="Roboto"/>
              <a:ea typeface="Roboto"/>
              <a:cs typeface="Roboto"/>
              <a:sym typeface="Roboto"/>
            </a:endParaRPr>
          </a:p>
        </p:txBody>
      </p:sp>
      <p:sp>
        <p:nvSpPr>
          <p:cNvPr id="423" name="Google Shape;423;p24"/>
          <p:cNvSpPr txBox="1"/>
          <p:nvPr/>
        </p:nvSpPr>
        <p:spPr>
          <a:xfrm>
            <a:off x="6311475" y="2543025"/>
            <a:ext cx="276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The filters are very “noisy.” </a:t>
            </a:r>
            <a:endParaRPr b="0" i="0" sz="1400" u="none" cap="none" strike="noStrike">
              <a:solidFill>
                <a:srgbClr val="000000"/>
              </a:solidFill>
              <a:latin typeface="Arial"/>
              <a:ea typeface="Arial"/>
              <a:cs typeface="Arial"/>
              <a:sym typeface="Arial"/>
            </a:endParaRPr>
          </a:p>
        </p:txBody>
      </p:sp>
      <p:sp>
        <p:nvSpPr>
          <p:cNvPr id="424" name="Google Shape;424;p24"/>
          <p:cNvSpPr txBox="1"/>
          <p:nvPr/>
        </p:nvSpPr>
        <p:spPr>
          <a:xfrm>
            <a:off x="6336950" y="3155100"/>
            <a:ext cx="2761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As mentioned before, learning good features is hard. </a:t>
            </a:r>
            <a:endParaRPr b="0" i="0" sz="1400" u="none" cap="none" strike="noStrike">
              <a:solidFill>
                <a:srgbClr val="000000"/>
              </a:solidFill>
              <a:latin typeface="Arial"/>
              <a:ea typeface="Arial"/>
              <a:cs typeface="Arial"/>
              <a:sym typeface="Arial"/>
            </a:endParaRPr>
          </a:p>
        </p:txBody>
      </p:sp>
      <p:sp>
        <p:nvSpPr>
          <p:cNvPr id="425" name="Google Shape;425;p24"/>
          <p:cNvSpPr txBox="1"/>
          <p:nvPr/>
        </p:nvSpPr>
        <p:spPr>
          <a:xfrm>
            <a:off x="6336950" y="3917100"/>
            <a:ext cx="27615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This model's performance is typically inferior to those achieved with standard features.</a:t>
            </a:r>
            <a:endParaRPr b="0" i="0" sz="1400" u="none" cap="none" strike="noStrike">
              <a:solidFill>
                <a:srgbClr val="000000"/>
              </a:solidFill>
              <a:latin typeface="Arial"/>
              <a:ea typeface="Arial"/>
              <a:cs typeface="Arial"/>
              <a:sym typeface="Arial"/>
            </a:endParaRPr>
          </a:p>
        </p:txBody>
      </p:sp>
      <p:sp>
        <p:nvSpPr>
          <p:cNvPr id="426" name="Google Shape;426;p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30" name="Shape 430"/>
        <p:cNvGrpSpPr/>
        <p:nvPr/>
      </p:nvGrpSpPr>
      <p:grpSpPr>
        <a:xfrm>
          <a:off x="0" y="0"/>
          <a:ext cx="0" cy="0"/>
          <a:chOff x="0" y="0"/>
          <a:chExt cx="0" cy="0"/>
        </a:xfrm>
      </p:grpSpPr>
      <p:sp>
        <p:nvSpPr>
          <p:cNvPr id="431" name="Google Shape;431;p2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Raw Waveform Speech Processing</a:t>
            </a:r>
            <a:endParaRPr sz="2600"/>
          </a:p>
        </p:txBody>
      </p:sp>
      <p:sp>
        <p:nvSpPr>
          <p:cNvPr id="432" name="Google Shape;432;p25"/>
          <p:cNvSpPr txBox="1"/>
          <p:nvPr/>
        </p:nvSpPr>
        <p:spPr>
          <a:xfrm>
            <a:off x="310850" y="864325"/>
            <a:ext cx="8787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 standard approach is to learn low-level features with </a:t>
            </a:r>
            <a:r>
              <a:rPr b="1" i="0" lang="en-GB" sz="1400" u="none" cap="none" strike="noStrike">
                <a:solidFill>
                  <a:srgbClr val="000000"/>
                </a:solidFill>
                <a:latin typeface="Arial"/>
                <a:ea typeface="Arial"/>
                <a:cs typeface="Arial"/>
                <a:sym typeface="Arial"/>
              </a:rPr>
              <a:t>Convolutional Neural Networks</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433" name="Google Shape;433;p25"/>
          <p:cNvPicPr preferRelativeResize="0"/>
          <p:nvPr/>
        </p:nvPicPr>
        <p:blipFill rotWithShape="1">
          <a:blip r:embed="rId3">
            <a:alphaModFix/>
          </a:blip>
          <a:srcRect b="0" l="0" r="0" t="0"/>
          <a:stretch/>
        </p:blipFill>
        <p:spPr>
          <a:xfrm>
            <a:off x="630750" y="1607075"/>
            <a:ext cx="1707552" cy="655300"/>
          </a:xfrm>
          <a:prstGeom prst="rect">
            <a:avLst/>
          </a:prstGeom>
          <a:noFill/>
          <a:ln>
            <a:noFill/>
          </a:ln>
        </p:spPr>
      </p:pic>
      <p:cxnSp>
        <p:nvCxnSpPr>
          <p:cNvPr id="434" name="Google Shape;434;p25"/>
          <p:cNvCxnSpPr/>
          <p:nvPr/>
        </p:nvCxnSpPr>
        <p:spPr>
          <a:xfrm flipH="1">
            <a:off x="1482875" y="2340050"/>
            <a:ext cx="3300" cy="263400"/>
          </a:xfrm>
          <a:prstGeom prst="straightConnector1">
            <a:avLst/>
          </a:prstGeom>
          <a:noFill/>
          <a:ln cap="flat" cmpd="sng" w="9525">
            <a:solidFill>
              <a:schemeClr val="dk2"/>
            </a:solidFill>
            <a:prstDash val="solid"/>
            <a:round/>
            <a:headEnd len="sm" w="sm" type="none"/>
            <a:tailEnd len="med" w="med" type="triangle"/>
          </a:ln>
        </p:spPr>
      </p:cxnSp>
      <p:sp>
        <p:nvSpPr>
          <p:cNvPr id="435" name="Google Shape;435;p25"/>
          <p:cNvSpPr/>
          <p:nvPr/>
        </p:nvSpPr>
        <p:spPr>
          <a:xfrm>
            <a:off x="870575" y="2681125"/>
            <a:ext cx="1237500" cy="555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CNN</a:t>
            </a:r>
            <a:endParaRPr b="0" i="0" sz="1400" u="none" cap="none" strike="noStrike">
              <a:solidFill>
                <a:srgbClr val="FFF2CC"/>
              </a:solidFill>
              <a:latin typeface="Arial"/>
              <a:ea typeface="Arial"/>
              <a:cs typeface="Arial"/>
              <a:sym typeface="Arial"/>
            </a:endParaRPr>
          </a:p>
        </p:txBody>
      </p:sp>
      <p:sp>
        <p:nvSpPr>
          <p:cNvPr id="436" name="Google Shape;436;p25"/>
          <p:cNvSpPr/>
          <p:nvPr/>
        </p:nvSpPr>
        <p:spPr>
          <a:xfrm>
            <a:off x="870575" y="3595525"/>
            <a:ext cx="1237500" cy="555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DNN</a:t>
            </a:r>
            <a:endParaRPr b="0" i="0" sz="1400" u="none" cap="none" strike="noStrike">
              <a:solidFill>
                <a:srgbClr val="000000"/>
              </a:solidFill>
              <a:latin typeface="Arial"/>
              <a:ea typeface="Arial"/>
              <a:cs typeface="Arial"/>
              <a:sym typeface="Arial"/>
            </a:endParaRPr>
          </a:p>
        </p:txBody>
      </p:sp>
      <p:cxnSp>
        <p:nvCxnSpPr>
          <p:cNvPr id="437" name="Google Shape;437;p25"/>
          <p:cNvCxnSpPr/>
          <p:nvPr/>
        </p:nvCxnSpPr>
        <p:spPr>
          <a:xfrm flipH="1">
            <a:off x="1482875" y="3284425"/>
            <a:ext cx="3300" cy="263400"/>
          </a:xfrm>
          <a:prstGeom prst="straightConnector1">
            <a:avLst/>
          </a:prstGeom>
          <a:noFill/>
          <a:ln cap="flat" cmpd="sng" w="9525">
            <a:solidFill>
              <a:schemeClr val="dk2"/>
            </a:solidFill>
            <a:prstDash val="solid"/>
            <a:round/>
            <a:headEnd len="sm" w="sm" type="none"/>
            <a:tailEnd len="med" w="med" type="triangle"/>
          </a:ln>
        </p:spPr>
      </p:cxnSp>
      <p:cxnSp>
        <p:nvCxnSpPr>
          <p:cNvPr id="438" name="Google Shape;438;p25"/>
          <p:cNvCxnSpPr/>
          <p:nvPr/>
        </p:nvCxnSpPr>
        <p:spPr>
          <a:xfrm flipH="1">
            <a:off x="1482875" y="4198825"/>
            <a:ext cx="3300" cy="263400"/>
          </a:xfrm>
          <a:prstGeom prst="straightConnector1">
            <a:avLst/>
          </a:prstGeom>
          <a:noFill/>
          <a:ln cap="flat" cmpd="sng" w="9525">
            <a:solidFill>
              <a:schemeClr val="dk2"/>
            </a:solidFill>
            <a:prstDash val="solid"/>
            <a:round/>
            <a:headEnd len="sm" w="sm" type="none"/>
            <a:tailEnd len="med" w="med" type="triangle"/>
          </a:ln>
        </p:spPr>
      </p:cxnSp>
      <p:sp>
        <p:nvSpPr>
          <p:cNvPr id="439" name="Google Shape;439;p25"/>
          <p:cNvSpPr txBox="1"/>
          <p:nvPr/>
        </p:nvSpPr>
        <p:spPr>
          <a:xfrm>
            <a:off x="1132075" y="4538975"/>
            <a:ext cx="9321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Prediction</a:t>
            </a:r>
            <a:endParaRPr b="0" i="0" sz="900" u="none" cap="none" strike="noStrike">
              <a:solidFill>
                <a:srgbClr val="000000"/>
              </a:solidFill>
              <a:latin typeface="Roboto"/>
              <a:ea typeface="Roboto"/>
              <a:cs typeface="Roboto"/>
              <a:sym typeface="Roboto"/>
            </a:endParaRPr>
          </a:p>
        </p:txBody>
      </p:sp>
      <p:pic>
        <p:nvPicPr>
          <p:cNvPr id="440" name="Google Shape;440;p25"/>
          <p:cNvPicPr preferRelativeResize="0"/>
          <p:nvPr/>
        </p:nvPicPr>
        <p:blipFill rotWithShape="1">
          <a:blip r:embed="rId4">
            <a:alphaModFix/>
          </a:blip>
          <a:srcRect b="0" l="0" r="0" t="0"/>
          <a:stretch/>
        </p:blipFill>
        <p:spPr>
          <a:xfrm>
            <a:off x="3828375" y="2443725"/>
            <a:ext cx="2533801" cy="2114050"/>
          </a:xfrm>
          <a:prstGeom prst="rect">
            <a:avLst/>
          </a:prstGeom>
          <a:noFill/>
          <a:ln>
            <a:noFill/>
          </a:ln>
        </p:spPr>
      </p:pic>
      <p:sp>
        <p:nvSpPr>
          <p:cNvPr id="441" name="Google Shape;441;p25"/>
          <p:cNvSpPr txBox="1"/>
          <p:nvPr/>
        </p:nvSpPr>
        <p:spPr>
          <a:xfrm>
            <a:off x="2950000" y="2864000"/>
            <a:ext cx="79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Roboto"/>
                <a:ea typeface="Roboto"/>
                <a:cs typeface="Roboto"/>
                <a:sym typeface="Roboto"/>
              </a:rPr>
              <a:t>Time-domain</a:t>
            </a:r>
            <a:endParaRPr b="0" i="0" sz="800" u="none" cap="none" strike="noStrike">
              <a:solidFill>
                <a:srgbClr val="000000"/>
              </a:solidFill>
              <a:latin typeface="Roboto"/>
              <a:ea typeface="Roboto"/>
              <a:cs typeface="Roboto"/>
              <a:sym typeface="Roboto"/>
            </a:endParaRPr>
          </a:p>
        </p:txBody>
      </p:sp>
      <p:sp>
        <p:nvSpPr>
          <p:cNvPr id="442" name="Google Shape;442;p25"/>
          <p:cNvSpPr txBox="1"/>
          <p:nvPr/>
        </p:nvSpPr>
        <p:spPr>
          <a:xfrm>
            <a:off x="2750475" y="3872425"/>
            <a:ext cx="10779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Roboto"/>
                <a:ea typeface="Roboto"/>
                <a:cs typeface="Roboto"/>
                <a:sym typeface="Roboto"/>
              </a:rPr>
              <a:t>Frequency-domain</a:t>
            </a:r>
            <a:endParaRPr b="0" i="0" sz="800" u="none" cap="none" strike="noStrike">
              <a:solidFill>
                <a:srgbClr val="000000"/>
              </a:solidFill>
              <a:latin typeface="Roboto"/>
              <a:ea typeface="Roboto"/>
              <a:cs typeface="Roboto"/>
              <a:sym typeface="Roboto"/>
            </a:endParaRPr>
          </a:p>
        </p:txBody>
      </p:sp>
      <p:sp>
        <p:nvSpPr>
          <p:cNvPr id="443" name="Google Shape;443;p25"/>
          <p:cNvSpPr/>
          <p:nvPr/>
        </p:nvSpPr>
        <p:spPr>
          <a:xfrm>
            <a:off x="674375" y="2542525"/>
            <a:ext cx="1629900" cy="83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B4437"/>
              </a:highlight>
              <a:latin typeface="Arial"/>
              <a:ea typeface="Arial"/>
              <a:cs typeface="Arial"/>
              <a:sym typeface="Arial"/>
            </a:endParaRPr>
          </a:p>
        </p:txBody>
      </p:sp>
      <p:sp>
        <p:nvSpPr>
          <p:cNvPr id="444" name="Google Shape;444;p25"/>
          <p:cNvSpPr txBox="1"/>
          <p:nvPr/>
        </p:nvSpPr>
        <p:spPr>
          <a:xfrm>
            <a:off x="3643575" y="1699400"/>
            <a:ext cx="473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How can we help the CNN to learn better features?</a:t>
            </a:r>
            <a:endParaRPr b="0" i="1" sz="1400" u="none" cap="none" strike="noStrike">
              <a:solidFill>
                <a:srgbClr val="000000"/>
              </a:solidFill>
              <a:latin typeface="Roboto"/>
              <a:ea typeface="Roboto"/>
              <a:cs typeface="Roboto"/>
              <a:sym typeface="Roboto"/>
            </a:endParaRPr>
          </a:p>
        </p:txBody>
      </p:sp>
      <p:pic>
        <p:nvPicPr>
          <p:cNvPr id="445" name="Google Shape;445;p25"/>
          <p:cNvPicPr preferRelativeResize="0"/>
          <p:nvPr/>
        </p:nvPicPr>
        <p:blipFill rotWithShape="1">
          <a:blip r:embed="rId5">
            <a:alphaModFix/>
          </a:blip>
          <a:srcRect b="0" l="0" r="0" t="0"/>
          <a:stretch/>
        </p:blipFill>
        <p:spPr>
          <a:xfrm>
            <a:off x="2874800" y="1655463"/>
            <a:ext cx="602700" cy="558516"/>
          </a:xfrm>
          <a:prstGeom prst="rect">
            <a:avLst/>
          </a:prstGeom>
          <a:noFill/>
          <a:ln>
            <a:noFill/>
          </a:ln>
        </p:spPr>
      </p:pic>
      <p:sp>
        <p:nvSpPr>
          <p:cNvPr id="446" name="Google Shape;446;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50" name="Shape 450"/>
        <p:cNvGrpSpPr/>
        <p:nvPr/>
      </p:nvGrpSpPr>
      <p:grpSpPr>
        <a:xfrm>
          <a:off x="0" y="0"/>
          <a:ext cx="0" cy="0"/>
          <a:chOff x="0" y="0"/>
          <a:chExt cx="0" cy="0"/>
        </a:xfrm>
      </p:grpSpPr>
      <p:sp>
        <p:nvSpPr>
          <p:cNvPr id="451" name="Google Shape;451;p2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SincNET</a:t>
            </a:r>
            <a:endParaRPr sz="2600"/>
          </a:p>
        </p:txBody>
      </p:sp>
      <p:sp>
        <p:nvSpPr>
          <p:cNvPr id="452" name="Google Shape;452;p26"/>
          <p:cNvSpPr txBox="1"/>
          <p:nvPr/>
        </p:nvSpPr>
        <p:spPr>
          <a:xfrm>
            <a:off x="310850" y="864325"/>
            <a:ext cx="8787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 standard approach is to learn low-level features with </a:t>
            </a:r>
            <a:r>
              <a:rPr b="1" i="0" lang="en-GB" sz="1400" u="none" cap="none" strike="noStrike">
                <a:solidFill>
                  <a:srgbClr val="000000"/>
                </a:solidFill>
                <a:latin typeface="Arial"/>
                <a:ea typeface="Arial"/>
                <a:cs typeface="Arial"/>
                <a:sym typeface="Arial"/>
              </a:rPr>
              <a:t>Convolutional Neural Networks</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453" name="Google Shape;453;p26"/>
          <p:cNvPicPr preferRelativeResize="0"/>
          <p:nvPr/>
        </p:nvPicPr>
        <p:blipFill rotWithShape="1">
          <a:blip r:embed="rId3">
            <a:alphaModFix/>
          </a:blip>
          <a:srcRect b="0" l="0" r="0" t="0"/>
          <a:stretch/>
        </p:blipFill>
        <p:spPr>
          <a:xfrm>
            <a:off x="630750" y="1607075"/>
            <a:ext cx="1707552" cy="655300"/>
          </a:xfrm>
          <a:prstGeom prst="rect">
            <a:avLst/>
          </a:prstGeom>
          <a:noFill/>
          <a:ln>
            <a:noFill/>
          </a:ln>
        </p:spPr>
      </p:pic>
      <p:cxnSp>
        <p:nvCxnSpPr>
          <p:cNvPr id="454" name="Google Shape;454;p26"/>
          <p:cNvCxnSpPr/>
          <p:nvPr/>
        </p:nvCxnSpPr>
        <p:spPr>
          <a:xfrm flipH="1">
            <a:off x="1482875" y="2340050"/>
            <a:ext cx="3300" cy="263400"/>
          </a:xfrm>
          <a:prstGeom prst="straightConnector1">
            <a:avLst/>
          </a:prstGeom>
          <a:noFill/>
          <a:ln cap="flat" cmpd="sng" w="9525">
            <a:solidFill>
              <a:schemeClr val="dk2"/>
            </a:solidFill>
            <a:prstDash val="solid"/>
            <a:round/>
            <a:headEnd len="sm" w="sm" type="none"/>
            <a:tailEnd len="med" w="med" type="triangle"/>
          </a:ln>
        </p:spPr>
      </p:cxnSp>
      <p:sp>
        <p:nvSpPr>
          <p:cNvPr id="455" name="Google Shape;455;p26"/>
          <p:cNvSpPr/>
          <p:nvPr/>
        </p:nvSpPr>
        <p:spPr>
          <a:xfrm>
            <a:off x="870575" y="2681125"/>
            <a:ext cx="1237500" cy="555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CNN</a:t>
            </a:r>
            <a:endParaRPr b="0" i="0" sz="1400" u="none" cap="none" strike="noStrike">
              <a:solidFill>
                <a:srgbClr val="FFF2CC"/>
              </a:solidFill>
              <a:latin typeface="Arial"/>
              <a:ea typeface="Arial"/>
              <a:cs typeface="Arial"/>
              <a:sym typeface="Arial"/>
            </a:endParaRPr>
          </a:p>
        </p:txBody>
      </p:sp>
      <p:sp>
        <p:nvSpPr>
          <p:cNvPr id="456" name="Google Shape;456;p26"/>
          <p:cNvSpPr/>
          <p:nvPr/>
        </p:nvSpPr>
        <p:spPr>
          <a:xfrm>
            <a:off x="870575" y="3595525"/>
            <a:ext cx="1237500" cy="555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DNN</a:t>
            </a:r>
            <a:endParaRPr b="0" i="0" sz="1400" u="none" cap="none" strike="noStrike">
              <a:solidFill>
                <a:srgbClr val="000000"/>
              </a:solidFill>
              <a:latin typeface="Arial"/>
              <a:ea typeface="Arial"/>
              <a:cs typeface="Arial"/>
              <a:sym typeface="Arial"/>
            </a:endParaRPr>
          </a:p>
        </p:txBody>
      </p:sp>
      <p:cxnSp>
        <p:nvCxnSpPr>
          <p:cNvPr id="457" name="Google Shape;457;p26"/>
          <p:cNvCxnSpPr/>
          <p:nvPr/>
        </p:nvCxnSpPr>
        <p:spPr>
          <a:xfrm flipH="1">
            <a:off x="1482875" y="3284425"/>
            <a:ext cx="3300" cy="263400"/>
          </a:xfrm>
          <a:prstGeom prst="straightConnector1">
            <a:avLst/>
          </a:prstGeom>
          <a:noFill/>
          <a:ln cap="flat" cmpd="sng" w="9525">
            <a:solidFill>
              <a:schemeClr val="dk2"/>
            </a:solidFill>
            <a:prstDash val="solid"/>
            <a:round/>
            <a:headEnd len="sm" w="sm" type="none"/>
            <a:tailEnd len="med" w="med" type="triangle"/>
          </a:ln>
        </p:spPr>
      </p:cxnSp>
      <p:cxnSp>
        <p:nvCxnSpPr>
          <p:cNvPr id="458" name="Google Shape;458;p26"/>
          <p:cNvCxnSpPr/>
          <p:nvPr/>
        </p:nvCxnSpPr>
        <p:spPr>
          <a:xfrm flipH="1">
            <a:off x="1482875" y="4198825"/>
            <a:ext cx="3300" cy="263400"/>
          </a:xfrm>
          <a:prstGeom prst="straightConnector1">
            <a:avLst/>
          </a:prstGeom>
          <a:noFill/>
          <a:ln cap="flat" cmpd="sng" w="9525">
            <a:solidFill>
              <a:schemeClr val="dk2"/>
            </a:solidFill>
            <a:prstDash val="solid"/>
            <a:round/>
            <a:headEnd len="sm" w="sm" type="none"/>
            <a:tailEnd len="med" w="med" type="triangle"/>
          </a:ln>
        </p:spPr>
      </p:cxnSp>
      <p:sp>
        <p:nvSpPr>
          <p:cNvPr id="459" name="Google Shape;459;p26"/>
          <p:cNvSpPr txBox="1"/>
          <p:nvPr/>
        </p:nvSpPr>
        <p:spPr>
          <a:xfrm>
            <a:off x="1132075" y="4538975"/>
            <a:ext cx="9321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Prediction</a:t>
            </a:r>
            <a:endParaRPr b="0" i="0" sz="900" u="none" cap="none" strike="noStrike">
              <a:solidFill>
                <a:srgbClr val="000000"/>
              </a:solidFill>
              <a:latin typeface="Roboto"/>
              <a:ea typeface="Roboto"/>
              <a:cs typeface="Roboto"/>
              <a:sym typeface="Roboto"/>
            </a:endParaRPr>
          </a:p>
        </p:txBody>
      </p:sp>
      <p:sp>
        <p:nvSpPr>
          <p:cNvPr id="460" name="Google Shape;460;p26"/>
          <p:cNvSpPr/>
          <p:nvPr/>
        </p:nvSpPr>
        <p:spPr>
          <a:xfrm>
            <a:off x="674375" y="2542525"/>
            <a:ext cx="1629900" cy="83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B4437"/>
              </a:highlight>
              <a:latin typeface="Arial"/>
              <a:ea typeface="Arial"/>
              <a:cs typeface="Arial"/>
              <a:sym typeface="Arial"/>
            </a:endParaRPr>
          </a:p>
        </p:txBody>
      </p:sp>
      <p:sp>
        <p:nvSpPr>
          <p:cNvPr id="461" name="Google Shape;461;p26"/>
          <p:cNvSpPr txBox="1"/>
          <p:nvPr/>
        </p:nvSpPr>
        <p:spPr>
          <a:xfrm>
            <a:off x="3643575" y="1699400"/>
            <a:ext cx="473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How can we help the CNN to learn better features?</a:t>
            </a:r>
            <a:endParaRPr b="0" i="1" sz="1400" u="none" cap="none" strike="noStrike">
              <a:solidFill>
                <a:srgbClr val="000000"/>
              </a:solidFill>
              <a:latin typeface="Roboto"/>
              <a:ea typeface="Roboto"/>
              <a:cs typeface="Roboto"/>
              <a:sym typeface="Roboto"/>
            </a:endParaRPr>
          </a:p>
        </p:txBody>
      </p:sp>
      <p:pic>
        <p:nvPicPr>
          <p:cNvPr id="462" name="Google Shape;462;p26"/>
          <p:cNvPicPr preferRelativeResize="0"/>
          <p:nvPr/>
        </p:nvPicPr>
        <p:blipFill rotWithShape="1">
          <a:blip r:embed="rId4">
            <a:alphaModFix/>
          </a:blip>
          <a:srcRect b="0" l="0" r="0" t="0"/>
          <a:stretch/>
        </p:blipFill>
        <p:spPr>
          <a:xfrm>
            <a:off x="2874800" y="1655463"/>
            <a:ext cx="602700" cy="558516"/>
          </a:xfrm>
          <a:prstGeom prst="rect">
            <a:avLst/>
          </a:prstGeom>
          <a:noFill/>
          <a:ln>
            <a:noFill/>
          </a:ln>
        </p:spPr>
      </p:pic>
      <p:sp>
        <p:nvSpPr>
          <p:cNvPr id="463" name="Google Shape;463;p26"/>
          <p:cNvSpPr/>
          <p:nvPr/>
        </p:nvSpPr>
        <p:spPr>
          <a:xfrm>
            <a:off x="3713625" y="2334625"/>
            <a:ext cx="3948372" cy="1409400"/>
          </a:xfrm>
          <a:prstGeom prst="cloud">
            <a:avLst/>
          </a:prstGeom>
          <a:solidFill>
            <a:srgbClr val="0F6FC6">
              <a:alpha val="5490"/>
            </a:srgbClr>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464" name="Google Shape;464;p26"/>
          <p:cNvSpPr txBox="1"/>
          <p:nvPr/>
        </p:nvSpPr>
        <p:spPr>
          <a:xfrm>
            <a:off x="3957359" y="2603854"/>
            <a:ext cx="32343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1" lang="en-GB" sz="1600" u="sng" cap="none" strike="noStrike">
                <a:solidFill>
                  <a:srgbClr val="000000"/>
                </a:solidFill>
                <a:latin typeface="Roboto"/>
                <a:ea typeface="Roboto"/>
                <a:cs typeface="Roboto"/>
                <a:sym typeface="Roboto"/>
              </a:rPr>
              <a:t>A simple idea</a:t>
            </a:r>
            <a:r>
              <a:rPr b="0" i="1" lang="en-GB" sz="1600" u="none" cap="none" strike="noStrike">
                <a:solidFill>
                  <a:srgbClr val="000000"/>
                </a:solidFill>
                <a:latin typeface="Roboto"/>
                <a:ea typeface="Roboto"/>
                <a:cs typeface="Roboto"/>
                <a:sym typeface="Roboto"/>
              </a:rPr>
              <a:t>:</a:t>
            </a:r>
            <a:endParaRPr b="0" i="0" sz="16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600"/>
              <a:buFont typeface="Arial"/>
              <a:buNone/>
            </a:pPr>
            <a:r>
              <a:rPr b="0" i="1" lang="en-GB" sz="1600" u="none" cap="none" strike="noStrike">
                <a:solidFill>
                  <a:srgbClr val="000000"/>
                </a:solidFill>
                <a:latin typeface="Roboto"/>
                <a:ea typeface="Roboto"/>
                <a:cs typeface="Roboto"/>
                <a:sym typeface="Roboto"/>
              </a:rPr>
              <a:t>Inject prior knowledge of the filter shape</a:t>
            </a:r>
            <a:endParaRPr b="0" i="1" sz="1600" u="none" cap="none" strike="noStrike">
              <a:solidFill>
                <a:srgbClr val="000000"/>
              </a:solidFill>
              <a:latin typeface="Roboto"/>
              <a:ea typeface="Roboto"/>
              <a:cs typeface="Roboto"/>
              <a:sym typeface="Roboto"/>
            </a:endParaRPr>
          </a:p>
        </p:txBody>
      </p:sp>
      <p:pic>
        <p:nvPicPr>
          <p:cNvPr descr="Risultati immagini per syringe" id="465" name="Google Shape;465;p26"/>
          <p:cNvPicPr preferRelativeResize="0"/>
          <p:nvPr/>
        </p:nvPicPr>
        <p:blipFill rotWithShape="1">
          <a:blip r:embed="rId5">
            <a:alphaModFix/>
          </a:blip>
          <a:srcRect b="0" l="0" r="0" t="0"/>
          <a:stretch/>
        </p:blipFill>
        <p:spPr>
          <a:xfrm rot="-8931963">
            <a:off x="2495715" y="2414295"/>
            <a:ext cx="1026477" cy="1026477"/>
          </a:xfrm>
          <a:prstGeom prst="rect">
            <a:avLst/>
          </a:prstGeom>
          <a:noFill/>
          <a:ln>
            <a:noFill/>
          </a:ln>
        </p:spPr>
      </p:pic>
      <p:sp>
        <p:nvSpPr>
          <p:cNvPr id="466" name="Google Shape;466;p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70" name="Shape 470"/>
        <p:cNvGrpSpPr/>
        <p:nvPr/>
      </p:nvGrpSpPr>
      <p:grpSpPr>
        <a:xfrm>
          <a:off x="0" y="0"/>
          <a:ext cx="0" cy="0"/>
          <a:chOff x="0" y="0"/>
          <a:chExt cx="0" cy="0"/>
        </a:xfrm>
      </p:grpSpPr>
      <p:sp>
        <p:nvSpPr>
          <p:cNvPr id="471" name="Google Shape;471;p2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SincNET</a:t>
            </a:r>
            <a:endParaRPr sz="2600"/>
          </a:p>
        </p:txBody>
      </p:sp>
      <p:pic>
        <p:nvPicPr>
          <p:cNvPr id="472" name="Google Shape;472;p27"/>
          <p:cNvPicPr preferRelativeResize="0"/>
          <p:nvPr/>
        </p:nvPicPr>
        <p:blipFill rotWithShape="1">
          <a:blip r:embed="rId3">
            <a:alphaModFix/>
          </a:blip>
          <a:srcRect b="0" l="0" r="0" t="0"/>
          <a:stretch/>
        </p:blipFill>
        <p:spPr>
          <a:xfrm>
            <a:off x="394700" y="3628500"/>
            <a:ext cx="2055225" cy="788725"/>
          </a:xfrm>
          <a:prstGeom prst="rect">
            <a:avLst/>
          </a:prstGeom>
          <a:noFill/>
          <a:ln>
            <a:noFill/>
          </a:ln>
        </p:spPr>
      </p:pic>
      <p:sp>
        <p:nvSpPr>
          <p:cNvPr id="473" name="Google Shape;473;p27"/>
          <p:cNvSpPr/>
          <p:nvPr/>
        </p:nvSpPr>
        <p:spPr>
          <a:xfrm rot="-5400000">
            <a:off x="1443506" y="2238443"/>
            <a:ext cx="142200" cy="131700"/>
          </a:xfrm>
          <a:prstGeom prst="rightArrow">
            <a:avLst>
              <a:gd fmla="val 50000" name="adj1"/>
              <a:gd fmla="val 50000" name="adj2"/>
            </a:avLst>
          </a:prstGeom>
          <a:solidFill>
            <a:srgbClr val="FF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474" name="Google Shape;474;p27"/>
          <p:cNvSpPr/>
          <p:nvPr/>
        </p:nvSpPr>
        <p:spPr>
          <a:xfrm>
            <a:off x="925775" y="1586596"/>
            <a:ext cx="1190400" cy="6027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475" name="Google Shape;475;p27"/>
          <p:cNvSpPr txBox="1"/>
          <p:nvPr/>
        </p:nvSpPr>
        <p:spPr>
          <a:xfrm>
            <a:off x="983950" y="1745604"/>
            <a:ext cx="1172400" cy="51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Neural Network</a:t>
            </a:r>
            <a:endParaRPr b="0" i="0" sz="1100" u="none" cap="none" strike="noStrike">
              <a:solidFill>
                <a:srgbClr val="000000"/>
              </a:solidFill>
              <a:latin typeface="Arial"/>
              <a:ea typeface="Arial"/>
              <a:cs typeface="Arial"/>
              <a:sym typeface="Arial"/>
            </a:endParaRPr>
          </a:p>
        </p:txBody>
      </p:sp>
      <p:sp>
        <p:nvSpPr>
          <p:cNvPr id="476" name="Google Shape;476;p27"/>
          <p:cNvSpPr/>
          <p:nvPr/>
        </p:nvSpPr>
        <p:spPr>
          <a:xfrm rot="-5400000">
            <a:off x="1351134" y="3352460"/>
            <a:ext cx="142200" cy="131700"/>
          </a:xfrm>
          <a:prstGeom prst="rightArrow">
            <a:avLst>
              <a:gd fmla="val 50000" name="adj1"/>
              <a:gd fmla="val 50000" name="adj2"/>
            </a:avLst>
          </a:prstGeom>
          <a:solidFill>
            <a:srgbClr val="FF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477" name="Google Shape;477;p27"/>
          <p:cNvSpPr/>
          <p:nvPr/>
        </p:nvSpPr>
        <p:spPr>
          <a:xfrm rot="-5400000">
            <a:off x="1432481" y="1389905"/>
            <a:ext cx="142200" cy="131700"/>
          </a:xfrm>
          <a:prstGeom prst="rightArrow">
            <a:avLst>
              <a:gd fmla="val 50000" name="adj1"/>
              <a:gd fmla="val 50000" name="adj2"/>
            </a:avLst>
          </a:prstGeom>
          <a:solidFill>
            <a:srgbClr val="FF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478" name="Google Shape;478;p27"/>
          <p:cNvSpPr txBox="1"/>
          <p:nvPr/>
        </p:nvSpPr>
        <p:spPr>
          <a:xfrm>
            <a:off x="1030075" y="968188"/>
            <a:ext cx="1214400" cy="17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Arial"/>
                <a:ea typeface="Arial"/>
                <a:cs typeface="Arial"/>
                <a:sym typeface="Arial"/>
              </a:rPr>
              <a:t>Predictions</a:t>
            </a:r>
            <a:endParaRPr b="0" i="1" sz="1400" u="none" cap="none" strike="noStrike">
              <a:solidFill>
                <a:srgbClr val="000000"/>
              </a:solidFill>
              <a:latin typeface="Arial"/>
              <a:ea typeface="Arial"/>
              <a:cs typeface="Arial"/>
              <a:sym typeface="Arial"/>
            </a:endParaRPr>
          </a:p>
        </p:txBody>
      </p:sp>
      <p:sp>
        <p:nvSpPr>
          <p:cNvPr id="479" name="Google Shape;479;p27"/>
          <p:cNvSpPr txBox="1"/>
          <p:nvPr/>
        </p:nvSpPr>
        <p:spPr>
          <a:xfrm>
            <a:off x="2751000" y="882025"/>
            <a:ext cx="5588100" cy="41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One idea is to inject </a:t>
            </a:r>
            <a:r>
              <a:rPr b="1" i="0" lang="en-GB" sz="1400" u="none" cap="none" strike="noStrike">
                <a:solidFill>
                  <a:srgbClr val="000000"/>
                </a:solidFill>
                <a:latin typeface="Arial"/>
                <a:ea typeface="Arial"/>
                <a:cs typeface="Arial"/>
                <a:sym typeface="Arial"/>
              </a:rPr>
              <a:t>prior knowledge</a:t>
            </a:r>
            <a:r>
              <a:rPr b="0" i="0" lang="en-GB" sz="1400" u="none" cap="none" strike="noStrike">
                <a:solidFill>
                  <a:srgbClr val="000000"/>
                </a:solidFill>
                <a:latin typeface="Arial"/>
                <a:ea typeface="Arial"/>
                <a:cs typeface="Arial"/>
                <a:sym typeface="Arial"/>
              </a:rPr>
              <a:t> on the filter shape. </a:t>
            </a:r>
            <a:endParaRPr b="0" i="0" sz="1400" u="none" cap="none" strike="noStrike">
              <a:solidFill>
                <a:srgbClr val="000000"/>
              </a:solidFill>
              <a:latin typeface="Arial"/>
              <a:ea typeface="Arial"/>
              <a:cs typeface="Arial"/>
              <a:sym typeface="Arial"/>
            </a:endParaRPr>
          </a:p>
        </p:txBody>
      </p:sp>
      <p:sp>
        <p:nvSpPr>
          <p:cNvPr id="480" name="Google Shape;480;p27"/>
          <p:cNvSpPr txBox="1"/>
          <p:nvPr/>
        </p:nvSpPr>
        <p:spPr>
          <a:xfrm>
            <a:off x="1488075" y="3251425"/>
            <a:ext cx="533400" cy="1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a:t>
            </a:r>
            <a:r>
              <a:rPr b="0" i="0" lang="en-GB" sz="1000" u="none" cap="none" strike="noStrike">
                <a:solidFill>
                  <a:srgbClr val="000000"/>
                </a:solidFill>
                <a:latin typeface="Roboto"/>
                <a:ea typeface="Roboto"/>
                <a:cs typeface="Roboto"/>
                <a:sym typeface="Roboto"/>
              </a:rPr>
              <a:t>n</a:t>
            </a:r>
            <a:endParaRPr b="0" i="0" sz="1000" u="none" cap="none" strike="noStrike">
              <a:solidFill>
                <a:srgbClr val="000000"/>
              </a:solidFill>
              <a:latin typeface="Roboto"/>
              <a:ea typeface="Roboto"/>
              <a:cs typeface="Roboto"/>
              <a:sym typeface="Roboto"/>
            </a:endParaRPr>
          </a:p>
        </p:txBody>
      </p:sp>
      <p:sp>
        <p:nvSpPr>
          <p:cNvPr id="481" name="Google Shape;481;p27"/>
          <p:cNvSpPr txBox="1"/>
          <p:nvPr/>
        </p:nvSpPr>
        <p:spPr>
          <a:xfrm>
            <a:off x="1594200" y="2126063"/>
            <a:ext cx="533400" cy="1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1000" u="none" cap="none" strike="noStrike">
                <a:solidFill>
                  <a:srgbClr val="000000"/>
                </a:solidFill>
                <a:latin typeface="Roboto"/>
                <a:ea typeface="Roboto"/>
                <a:cs typeface="Roboto"/>
                <a:sym typeface="Roboto"/>
              </a:rPr>
              <a:t>n</a:t>
            </a:r>
            <a:endParaRPr b="0" i="0" sz="1000" u="none" cap="none" strike="noStrike">
              <a:solidFill>
                <a:srgbClr val="000000"/>
              </a:solidFill>
              <a:latin typeface="Roboto"/>
              <a:ea typeface="Roboto"/>
              <a:cs typeface="Roboto"/>
              <a:sym typeface="Roboto"/>
            </a:endParaRPr>
          </a:p>
        </p:txBody>
      </p:sp>
      <p:grpSp>
        <p:nvGrpSpPr>
          <p:cNvPr id="482" name="Google Shape;482;p27"/>
          <p:cNvGrpSpPr/>
          <p:nvPr/>
        </p:nvGrpSpPr>
        <p:grpSpPr>
          <a:xfrm>
            <a:off x="84740" y="2343503"/>
            <a:ext cx="2365193" cy="832701"/>
            <a:chOff x="1458561" y="3270442"/>
            <a:chExt cx="3459401" cy="1477993"/>
          </a:xfrm>
        </p:grpSpPr>
        <p:cxnSp>
          <p:nvCxnSpPr>
            <p:cNvPr id="483" name="Google Shape;483;p27"/>
            <p:cNvCxnSpPr/>
            <p:nvPr/>
          </p:nvCxnSpPr>
          <p:spPr>
            <a:xfrm>
              <a:off x="1752999" y="4748368"/>
              <a:ext cx="2317200" cy="0"/>
            </a:xfrm>
            <a:prstGeom prst="straightConnector1">
              <a:avLst/>
            </a:prstGeom>
            <a:noFill/>
            <a:ln cap="flat" cmpd="sng" w="9525">
              <a:solidFill>
                <a:srgbClr val="000000"/>
              </a:solidFill>
              <a:prstDash val="solid"/>
              <a:round/>
              <a:headEnd len="sm" w="sm" type="none"/>
              <a:tailEnd len="sm" w="sm" type="none"/>
            </a:ln>
          </p:spPr>
        </p:cxnSp>
        <p:cxnSp>
          <p:nvCxnSpPr>
            <p:cNvPr id="484" name="Google Shape;484;p27"/>
            <p:cNvCxnSpPr/>
            <p:nvPr/>
          </p:nvCxnSpPr>
          <p:spPr>
            <a:xfrm>
              <a:off x="2600678" y="3900686"/>
              <a:ext cx="2317200" cy="0"/>
            </a:xfrm>
            <a:prstGeom prst="straightConnector1">
              <a:avLst/>
            </a:prstGeom>
            <a:noFill/>
            <a:ln cap="flat" cmpd="sng" w="9525">
              <a:solidFill>
                <a:srgbClr val="000000"/>
              </a:solidFill>
              <a:prstDash val="dash"/>
              <a:round/>
              <a:headEnd len="sm" w="sm" type="none"/>
              <a:tailEnd len="sm" w="sm" type="none"/>
            </a:ln>
          </p:spPr>
        </p:cxnSp>
        <p:sp>
          <p:nvSpPr>
            <p:cNvPr id="485" name="Google Shape;485;p27"/>
            <p:cNvSpPr txBox="1"/>
            <p:nvPr/>
          </p:nvSpPr>
          <p:spPr>
            <a:xfrm rot="-2700000">
              <a:off x="1334250" y="3744555"/>
              <a:ext cx="1442922" cy="2460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FF0000"/>
                  </a:solidFill>
                  <a:latin typeface="Arial"/>
                  <a:ea typeface="Arial"/>
                  <a:cs typeface="Arial"/>
                  <a:sym typeface="Arial"/>
                </a:rPr>
                <a:t>Sinc Filters</a:t>
              </a:r>
              <a:endParaRPr b="0" i="0" sz="1000" u="none" cap="none" strike="noStrike">
                <a:solidFill>
                  <a:srgbClr val="FF0000"/>
                </a:solidFill>
                <a:latin typeface="Arial"/>
                <a:ea typeface="Arial"/>
                <a:cs typeface="Arial"/>
                <a:sym typeface="Arial"/>
              </a:endParaRPr>
            </a:p>
          </p:txBody>
        </p:sp>
        <p:sp>
          <p:nvSpPr>
            <p:cNvPr id="486" name="Google Shape;486;p27"/>
            <p:cNvSpPr txBox="1"/>
            <p:nvPr/>
          </p:nvSpPr>
          <p:spPr>
            <a:xfrm rot="-2700000">
              <a:off x="3974590" y="4348660"/>
              <a:ext cx="389050" cy="2460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Constantia"/>
                  <a:ea typeface="Constantia"/>
                  <a:cs typeface="Constantia"/>
                  <a:sym typeface="Constantia"/>
                </a:rPr>
                <a:t>…..</a:t>
              </a:r>
              <a:endParaRPr b="0" i="0" sz="1000" u="none" cap="none" strike="noStrike">
                <a:solidFill>
                  <a:srgbClr val="000000"/>
                </a:solidFill>
                <a:latin typeface="Constantia"/>
                <a:ea typeface="Constantia"/>
                <a:cs typeface="Constantia"/>
                <a:sym typeface="Constantia"/>
              </a:endParaRPr>
            </a:p>
          </p:txBody>
        </p:sp>
        <p:sp>
          <p:nvSpPr>
            <p:cNvPr id="487" name="Google Shape;487;p27"/>
            <p:cNvSpPr txBox="1"/>
            <p:nvPr/>
          </p:nvSpPr>
          <p:spPr>
            <a:xfrm rot="-2700000">
              <a:off x="4409519" y="3915675"/>
              <a:ext cx="389050" cy="2460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Constantia"/>
                  <a:ea typeface="Constantia"/>
                  <a:cs typeface="Constantia"/>
                  <a:sym typeface="Constantia"/>
                </a:rPr>
                <a:t>…..</a:t>
              </a:r>
              <a:endParaRPr b="0" i="0" sz="1000" u="none" cap="none" strike="noStrike">
                <a:solidFill>
                  <a:srgbClr val="000000"/>
                </a:solidFill>
                <a:latin typeface="Constantia"/>
                <a:ea typeface="Constantia"/>
                <a:cs typeface="Constantia"/>
                <a:sym typeface="Constantia"/>
              </a:endParaRPr>
            </a:p>
          </p:txBody>
        </p:sp>
        <p:sp>
          <p:nvSpPr>
            <p:cNvPr id="488" name="Google Shape;488;p27"/>
            <p:cNvSpPr txBox="1"/>
            <p:nvPr/>
          </p:nvSpPr>
          <p:spPr>
            <a:xfrm rot="-2700000">
              <a:off x="1789554" y="4142937"/>
              <a:ext cx="389050" cy="2460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Constantia"/>
                  <a:ea typeface="Constantia"/>
                  <a:cs typeface="Constantia"/>
                  <a:sym typeface="Constantia"/>
                </a:rPr>
                <a:t>…..</a:t>
              </a:r>
              <a:endParaRPr b="0" i="0" sz="1000" u="none" cap="none" strike="noStrike">
                <a:solidFill>
                  <a:srgbClr val="000000"/>
                </a:solidFill>
                <a:latin typeface="Constantia"/>
                <a:ea typeface="Constantia"/>
                <a:cs typeface="Constantia"/>
                <a:sym typeface="Constantia"/>
              </a:endParaRPr>
            </a:p>
          </p:txBody>
        </p:sp>
        <p:sp>
          <p:nvSpPr>
            <p:cNvPr id="489" name="Google Shape;489;p27"/>
            <p:cNvSpPr txBox="1"/>
            <p:nvPr/>
          </p:nvSpPr>
          <p:spPr>
            <a:xfrm rot="-2700000">
              <a:off x="2291811" y="3691035"/>
              <a:ext cx="389050" cy="2460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Constantia"/>
                  <a:ea typeface="Constantia"/>
                  <a:cs typeface="Constantia"/>
                  <a:sym typeface="Constantia"/>
                </a:rPr>
                <a:t>…..</a:t>
              </a:r>
              <a:endParaRPr b="0" i="0" sz="1000" u="none" cap="none" strike="noStrike">
                <a:solidFill>
                  <a:srgbClr val="000000"/>
                </a:solidFill>
                <a:latin typeface="Constantia"/>
                <a:ea typeface="Constantia"/>
                <a:cs typeface="Constantia"/>
                <a:sym typeface="Constantia"/>
              </a:endParaRPr>
            </a:p>
          </p:txBody>
        </p:sp>
        <p:cxnSp>
          <p:nvCxnSpPr>
            <p:cNvPr id="490" name="Google Shape;490;p27"/>
            <p:cNvCxnSpPr/>
            <p:nvPr/>
          </p:nvCxnSpPr>
          <p:spPr>
            <a:xfrm>
              <a:off x="1752999" y="4399835"/>
              <a:ext cx="0" cy="348600"/>
            </a:xfrm>
            <a:prstGeom prst="straightConnector1">
              <a:avLst/>
            </a:prstGeom>
            <a:noFill/>
            <a:ln cap="flat" cmpd="sng" w="9525">
              <a:solidFill>
                <a:srgbClr val="000000"/>
              </a:solidFill>
              <a:prstDash val="solid"/>
              <a:round/>
              <a:headEnd len="sm" w="sm" type="none"/>
              <a:tailEnd len="sm" w="sm" type="none"/>
            </a:ln>
          </p:spPr>
        </p:cxnSp>
        <p:cxnSp>
          <p:nvCxnSpPr>
            <p:cNvPr id="491" name="Google Shape;491;p27"/>
            <p:cNvCxnSpPr/>
            <p:nvPr/>
          </p:nvCxnSpPr>
          <p:spPr>
            <a:xfrm>
              <a:off x="2603457" y="3552155"/>
              <a:ext cx="0" cy="348600"/>
            </a:xfrm>
            <a:prstGeom prst="straightConnector1">
              <a:avLst/>
            </a:prstGeom>
            <a:noFill/>
            <a:ln cap="flat" cmpd="sng" w="9525">
              <a:solidFill>
                <a:srgbClr val="000000"/>
              </a:solidFill>
              <a:prstDash val="dash"/>
              <a:round/>
              <a:headEnd len="sm" w="sm" type="none"/>
              <a:tailEnd len="sm" w="sm" type="none"/>
            </a:ln>
          </p:spPr>
        </p:cxnSp>
        <p:cxnSp>
          <p:nvCxnSpPr>
            <p:cNvPr id="492" name="Google Shape;492;p27"/>
            <p:cNvCxnSpPr/>
            <p:nvPr/>
          </p:nvCxnSpPr>
          <p:spPr>
            <a:xfrm>
              <a:off x="4068015" y="4399835"/>
              <a:ext cx="0" cy="348600"/>
            </a:xfrm>
            <a:prstGeom prst="straightConnector1">
              <a:avLst/>
            </a:prstGeom>
            <a:noFill/>
            <a:ln cap="flat" cmpd="sng" w="9525">
              <a:solidFill>
                <a:srgbClr val="000000"/>
              </a:solidFill>
              <a:prstDash val="solid"/>
              <a:round/>
              <a:headEnd len="sm" w="sm" type="none"/>
              <a:tailEnd len="sm" w="sm" type="none"/>
            </a:ln>
          </p:spPr>
        </p:cxnSp>
        <p:cxnSp>
          <p:nvCxnSpPr>
            <p:cNvPr id="493" name="Google Shape;493;p27"/>
            <p:cNvCxnSpPr/>
            <p:nvPr/>
          </p:nvCxnSpPr>
          <p:spPr>
            <a:xfrm>
              <a:off x="4917962" y="3552155"/>
              <a:ext cx="0" cy="348600"/>
            </a:xfrm>
            <a:prstGeom prst="straightConnector1">
              <a:avLst/>
            </a:prstGeom>
            <a:noFill/>
            <a:ln cap="flat" cmpd="sng" w="9525">
              <a:solidFill>
                <a:srgbClr val="000000"/>
              </a:solidFill>
              <a:prstDash val="solid"/>
              <a:round/>
              <a:headEnd len="sm" w="sm" type="none"/>
              <a:tailEnd len="sm" w="sm" type="none"/>
            </a:ln>
          </p:spPr>
        </p:cxnSp>
        <p:grpSp>
          <p:nvGrpSpPr>
            <p:cNvPr id="494" name="Google Shape;494;p27"/>
            <p:cNvGrpSpPr/>
            <p:nvPr/>
          </p:nvGrpSpPr>
          <p:grpSpPr>
            <a:xfrm>
              <a:off x="1760267" y="4395544"/>
              <a:ext cx="2307870" cy="348877"/>
              <a:chOff x="1818271" y="4500504"/>
              <a:chExt cx="2338741" cy="348877"/>
            </a:xfrm>
          </p:grpSpPr>
          <p:pic>
            <p:nvPicPr>
              <p:cNvPr id="495" name="Google Shape;495;p27"/>
              <p:cNvPicPr preferRelativeResize="0"/>
              <p:nvPr/>
            </p:nvPicPr>
            <p:blipFill rotWithShape="1">
              <a:blip r:embed="rId4">
                <a:alphaModFix/>
              </a:blip>
              <a:srcRect b="0" l="0" r="0" t="0"/>
              <a:stretch/>
            </p:blipFill>
            <p:spPr>
              <a:xfrm>
                <a:off x="1818271" y="4502139"/>
                <a:ext cx="249281" cy="344594"/>
              </a:xfrm>
              <a:prstGeom prst="rect">
                <a:avLst/>
              </a:prstGeom>
              <a:noFill/>
              <a:ln cap="flat" cmpd="sng" w="12700">
                <a:solidFill>
                  <a:srgbClr val="000000"/>
                </a:solidFill>
                <a:prstDash val="solid"/>
                <a:round/>
                <a:headEnd len="sm" w="sm" type="none"/>
                <a:tailEnd len="sm" w="sm" type="none"/>
              </a:ln>
            </p:spPr>
          </p:pic>
          <p:sp>
            <p:nvSpPr>
              <p:cNvPr id="496" name="Google Shape;496;p27"/>
              <p:cNvSpPr/>
              <p:nvPr/>
            </p:nvSpPr>
            <p:spPr>
              <a:xfrm>
                <a:off x="2094723" y="4649501"/>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497" name="Google Shape;497;p27"/>
              <p:cNvPicPr preferRelativeResize="0"/>
              <p:nvPr/>
            </p:nvPicPr>
            <p:blipFill rotWithShape="1">
              <a:blip r:embed="rId4">
                <a:alphaModFix/>
              </a:blip>
              <a:srcRect b="0" l="0" r="0" t="0"/>
              <a:stretch/>
            </p:blipFill>
            <p:spPr>
              <a:xfrm>
                <a:off x="2165312" y="4503976"/>
                <a:ext cx="249281" cy="344594"/>
              </a:xfrm>
              <a:prstGeom prst="rect">
                <a:avLst/>
              </a:prstGeom>
              <a:noFill/>
              <a:ln cap="flat" cmpd="sng" w="12700">
                <a:solidFill>
                  <a:srgbClr val="000000"/>
                </a:solidFill>
                <a:prstDash val="solid"/>
                <a:round/>
                <a:headEnd len="sm" w="sm" type="none"/>
                <a:tailEnd len="sm" w="sm" type="none"/>
              </a:ln>
            </p:spPr>
          </p:pic>
          <p:pic>
            <p:nvPicPr>
              <p:cNvPr id="498" name="Google Shape;498;p27"/>
              <p:cNvPicPr preferRelativeResize="0"/>
              <p:nvPr/>
            </p:nvPicPr>
            <p:blipFill rotWithShape="1">
              <a:blip r:embed="rId4">
                <a:alphaModFix/>
              </a:blip>
              <a:srcRect b="0" l="0" r="0" t="0"/>
              <a:stretch/>
            </p:blipFill>
            <p:spPr>
              <a:xfrm>
                <a:off x="2513448" y="4500504"/>
                <a:ext cx="249281" cy="344594"/>
              </a:xfrm>
              <a:prstGeom prst="rect">
                <a:avLst/>
              </a:prstGeom>
              <a:noFill/>
              <a:ln cap="flat" cmpd="sng" w="12700">
                <a:solidFill>
                  <a:srgbClr val="000000"/>
                </a:solidFill>
                <a:prstDash val="solid"/>
                <a:round/>
                <a:headEnd len="sm" w="sm" type="none"/>
                <a:tailEnd len="sm" w="sm" type="none"/>
              </a:ln>
            </p:spPr>
          </p:pic>
          <p:sp>
            <p:nvSpPr>
              <p:cNvPr id="499" name="Google Shape;499;p27"/>
              <p:cNvSpPr/>
              <p:nvPr/>
            </p:nvSpPr>
            <p:spPr>
              <a:xfrm>
                <a:off x="2789900" y="4647866"/>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00" name="Google Shape;500;p27"/>
              <p:cNvPicPr preferRelativeResize="0"/>
              <p:nvPr/>
            </p:nvPicPr>
            <p:blipFill rotWithShape="1">
              <a:blip r:embed="rId4">
                <a:alphaModFix/>
              </a:blip>
              <a:srcRect b="0" l="0" r="0" t="0"/>
              <a:stretch/>
            </p:blipFill>
            <p:spPr>
              <a:xfrm>
                <a:off x="2860489" y="4502341"/>
                <a:ext cx="249281" cy="344594"/>
              </a:xfrm>
              <a:prstGeom prst="rect">
                <a:avLst/>
              </a:prstGeom>
              <a:noFill/>
              <a:ln cap="flat" cmpd="sng" w="12700">
                <a:solidFill>
                  <a:srgbClr val="000000"/>
                </a:solidFill>
                <a:prstDash val="solid"/>
                <a:round/>
                <a:headEnd len="sm" w="sm" type="none"/>
                <a:tailEnd len="sm" w="sm" type="none"/>
              </a:ln>
            </p:spPr>
          </p:pic>
          <p:sp>
            <p:nvSpPr>
              <p:cNvPr id="501" name="Google Shape;501;p27"/>
              <p:cNvSpPr/>
              <p:nvPr/>
            </p:nvSpPr>
            <p:spPr>
              <a:xfrm>
                <a:off x="2437827" y="4655201"/>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502" name="Google Shape;502;p27"/>
              <p:cNvSpPr/>
              <p:nvPr/>
            </p:nvSpPr>
            <p:spPr>
              <a:xfrm>
                <a:off x="3141965" y="4650312"/>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03" name="Google Shape;503;p27"/>
              <p:cNvPicPr preferRelativeResize="0"/>
              <p:nvPr/>
            </p:nvPicPr>
            <p:blipFill rotWithShape="1">
              <a:blip r:embed="rId4">
                <a:alphaModFix/>
              </a:blip>
              <a:srcRect b="0" l="0" r="0" t="0"/>
              <a:stretch/>
            </p:blipFill>
            <p:spPr>
              <a:xfrm>
                <a:off x="3212554" y="4504787"/>
                <a:ext cx="249281" cy="344594"/>
              </a:xfrm>
              <a:prstGeom prst="rect">
                <a:avLst/>
              </a:prstGeom>
              <a:noFill/>
              <a:ln cap="flat" cmpd="sng" w="12700">
                <a:solidFill>
                  <a:srgbClr val="000000"/>
                </a:solidFill>
                <a:prstDash val="solid"/>
                <a:round/>
                <a:headEnd len="sm" w="sm" type="none"/>
                <a:tailEnd len="sm" w="sm" type="none"/>
              </a:ln>
            </p:spPr>
          </p:pic>
          <p:pic>
            <p:nvPicPr>
              <p:cNvPr id="504" name="Google Shape;504;p27"/>
              <p:cNvPicPr preferRelativeResize="0"/>
              <p:nvPr/>
            </p:nvPicPr>
            <p:blipFill rotWithShape="1">
              <a:blip r:embed="rId4">
                <a:alphaModFix/>
              </a:blip>
              <a:srcRect b="0" l="0" r="0" t="0"/>
              <a:stretch/>
            </p:blipFill>
            <p:spPr>
              <a:xfrm>
                <a:off x="3560690" y="4501315"/>
                <a:ext cx="249281" cy="344594"/>
              </a:xfrm>
              <a:prstGeom prst="rect">
                <a:avLst/>
              </a:prstGeom>
              <a:noFill/>
              <a:ln cap="flat" cmpd="sng" w="12700">
                <a:solidFill>
                  <a:srgbClr val="000000"/>
                </a:solidFill>
                <a:prstDash val="solid"/>
                <a:round/>
                <a:headEnd len="sm" w="sm" type="none"/>
                <a:tailEnd len="sm" w="sm" type="none"/>
              </a:ln>
            </p:spPr>
          </p:pic>
          <p:sp>
            <p:nvSpPr>
              <p:cNvPr id="505" name="Google Shape;505;p27"/>
              <p:cNvSpPr/>
              <p:nvPr/>
            </p:nvSpPr>
            <p:spPr>
              <a:xfrm>
                <a:off x="3837142" y="4648677"/>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06" name="Google Shape;506;p27"/>
              <p:cNvPicPr preferRelativeResize="0"/>
              <p:nvPr/>
            </p:nvPicPr>
            <p:blipFill rotWithShape="1">
              <a:blip r:embed="rId4">
                <a:alphaModFix/>
              </a:blip>
              <a:srcRect b="0" l="0" r="0" t="0"/>
              <a:stretch/>
            </p:blipFill>
            <p:spPr>
              <a:xfrm>
                <a:off x="3907731" y="4503152"/>
                <a:ext cx="249281" cy="344594"/>
              </a:xfrm>
              <a:prstGeom prst="rect">
                <a:avLst/>
              </a:prstGeom>
              <a:noFill/>
              <a:ln cap="flat" cmpd="sng" w="12700">
                <a:solidFill>
                  <a:srgbClr val="000000"/>
                </a:solidFill>
                <a:prstDash val="solid"/>
                <a:round/>
                <a:headEnd len="sm" w="sm" type="none"/>
                <a:tailEnd len="sm" w="sm" type="none"/>
              </a:ln>
            </p:spPr>
          </p:pic>
          <p:sp>
            <p:nvSpPr>
              <p:cNvPr id="507" name="Google Shape;507;p27"/>
              <p:cNvSpPr/>
              <p:nvPr/>
            </p:nvSpPr>
            <p:spPr>
              <a:xfrm>
                <a:off x="3485069" y="4656012"/>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grpSp>
        <p:grpSp>
          <p:nvGrpSpPr>
            <p:cNvPr id="508" name="Google Shape;508;p27"/>
            <p:cNvGrpSpPr/>
            <p:nvPr/>
          </p:nvGrpSpPr>
          <p:grpSpPr>
            <a:xfrm>
              <a:off x="2171102" y="3978405"/>
              <a:ext cx="2297644" cy="356525"/>
              <a:chOff x="541240" y="2669604"/>
              <a:chExt cx="2342145" cy="351915"/>
            </a:xfrm>
          </p:grpSpPr>
          <p:pic>
            <p:nvPicPr>
              <p:cNvPr id="509" name="Google Shape;509;p27"/>
              <p:cNvPicPr preferRelativeResize="0"/>
              <p:nvPr/>
            </p:nvPicPr>
            <p:blipFill rotWithShape="1">
              <a:blip r:embed="rId5">
                <a:alphaModFix/>
              </a:blip>
              <a:srcRect b="0" l="0" r="0" t="0"/>
              <a:stretch/>
            </p:blipFill>
            <p:spPr>
              <a:xfrm>
                <a:off x="541240" y="2669604"/>
                <a:ext cx="251724" cy="344594"/>
              </a:xfrm>
              <a:prstGeom prst="rect">
                <a:avLst/>
              </a:prstGeom>
              <a:noFill/>
              <a:ln cap="flat" cmpd="sng" w="12700">
                <a:solidFill>
                  <a:srgbClr val="000000"/>
                </a:solidFill>
                <a:prstDash val="solid"/>
                <a:round/>
                <a:headEnd len="sm" w="sm" type="none"/>
                <a:tailEnd len="sm" w="sm" type="none"/>
              </a:ln>
            </p:spPr>
          </p:pic>
          <p:sp>
            <p:nvSpPr>
              <p:cNvPr id="510" name="Google Shape;510;p27"/>
              <p:cNvSpPr/>
              <p:nvPr/>
            </p:nvSpPr>
            <p:spPr>
              <a:xfrm>
                <a:off x="813612" y="2816967"/>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11" name="Google Shape;511;p27"/>
              <p:cNvPicPr preferRelativeResize="0"/>
              <p:nvPr/>
            </p:nvPicPr>
            <p:blipFill rotWithShape="1">
              <a:blip r:embed="rId5">
                <a:alphaModFix/>
              </a:blip>
              <a:srcRect b="0" l="0" r="0" t="0"/>
              <a:stretch/>
            </p:blipFill>
            <p:spPr>
              <a:xfrm>
                <a:off x="886795" y="2672859"/>
                <a:ext cx="251724" cy="344594"/>
              </a:xfrm>
              <a:prstGeom prst="rect">
                <a:avLst/>
              </a:prstGeom>
              <a:noFill/>
              <a:ln cap="flat" cmpd="sng" w="12700">
                <a:solidFill>
                  <a:srgbClr val="000000"/>
                </a:solidFill>
                <a:prstDash val="solid"/>
                <a:round/>
                <a:headEnd len="sm" w="sm" type="none"/>
                <a:tailEnd len="sm" w="sm" type="none"/>
              </a:ln>
            </p:spPr>
          </p:pic>
          <p:sp>
            <p:nvSpPr>
              <p:cNvPr id="512" name="Google Shape;512;p27"/>
              <p:cNvSpPr/>
              <p:nvPr/>
            </p:nvSpPr>
            <p:spPr>
              <a:xfrm>
                <a:off x="1159167" y="2820222"/>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13" name="Google Shape;513;p27"/>
              <p:cNvPicPr preferRelativeResize="0"/>
              <p:nvPr/>
            </p:nvPicPr>
            <p:blipFill rotWithShape="1">
              <a:blip r:embed="rId5">
                <a:alphaModFix/>
              </a:blip>
              <a:srcRect b="0" l="0" r="0" t="0"/>
              <a:stretch/>
            </p:blipFill>
            <p:spPr>
              <a:xfrm>
                <a:off x="1238865" y="2672859"/>
                <a:ext cx="251724" cy="344594"/>
              </a:xfrm>
              <a:prstGeom prst="rect">
                <a:avLst/>
              </a:prstGeom>
              <a:noFill/>
              <a:ln cap="flat" cmpd="sng" w="12700">
                <a:solidFill>
                  <a:srgbClr val="000000"/>
                </a:solidFill>
                <a:prstDash val="solid"/>
                <a:round/>
                <a:headEnd len="sm" w="sm" type="none"/>
                <a:tailEnd len="sm" w="sm" type="none"/>
              </a:ln>
            </p:spPr>
          </p:pic>
          <p:sp>
            <p:nvSpPr>
              <p:cNvPr id="514" name="Google Shape;514;p27"/>
              <p:cNvSpPr/>
              <p:nvPr/>
            </p:nvSpPr>
            <p:spPr>
              <a:xfrm>
                <a:off x="1511237" y="2820222"/>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15" name="Google Shape;515;p27"/>
              <p:cNvPicPr preferRelativeResize="0"/>
              <p:nvPr/>
            </p:nvPicPr>
            <p:blipFill rotWithShape="1">
              <a:blip r:embed="rId5">
                <a:alphaModFix/>
              </a:blip>
              <a:srcRect b="0" l="0" r="0" t="0"/>
              <a:stretch/>
            </p:blipFill>
            <p:spPr>
              <a:xfrm>
                <a:off x="1584420" y="2676114"/>
                <a:ext cx="251724" cy="344594"/>
              </a:xfrm>
              <a:prstGeom prst="rect">
                <a:avLst/>
              </a:prstGeom>
              <a:noFill/>
              <a:ln cap="flat" cmpd="sng" w="12700">
                <a:solidFill>
                  <a:srgbClr val="000000"/>
                </a:solidFill>
                <a:prstDash val="solid"/>
                <a:round/>
                <a:headEnd len="sm" w="sm" type="none"/>
                <a:tailEnd len="sm" w="sm" type="none"/>
              </a:ln>
            </p:spPr>
          </p:pic>
          <p:sp>
            <p:nvSpPr>
              <p:cNvPr id="516" name="Google Shape;516;p27"/>
              <p:cNvSpPr/>
              <p:nvPr/>
            </p:nvSpPr>
            <p:spPr>
              <a:xfrm>
                <a:off x="1860853" y="2817778"/>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17" name="Google Shape;517;p27"/>
              <p:cNvPicPr preferRelativeResize="0"/>
              <p:nvPr/>
            </p:nvPicPr>
            <p:blipFill rotWithShape="1">
              <a:blip r:embed="rId5">
                <a:alphaModFix/>
              </a:blip>
              <a:srcRect b="0" l="0" r="0" t="0"/>
              <a:stretch/>
            </p:blipFill>
            <p:spPr>
              <a:xfrm>
                <a:off x="1934036" y="2673670"/>
                <a:ext cx="251724" cy="344594"/>
              </a:xfrm>
              <a:prstGeom prst="rect">
                <a:avLst/>
              </a:prstGeom>
              <a:noFill/>
              <a:ln cap="flat" cmpd="sng" w="12700">
                <a:solidFill>
                  <a:srgbClr val="000000"/>
                </a:solidFill>
                <a:prstDash val="solid"/>
                <a:round/>
                <a:headEnd len="sm" w="sm" type="none"/>
                <a:tailEnd len="sm" w="sm" type="none"/>
              </a:ln>
            </p:spPr>
          </p:pic>
          <p:sp>
            <p:nvSpPr>
              <p:cNvPr id="518" name="Google Shape;518;p27"/>
              <p:cNvSpPr/>
              <p:nvPr/>
            </p:nvSpPr>
            <p:spPr>
              <a:xfrm>
                <a:off x="2206408" y="2821033"/>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19" name="Google Shape;519;p27"/>
              <p:cNvPicPr preferRelativeResize="0"/>
              <p:nvPr/>
            </p:nvPicPr>
            <p:blipFill rotWithShape="1">
              <a:blip r:embed="rId5">
                <a:alphaModFix/>
              </a:blip>
              <a:srcRect b="0" l="0" r="0" t="0"/>
              <a:stretch/>
            </p:blipFill>
            <p:spPr>
              <a:xfrm>
                <a:off x="2286106" y="2673670"/>
                <a:ext cx="251724" cy="344594"/>
              </a:xfrm>
              <a:prstGeom prst="rect">
                <a:avLst/>
              </a:prstGeom>
              <a:noFill/>
              <a:ln cap="flat" cmpd="sng" w="12700">
                <a:solidFill>
                  <a:srgbClr val="000000"/>
                </a:solidFill>
                <a:prstDash val="solid"/>
                <a:round/>
                <a:headEnd len="sm" w="sm" type="none"/>
                <a:tailEnd len="sm" w="sm" type="none"/>
              </a:ln>
            </p:spPr>
          </p:pic>
          <p:sp>
            <p:nvSpPr>
              <p:cNvPr id="520" name="Google Shape;520;p27"/>
              <p:cNvSpPr/>
              <p:nvPr/>
            </p:nvSpPr>
            <p:spPr>
              <a:xfrm>
                <a:off x="2558478" y="2821033"/>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21" name="Google Shape;521;p27"/>
              <p:cNvPicPr preferRelativeResize="0"/>
              <p:nvPr/>
            </p:nvPicPr>
            <p:blipFill rotWithShape="1">
              <a:blip r:embed="rId5">
                <a:alphaModFix/>
              </a:blip>
              <a:srcRect b="0" l="0" r="0" t="0"/>
              <a:stretch/>
            </p:blipFill>
            <p:spPr>
              <a:xfrm>
                <a:off x="2631661" y="2676925"/>
                <a:ext cx="251724" cy="344594"/>
              </a:xfrm>
              <a:prstGeom prst="rect">
                <a:avLst/>
              </a:prstGeom>
              <a:noFill/>
              <a:ln cap="flat" cmpd="sng" w="12700">
                <a:solidFill>
                  <a:srgbClr val="000000"/>
                </a:solidFill>
                <a:prstDash val="solid"/>
                <a:round/>
                <a:headEnd len="sm" w="sm" type="none"/>
                <a:tailEnd len="sm" w="sm" type="none"/>
              </a:ln>
            </p:spPr>
          </p:pic>
        </p:grpSp>
        <p:grpSp>
          <p:nvGrpSpPr>
            <p:cNvPr id="522" name="Google Shape;522;p27"/>
            <p:cNvGrpSpPr/>
            <p:nvPr/>
          </p:nvGrpSpPr>
          <p:grpSpPr>
            <a:xfrm>
              <a:off x="2620156" y="3540049"/>
              <a:ext cx="2297504" cy="360738"/>
              <a:chOff x="5571835" y="3682478"/>
              <a:chExt cx="2343436" cy="354255"/>
            </a:xfrm>
          </p:grpSpPr>
          <p:pic>
            <p:nvPicPr>
              <p:cNvPr id="523" name="Google Shape;523;p27"/>
              <p:cNvPicPr preferRelativeResize="0"/>
              <p:nvPr/>
            </p:nvPicPr>
            <p:blipFill rotWithShape="1">
              <a:blip r:embed="rId6">
                <a:alphaModFix/>
              </a:blip>
              <a:srcRect b="0" l="0" r="0" t="0"/>
              <a:stretch/>
            </p:blipFill>
            <p:spPr>
              <a:xfrm>
                <a:off x="5571835" y="3682478"/>
                <a:ext cx="251724" cy="351417"/>
              </a:xfrm>
              <a:prstGeom prst="rect">
                <a:avLst/>
              </a:prstGeom>
              <a:noFill/>
              <a:ln cap="flat" cmpd="sng" w="12700">
                <a:solidFill>
                  <a:srgbClr val="000000"/>
                </a:solidFill>
                <a:prstDash val="solid"/>
                <a:round/>
                <a:headEnd len="sm" w="sm" type="none"/>
                <a:tailEnd len="sm" w="sm" type="none"/>
              </a:ln>
            </p:spPr>
          </p:pic>
          <p:sp>
            <p:nvSpPr>
              <p:cNvPr id="524" name="Google Shape;524;p27"/>
              <p:cNvSpPr/>
              <p:nvPr/>
            </p:nvSpPr>
            <p:spPr>
              <a:xfrm>
                <a:off x="5849237" y="3832427"/>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25" name="Google Shape;525;p27"/>
              <p:cNvPicPr preferRelativeResize="0"/>
              <p:nvPr/>
            </p:nvPicPr>
            <p:blipFill rotWithShape="1">
              <a:blip r:embed="rId6">
                <a:alphaModFix/>
              </a:blip>
              <a:srcRect b="0" l="0" r="0" t="0"/>
              <a:stretch/>
            </p:blipFill>
            <p:spPr>
              <a:xfrm>
                <a:off x="5918549" y="3683425"/>
                <a:ext cx="251724" cy="351417"/>
              </a:xfrm>
              <a:prstGeom prst="rect">
                <a:avLst/>
              </a:prstGeom>
              <a:noFill/>
              <a:ln cap="flat" cmpd="sng" w="12700">
                <a:solidFill>
                  <a:srgbClr val="000000"/>
                </a:solidFill>
                <a:prstDash val="solid"/>
                <a:round/>
                <a:headEnd len="sm" w="sm" type="none"/>
                <a:tailEnd len="sm" w="sm" type="none"/>
              </a:ln>
            </p:spPr>
          </p:pic>
          <p:pic>
            <p:nvPicPr>
              <p:cNvPr id="526" name="Google Shape;526;p27"/>
              <p:cNvPicPr preferRelativeResize="0"/>
              <p:nvPr/>
            </p:nvPicPr>
            <p:blipFill rotWithShape="1">
              <a:blip r:embed="rId6">
                <a:alphaModFix/>
              </a:blip>
              <a:srcRect b="0" l="0" r="0" t="0"/>
              <a:stretch/>
            </p:blipFill>
            <p:spPr>
              <a:xfrm>
                <a:off x="6267165" y="3683425"/>
                <a:ext cx="251724" cy="351417"/>
              </a:xfrm>
              <a:prstGeom prst="rect">
                <a:avLst/>
              </a:prstGeom>
              <a:noFill/>
              <a:ln cap="flat" cmpd="sng" w="12700">
                <a:solidFill>
                  <a:srgbClr val="000000"/>
                </a:solidFill>
                <a:prstDash val="solid"/>
                <a:round/>
                <a:headEnd len="sm" w="sm" type="none"/>
                <a:tailEnd len="sm" w="sm" type="none"/>
              </a:ln>
            </p:spPr>
          </p:pic>
          <p:sp>
            <p:nvSpPr>
              <p:cNvPr id="527" name="Google Shape;527;p27"/>
              <p:cNvSpPr/>
              <p:nvPr/>
            </p:nvSpPr>
            <p:spPr>
              <a:xfrm>
                <a:off x="6544567" y="3833374"/>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28" name="Google Shape;528;p27"/>
              <p:cNvPicPr preferRelativeResize="0"/>
              <p:nvPr/>
            </p:nvPicPr>
            <p:blipFill rotWithShape="1">
              <a:blip r:embed="rId6">
                <a:alphaModFix/>
              </a:blip>
              <a:srcRect b="0" l="0" r="0" t="0"/>
              <a:stretch/>
            </p:blipFill>
            <p:spPr>
              <a:xfrm>
                <a:off x="6613879" y="3684372"/>
                <a:ext cx="251724" cy="351417"/>
              </a:xfrm>
              <a:prstGeom prst="rect">
                <a:avLst/>
              </a:prstGeom>
              <a:noFill/>
              <a:ln cap="flat" cmpd="sng" w="12700">
                <a:solidFill>
                  <a:srgbClr val="000000"/>
                </a:solidFill>
                <a:prstDash val="solid"/>
                <a:round/>
                <a:headEnd len="sm" w="sm" type="none"/>
                <a:tailEnd len="sm" w="sm" type="none"/>
              </a:ln>
            </p:spPr>
          </p:pic>
          <p:sp>
            <p:nvSpPr>
              <p:cNvPr id="529" name="Google Shape;529;p27"/>
              <p:cNvSpPr/>
              <p:nvPr/>
            </p:nvSpPr>
            <p:spPr>
              <a:xfrm>
                <a:off x="6189478" y="3835274"/>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530" name="Google Shape;530;p27"/>
              <p:cNvSpPr/>
              <p:nvPr/>
            </p:nvSpPr>
            <p:spPr>
              <a:xfrm>
                <a:off x="6898905" y="3833371"/>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31" name="Google Shape;531;p27"/>
              <p:cNvPicPr preferRelativeResize="0"/>
              <p:nvPr/>
            </p:nvPicPr>
            <p:blipFill rotWithShape="1">
              <a:blip r:embed="rId6">
                <a:alphaModFix/>
              </a:blip>
              <a:srcRect b="0" l="0" r="0" t="0"/>
              <a:stretch/>
            </p:blipFill>
            <p:spPr>
              <a:xfrm>
                <a:off x="6968217" y="3684369"/>
                <a:ext cx="251724" cy="351417"/>
              </a:xfrm>
              <a:prstGeom prst="rect">
                <a:avLst/>
              </a:prstGeom>
              <a:noFill/>
              <a:ln cap="flat" cmpd="sng" w="12700">
                <a:solidFill>
                  <a:srgbClr val="000000"/>
                </a:solidFill>
                <a:prstDash val="solid"/>
                <a:round/>
                <a:headEnd len="sm" w="sm" type="none"/>
                <a:tailEnd len="sm" w="sm" type="none"/>
              </a:ln>
            </p:spPr>
          </p:pic>
          <p:pic>
            <p:nvPicPr>
              <p:cNvPr id="532" name="Google Shape;532;p27"/>
              <p:cNvPicPr preferRelativeResize="0"/>
              <p:nvPr/>
            </p:nvPicPr>
            <p:blipFill rotWithShape="1">
              <a:blip r:embed="rId6">
                <a:alphaModFix/>
              </a:blip>
              <a:srcRect b="0" l="0" r="0" t="0"/>
              <a:stretch/>
            </p:blipFill>
            <p:spPr>
              <a:xfrm>
                <a:off x="7316833" y="3684369"/>
                <a:ext cx="251724" cy="351417"/>
              </a:xfrm>
              <a:prstGeom prst="rect">
                <a:avLst/>
              </a:prstGeom>
              <a:noFill/>
              <a:ln cap="flat" cmpd="sng" w="12700">
                <a:solidFill>
                  <a:srgbClr val="000000"/>
                </a:solidFill>
                <a:prstDash val="solid"/>
                <a:round/>
                <a:headEnd len="sm" w="sm" type="none"/>
                <a:tailEnd len="sm" w="sm" type="none"/>
              </a:ln>
            </p:spPr>
          </p:pic>
          <p:sp>
            <p:nvSpPr>
              <p:cNvPr id="533" name="Google Shape;533;p27"/>
              <p:cNvSpPr/>
              <p:nvPr/>
            </p:nvSpPr>
            <p:spPr>
              <a:xfrm>
                <a:off x="7594235" y="3834318"/>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34" name="Google Shape;534;p27"/>
              <p:cNvPicPr preferRelativeResize="0"/>
              <p:nvPr/>
            </p:nvPicPr>
            <p:blipFill rotWithShape="1">
              <a:blip r:embed="rId6">
                <a:alphaModFix/>
              </a:blip>
              <a:srcRect b="0" l="0" r="0" t="0"/>
              <a:stretch/>
            </p:blipFill>
            <p:spPr>
              <a:xfrm>
                <a:off x="7663547" y="3685316"/>
                <a:ext cx="251724" cy="351417"/>
              </a:xfrm>
              <a:prstGeom prst="rect">
                <a:avLst/>
              </a:prstGeom>
              <a:noFill/>
              <a:ln cap="flat" cmpd="sng" w="12700">
                <a:solidFill>
                  <a:srgbClr val="000000"/>
                </a:solidFill>
                <a:prstDash val="solid"/>
                <a:round/>
                <a:headEnd len="sm" w="sm" type="none"/>
                <a:tailEnd len="sm" w="sm" type="none"/>
              </a:ln>
            </p:spPr>
          </p:pic>
          <p:sp>
            <p:nvSpPr>
              <p:cNvPr id="535" name="Google Shape;535;p27"/>
              <p:cNvSpPr/>
              <p:nvPr/>
            </p:nvSpPr>
            <p:spPr>
              <a:xfrm>
                <a:off x="7239146" y="3836218"/>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grpSp>
      </p:grpSp>
      <p:sp>
        <p:nvSpPr>
          <p:cNvPr id="536" name="Google Shape;536;p27"/>
          <p:cNvSpPr txBox="1"/>
          <p:nvPr/>
        </p:nvSpPr>
        <p:spPr>
          <a:xfrm>
            <a:off x="2751000" y="1263025"/>
            <a:ext cx="6173700" cy="41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This is the basic idea behind </a:t>
            </a:r>
            <a:r>
              <a:rPr b="1" i="0" lang="en-GB" sz="1400" u="none" cap="none" strike="noStrike">
                <a:solidFill>
                  <a:srgbClr val="000000"/>
                </a:solidFill>
                <a:latin typeface="Arial"/>
                <a:ea typeface="Arial"/>
                <a:cs typeface="Arial"/>
                <a:sym typeface="Arial"/>
              </a:rPr>
              <a:t>SincNET</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37" name="Google Shape;537;p27"/>
          <p:cNvSpPr txBox="1"/>
          <p:nvPr/>
        </p:nvSpPr>
        <p:spPr>
          <a:xfrm>
            <a:off x="6360800" y="2401100"/>
            <a:ext cx="1638300" cy="24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sng" cap="none" strike="noStrike">
                <a:solidFill>
                  <a:srgbClr val="000000"/>
                </a:solidFill>
                <a:latin typeface="Roboto"/>
                <a:ea typeface="Roboto"/>
                <a:cs typeface="Roboto"/>
                <a:sym typeface="Roboto"/>
              </a:rPr>
              <a:t>SincConv</a:t>
            </a:r>
            <a:endParaRPr b="1" i="0" sz="1400" u="sng" cap="none" strike="noStrike">
              <a:solidFill>
                <a:srgbClr val="000000"/>
              </a:solidFill>
              <a:latin typeface="Roboto"/>
              <a:ea typeface="Roboto"/>
              <a:cs typeface="Roboto"/>
              <a:sym typeface="Roboto"/>
            </a:endParaRPr>
          </a:p>
        </p:txBody>
      </p:sp>
      <p:pic>
        <p:nvPicPr>
          <p:cNvPr descr="y_n = x_n * g_n[f_1, f_2] " id="538" name="Google Shape;538;p27"/>
          <p:cNvPicPr preferRelativeResize="0"/>
          <p:nvPr/>
        </p:nvPicPr>
        <p:blipFill rotWithShape="1">
          <a:blip r:embed="rId7">
            <a:alphaModFix/>
          </a:blip>
          <a:srcRect b="0" l="0" r="0" t="0"/>
          <a:stretch/>
        </p:blipFill>
        <p:spPr>
          <a:xfrm>
            <a:off x="5971988" y="2833588"/>
            <a:ext cx="2365174" cy="304052"/>
          </a:xfrm>
          <a:prstGeom prst="rect">
            <a:avLst/>
          </a:prstGeom>
          <a:noFill/>
          <a:ln>
            <a:noFill/>
          </a:ln>
        </p:spPr>
      </p:pic>
      <p:pic>
        <p:nvPicPr>
          <p:cNvPr id="539" name="Google Shape;539;p27"/>
          <p:cNvPicPr preferRelativeResize="0"/>
          <p:nvPr/>
        </p:nvPicPr>
        <p:blipFill rotWithShape="1">
          <a:blip r:embed="rId8">
            <a:alphaModFix/>
          </a:blip>
          <a:srcRect b="0" l="0" r="0" t="0"/>
          <a:stretch/>
        </p:blipFill>
        <p:spPr>
          <a:xfrm>
            <a:off x="3180674" y="2833599"/>
            <a:ext cx="2109900" cy="393219"/>
          </a:xfrm>
          <a:prstGeom prst="rect">
            <a:avLst/>
          </a:prstGeom>
          <a:noFill/>
          <a:ln>
            <a:noFill/>
          </a:ln>
        </p:spPr>
      </p:pic>
      <p:sp>
        <p:nvSpPr>
          <p:cNvPr id="540" name="Google Shape;540;p27"/>
          <p:cNvSpPr txBox="1"/>
          <p:nvPr/>
        </p:nvSpPr>
        <p:spPr>
          <a:xfrm>
            <a:off x="3085800" y="3715063"/>
            <a:ext cx="55881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We parametrize the kernel such that we learn </a:t>
            </a:r>
            <a:r>
              <a:rPr b="1" i="0" lang="en-GB" sz="1400" u="none" cap="none" strike="noStrike">
                <a:solidFill>
                  <a:srgbClr val="000000"/>
                </a:solidFill>
                <a:latin typeface="Arial"/>
                <a:ea typeface="Arial"/>
                <a:cs typeface="Arial"/>
                <a:sym typeface="Arial"/>
              </a:rPr>
              <a:t>rectangular band-pass</a:t>
            </a:r>
            <a:r>
              <a:rPr b="0" i="0" lang="en-GB" sz="1400" u="none" cap="none" strike="noStrike">
                <a:solidFill>
                  <a:srgbClr val="000000"/>
                </a:solidFill>
                <a:latin typeface="Arial"/>
                <a:ea typeface="Arial"/>
                <a:cs typeface="Arial"/>
                <a:sym typeface="Arial"/>
              </a:rPr>
              <a:t> filters whose </a:t>
            </a:r>
            <a:r>
              <a:rPr b="1" i="0" lang="en-GB" sz="1400" u="none" cap="none" strike="noStrike">
                <a:solidFill>
                  <a:srgbClr val="000000"/>
                </a:solidFill>
                <a:latin typeface="Arial"/>
                <a:ea typeface="Arial"/>
                <a:cs typeface="Arial"/>
                <a:sym typeface="Arial"/>
              </a:rPr>
              <a:t>cut-off frequencies can be tuned</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41" name="Google Shape;541;p27"/>
          <p:cNvSpPr txBox="1"/>
          <p:nvPr/>
        </p:nvSpPr>
        <p:spPr>
          <a:xfrm>
            <a:off x="3156050" y="2448150"/>
            <a:ext cx="2018700" cy="24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sng" cap="none" strike="noStrike">
                <a:solidFill>
                  <a:srgbClr val="000000"/>
                </a:solidFill>
                <a:latin typeface="Roboto"/>
                <a:ea typeface="Roboto"/>
                <a:cs typeface="Roboto"/>
                <a:sym typeface="Roboto"/>
              </a:rPr>
              <a:t>Standard Convolution</a:t>
            </a:r>
            <a:endParaRPr b="1" i="0" sz="1400" u="sng" cap="none" strike="noStrike">
              <a:solidFill>
                <a:srgbClr val="000000"/>
              </a:solidFill>
              <a:latin typeface="Roboto"/>
              <a:ea typeface="Roboto"/>
              <a:cs typeface="Roboto"/>
              <a:sym typeface="Roboto"/>
            </a:endParaRPr>
          </a:p>
        </p:txBody>
      </p:sp>
      <p:sp>
        <p:nvSpPr>
          <p:cNvPr id="542" name="Google Shape;542;p27"/>
          <p:cNvSpPr txBox="1"/>
          <p:nvPr/>
        </p:nvSpPr>
        <p:spPr>
          <a:xfrm>
            <a:off x="2772300" y="1715700"/>
            <a:ext cx="6128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It replaces a standard convolution with a </a:t>
            </a:r>
            <a:r>
              <a:rPr b="1" i="0" lang="en-GB" sz="1400" u="none" cap="none" strike="noStrike">
                <a:solidFill>
                  <a:srgbClr val="000000"/>
                </a:solidFill>
                <a:latin typeface="Arial"/>
                <a:ea typeface="Arial"/>
                <a:cs typeface="Arial"/>
                <a:sym typeface="Arial"/>
              </a:rPr>
              <a:t>sinc-based </a:t>
            </a:r>
            <a:r>
              <a:rPr b="0" i="0" lang="en-GB" sz="1400" u="none" cap="none" strike="noStrike">
                <a:solidFill>
                  <a:srgbClr val="000000"/>
                </a:solidFill>
                <a:latin typeface="Arial"/>
                <a:ea typeface="Arial"/>
                <a:cs typeface="Arial"/>
                <a:sym typeface="Arial"/>
              </a:rPr>
              <a:t>one</a:t>
            </a:r>
            <a:r>
              <a:rPr b="1" i="0" lang="en-GB" sz="1400" u="none" cap="none" strike="noStrike">
                <a:solidFill>
                  <a:srgbClr val="000000"/>
                </a:solidFill>
                <a:latin typeface="Arial"/>
                <a:ea typeface="Arial"/>
                <a:cs typeface="Arial"/>
                <a:sym typeface="Arial"/>
              </a:rPr>
              <a:t> </a:t>
            </a:r>
            <a:r>
              <a:rPr b="0" i="0" lang="en-GB" sz="1400" u="none" cap="none" strike="noStrike">
                <a:solidFill>
                  <a:srgbClr val="000000"/>
                </a:solidFill>
                <a:latin typeface="Arial"/>
                <a:ea typeface="Arial"/>
                <a:cs typeface="Arial"/>
                <a:sym typeface="Arial"/>
              </a:rPr>
              <a:t>(sinconv).</a:t>
            </a:r>
            <a:endParaRPr b="0" i="0" sz="1400" u="none" cap="none" strike="noStrike">
              <a:solidFill>
                <a:srgbClr val="000000"/>
              </a:solidFill>
              <a:latin typeface="Arial"/>
              <a:ea typeface="Arial"/>
              <a:cs typeface="Arial"/>
              <a:sym typeface="Arial"/>
            </a:endParaRPr>
          </a:p>
        </p:txBody>
      </p:sp>
      <p:sp>
        <p:nvSpPr>
          <p:cNvPr id="543" name="Google Shape;543;p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47" name="Shape 547"/>
        <p:cNvGrpSpPr/>
        <p:nvPr/>
      </p:nvGrpSpPr>
      <p:grpSpPr>
        <a:xfrm>
          <a:off x="0" y="0"/>
          <a:ext cx="0" cy="0"/>
          <a:chOff x="0" y="0"/>
          <a:chExt cx="0" cy="0"/>
        </a:xfrm>
      </p:grpSpPr>
      <p:sp>
        <p:nvSpPr>
          <p:cNvPr id="548" name="Google Shape;548;p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SincNET</a:t>
            </a:r>
            <a:endParaRPr sz="2600"/>
          </a:p>
        </p:txBody>
      </p:sp>
      <p:pic>
        <p:nvPicPr>
          <p:cNvPr id="549" name="Google Shape;549;p28"/>
          <p:cNvPicPr preferRelativeResize="0"/>
          <p:nvPr/>
        </p:nvPicPr>
        <p:blipFill rotWithShape="1">
          <a:blip r:embed="rId3">
            <a:alphaModFix/>
          </a:blip>
          <a:srcRect b="0" l="0" r="0" t="0"/>
          <a:stretch/>
        </p:blipFill>
        <p:spPr>
          <a:xfrm>
            <a:off x="394700" y="3628500"/>
            <a:ext cx="2055225" cy="788725"/>
          </a:xfrm>
          <a:prstGeom prst="rect">
            <a:avLst/>
          </a:prstGeom>
          <a:noFill/>
          <a:ln>
            <a:noFill/>
          </a:ln>
        </p:spPr>
      </p:pic>
      <p:sp>
        <p:nvSpPr>
          <p:cNvPr id="550" name="Google Shape;550;p28"/>
          <p:cNvSpPr/>
          <p:nvPr/>
        </p:nvSpPr>
        <p:spPr>
          <a:xfrm rot="-5400000">
            <a:off x="1443506" y="2238443"/>
            <a:ext cx="142200" cy="131700"/>
          </a:xfrm>
          <a:prstGeom prst="rightArrow">
            <a:avLst>
              <a:gd fmla="val 50000" name="adj1"/>
              <a:gd fmla="val 50000" name="adj2"/>
            </a:avLst>
          </a:prstGeom>
          <a:solidFill>
            <a:srgbClr val="FF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551" name="Google Shape;551;p28"/>
          <p:cNvSpPr/>
          <p:nvPr/>
        </p:nvSpPr>
        <p:spPr>
          <a:xfrm>
            <a:off x="925775" y="1586596"/>
            <a:ext cx="1190400" cy="6027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552" name="Google Shape;552;p28"/>
          <p:cNvSpPr txBox="1"/>
          <p:nvPr/>
        </p:nvSpPr>
        <p:spPr>
          <a:xfrm>
            <a:off x="983950" y="1745604"/>
            <a:ext cx="1172400" cy="51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Neural Network</a:t>
            </a:r>
            <a:endParaRPr b="0" i="0" sz="1100" u="none" cap="none" strike="noStrike">
              <a:solidFill>
                <a:srgbClr val="000000"/>
              </a:solidFill>
              <a:latin typeface="Arial"/>
              <a:ea typeface="Arial"/>
              <a:cs typeface="Arial"/>
              <a:sym typeface="Arial"/>
            </a:endParaRPr>
          </a:p>
        </p:txBody>
      </p:sp>
      <p:sp>
        <p:nvSpPr>
          <p:cNvPr id="553" name="Google Shape;553;p28"/>
          <p:cNvSpPr/>
          <p:nvPr/>
        </p:nvSpPr>
        <p:spPr>
          <a:xfrm rot="-5400000">
            <a:off x="1351134" y="3352460"/>
            <a:ext cx="142200" cy="131700"/>
          </a:xfrm>
          <a:prstGeom prst="rightArrow">
            <a:avLst>
              <a:gd fmla="val 50000" name="adj1"/>
              <a:gd fmla="val 50000" name="adj2"/>
            </a:avLst>
          </a:prstGeom>
          <a:solidFill>
            <a:srgbClr val="FF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554" name="Google Shape;554;p28"/>
          <p:cNvSpPr/>
          <p:nvPr/>
        </p:nvSpPr>
        <p:spPr>
          <a:xfrm rot="-5400000">
            <a:off x="1432481" y="1389905"/>
            <a:ext cx="142200" cy="131700"/>
          </a:xfrm>
          <a:prstGeom prst="rightArrow">
            <a:avLst>
              <a:gd fmla="val 50000" name="adj1"/>
              <a:gd fmla="val 50000" name="adj2"/>
            </a:avLst>
          </a:prstGeom>
          <a:solidFill>
            <a:srgbClr val="FF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555" name="Google Shape;555;p28"/>
          <p:cNvSpPr txBox="1"/>
          <p:nvPr/>
        </p:nvSpPr>
        <p:spPr>
          <a:xfrm>
            <a:off x="1030075" y="968188"/>
            <a:ext cx="1214400" cy="17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Arial"/>
                <a:ea typeface="Arial"/>
                <a:cs typeface="Arial"/>
                <a:sym typeface="Arial"/>
              </a:rPr>
              <a:t>Predictions</a:t>
            </a:r>
            <a:endParaRPr b="0" i="1" sz="1400" u="none" cap="none" strike="noStrike">
              <a:solidFill>
                <a:srgbClr val="000000"/>
              </a:solidFill>
              <a:latin typeface="Arial"/>
              <a:ea typeface="Arial"/>
              <a:cs typeface="Arial"/>
              <a:sym typeface="Arial"/>
            </a:endParaRPr>
          </a:p>
        </p:txBody>
      </p:sp>
      <p:sp>
        <p:nvSpPr>
          <p:cNvPr id="556" name="Google Shape;556;p28"/>
          <p:cNvSpPr txBox="1"/>
          <p:nvPr/>
        </p:nvSpPr>
        <p:spPr>
          <a:xfrm>
            <a:off x="1488075" y="3251425"/>
            <a:ext cx="533400" cy="1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a:t>
            </a:r>
            <a:r>
              <a:rPr b="0" i="0" lang="en-GB" sz="1000" u="none" cap="none" strike="noStrike">
                <a:solidFill>
                  <a:srgbClr val="000000"/>
                </a:solidFill>
                <a:latin typeface="Roboto"/>
                <a:ea typeface="Roboto"/>
                <a:cs typeface="Roboto"/>
                <a:sym typeface="Roboto"/>
              </a:rPr>
              <a:t>n</a:t>
            </a:r>
            <a:endParaRPr b="0" i="0" sz="1000" u="none" cap="none" strike="noStrike">
              <a:solidFill>
                <a:srgbClr val="000000"/>
              </a:solidFill>
              <a:latin typeface="Roboto"/>
              <a:ea typeface="Roboto"/>
              <a:cs typeface="Roboto"/>
              <a:sym typeface="Roboto"/>
            </a:endParaRPr>
          </a:p>
        </p:txBody>
      </p:sp>
      <p:sp>
        <p:nvSpPr>
          <p:cNvPr id="557" name="Google Shape;557;p28"/>
          <p:cNvSpPr txBox="1"/>
          <p:nvPr/>
        </p:nvSpPr>
        <p:spPr>
          <a:xfrm>
            <a:off x="1594200" y="2126063"/>
            <a:ext cx="533400" cy="1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1000" u="none" cap="none" strike="noStrike">
                <a:solidFill>
                  <a:srgbClr val="000000"/>
                </a:solidFill>
                <a:latin typeface="Roboto"/>
                <a:ea typeface="Roboto"/>
                <a:cs typeface="Roboto"/>
                <a:sym typeface="Roboto"/>
              </a:rPr>
              <a:t>n</a:t>
            </a:r>
            <a:endParaRPr b="0" i="0" sz="1000" u="none" cap="none" strike="noStrike">
              <a:solidFill>
                <a:srgbClr val="000000"/>
              </a:solidFill>
              <a:latin typeface="Roboto"/>
              <a:ea typeface="Roboto"/>
              <a:cs typeface="Roboto"/>
              <a:sym typeface="Roboto"/>
            </a:endParaRPr>
          </a:p>
        </p:txBody>
      </p:sp>
      <p:grpSp>
        <p:nvGrpSpPr>
          <p:cNvPr id="558" name="Google Shape;558;p28"/>
          <p:cNvGrpSpPr/>
          <p:nvPr/>
        </p:nvGrpSpPr>
        <p:grpSpPr>
          <a:xfrm>
            <a:off x="84740" y="2343503"/>
            <a:ext cx="2365193" cy="832701"/>
            <a:chOff x="1458561" y="3270442"/>
            <a:chExt cx="3459401" cy="1477993"/>
          </a:xfrm>
        </p:grpSpPr>
        <p:cxnSp>
          <p:nvCxnSpPr>
            <p:cNvPr id="559" name="Google Shape;559;p28"/>
            <p:cNvCxnSpPr/>
            <p:nvPr/>
          </p:nvCxnSpPr>
          <p:spPr>
            <a:xfrm>
              <a:off x="1752999" y="4748368"/>
              <a:ext cx="2317200" cy="0"/>
            </a:xfrm>
            <a:prstGeom prst="straightConnector1">
              <a:avLst/>
            </a:prstGeom>
            <a:noFill/>
            <a:ln cap="flat" cmpd="sng" w="9525">
              <a:solidFill>
                <a:srgbClr val="000000"/>
              </a:solidFill>
              <a:prstDash val="solid"/>
              <a:round/>
              <a:headEnd len="sm" w="sm" type="none"/>
              <a:tailEnd len="sm" w="sm" type="none"/>
            </a:ln>
          </p:spPr>
        </p:cxnSp>
        <p:cxnSp>
          <p:nvCxnSpPr>
            <p:cNvPr id="560" name="Google Shape;560;p28"/>
            <p:cNvCxnSpPr/>
            <p:nvPr/>
          </p:nvCxnSpPr>
          <p:spPr>
            <a:xfrm>
              <a:off x="2600678" y="3900686"/>
              <a:ext cx="2317200" cy="0"/>
            </a:xfrm>
            <a:prstGeom prst="straightConnector1">
              <a:avLst/>
            </a:prstGeom>
            <a:noFill/>
            <a:ln cap="flat" cmpd="sng" w="9525">
              <a:solidFill>
                <a:srgbClr val="000000"/>
              </a:solidFill>
              <a:prstDash val="dash"/>
              <a:round/>
              <a:headEnd len="sm" w="sm" type="none"/>
              <a:tailEnd len="sm" w="sm" type="none"/>
            </a:ln>
          </p:spPr>
        </p:cxnSp>
        <p:sp>
          <p:nvSpPr>
            <p:cNvPr id="561" name="Google Shape;561;p28"/>
            <p:cNvSpPr txBox="1"/>
            <p:nvPr/>
          </p:nvSpPr>
          <p:spPr>
            <a:xfrm rot="-2700000">
              <a:off x="1334250" y="3744555"/>
              <a:ext cx="1442922" cy="2460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FF0000"/>
                  </a:solidFill>
                  <a:latin typeface="Arial"/>
                  <a:ea typeface="Arial"/>
                  <a:cs typeface="Arial"/>
                  <a:sym typeface="Arial"/>
                </a:rPr>
                <a:t>Sinc Filters</a:t>
              </a:r>
              <a:endParaRPr b="0" i="0" sz="1000" u="none" cap="none" strike="noStrike">
                <a:solidFill>
                  <a:srgbClr val="FF0000"/>
                </a:solidFill>
                <a:latin typeface="Arial"/>
                <a:ea typeface="Arial"/>
                <a:cs typeface="Arial"/>
                <a:sym typeface="Arial"/>
              </a:endParaRPr>
            </a:p>
          </p:txBody>
        </p:sp>
        <p:sp>
          <p:nvSpPr>
            <p:cNvPr id="562" name="Google Shape;562;p28"/>
            <p:cNvSpPr txBox="1"/>
            <p:nvPr/>
          </p:nvSpPr>
          <p:spPr>
            <a:xfrm rot="-2700000">
              <a:off x="3974590" y="4348660"/>
              <a:ext cx="389050" cy="2460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Constantia"/>
                  <a:ea typeface="Constantia"/>
                  <a:cs typeface="Constantia"/>
                  <a:sym typeface="Constantia"/>
                </a:rPr>
                <a:t>…..</a:t>
              </a:r>
              <a:endParaRPr b="0" i="0" sz="1000" u="none" cap="none" strike="noStrike">
                <a:solidFill>
                  <a:srgbClr val="000000"/>
                </a:solidFill>
                <a:latin typeface="Constantia"/>
                <a:ea typeface="Constantia"/>
                <a:cs typeface="Constantia"/>
                <a:sym typeface="Constantia"/>
              </a:endParaRPr>
            </a:p>
          </p:txBody>
        </p:sp>
        <p:sp>
          <p:nvSpPr>
            <p:cNvPr id="563" name="Google Shape;563;p28"/>
            <p:cNvSpPr txBox="1"/>
            <p:nvPr/>
          </p:nvSpPr>
          <p:spPr>
            <a:xfrm rot="-2700000">
              <a:off x="4409519" y="3915675"/>
              <a:ext cx="389050" cy="2460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Constantia"/>
                  <a:ea typeface="Constantia"/>
                  <a:cs typeface="Constantia"/>
                  <a:sym typeface="Constantia"/>
                </a:rPr>
                <a:t>…..</a:t>
              </a:r>
              <a:endParaRPr b="0" i="0" sz="1000" u="none" cap="none" strike="noStrike">
                <a:solidFill>
                  <a:srgbClr val="000000"/>
                </a:solidFill>
                <a:latin typeface="Constantia"/>
                <a:ea typeface="Constantia"/>
                <a:cs typeface="Constantia"/>
                <a:sym typeface="Constantia"/>
              </a:endParaRPr>
            </a:p>
          </p:txBody>
        </p:sp>
        <p:sp>
          <p:nvSpPr>
            <p:cNvPr id="564" name="Google Shape;564;p28"/>
            <p:cNvSpPr txBox="1"/>
            <p:nvPr/>
          </p:nvSpPr>
          <p:spPr>
            <a:xfrm rot="-2700000">
              <a:off x="1789554" y="4142937"/>
              <a:ext cx="389050" cy="2460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Constantia"/>
                  <a:ea typeface="Constantia"/>
                  <a:cs typeface="Constantia"/>
                  <a:sym typeface="Constantia"/>
                </a:rPr>
                <a:t>…..</a:t>
              </a:r>
              <a:endParaRPr b="0" i="0" sz="1000" u="none" cap="none" strike="noStrike">
                <a:solidFill>
                  <a:srgbClr val="000000"/>
                </a:solidFill>
                <a:latin typeface="Constantia"/>
                <a:ea typeface="Constantia"/>
                <a:cs typeface="Constantia"/>
                <a:sym typeface="Constantia"/>
              </a:endParaRPr>
            </a:p>
          </p:txBody>
        </p:sp>
        <p:sp>
          <p:nvSpPr>
            <p:cNvPr id="565" name="Google Shape;565;p28"/>
            <p:cNvSpPr txBox="1"/>
            <p:nvPr/>
          </p:nvSpPr>
          <p:spPr>
            <a:xfrm rot="-2700000">
              <a:off x="2291811" y="3691035"/>
              <a:ext cx="389050" cy="2460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Constantia"/>
                  <a:ea typeface="Constantia"/>
                  <a:cs typeface="Constantia"/>
                  <a:sym typeface="Constantia"/>
                </a:rPr>
                <a:t>…..</a:t>
              </a:r>
              <a:endParaRPr b="0" i="0" sz="1000" u="none" cap="none" strike="noStrike">
                <a:solidFill>
                  <a:srgbClr val="000000"/>
                </a:solidFill>
                <a:latin typeface="Constantia"/>
                <a:ea typeface="Constantia"/>
                <a:cs typeface="Constantia"/>
                <a:sym typeface="Constantia"/>
              </a:endParaRPr>
            </a:p>
          </p:txBody>
        </p:sp>
        <p:cxnSp>
          <p:nvCxnSpPr>
            <p:cNvPr id="566" name="Google Shape;566;p28"/>
            <p:cNvCxnSpPr/>
            <p:nvPr/>
          </p:nvCxnSpPr>
          <p:spPr>
            <a:xfrm>
              <a:off x="1752999" y="4399835"/>
              <a:ext cx="0" cy="348600"/>
            </a:xfrm>
            <a:prstGeom prst="straightConnector1">
              <a:avLst/>
            </a:prstGeom>
            <a:noFill/>
            <a:ln cap="flat" cmpd="sng" w="9525">
              <a:solidFill>
                <a:srgbClr val="000000"/>
              </a:solidFill>
              <a:prstDash val="solid"/>
              <a:round/>
              <a:headEnd len="sm" w="sm" type="none"/>
              <a:tailEnd len="sm" w="sm" type="none"/>
            </a:ln>
          </p:spPr>
        </p:cxnSp>
        <p:cxnSp>
          <p:nvCxnSpPr>
            <p:cNvPr id="567" name="Google Shape;567;p28"/>
            <p:cNvCxnSpPr/>
            <p:nvPr/>
          </p:nvCxnSpPr>
          <p:spPr>
            <a:xfrm>
              <a:off x="2603457" y="3552155"/>
              <a:ext cx="0" cy="348600"/>
            </a:xfrm>
            <a:prstGeom prst="straightConnector1">
              <a:avLst/>
            </a:prstGeom>
            <a:noFill/>
            <a:ln cap="flat" cmpd="sng" w="9525">
              <a:solidFill>
                <a:srgbClr val="000000"/>
              </a:solidFill>
              <a:prstDash val="dash"/>
              <a:round/>
              <a:headEnd len="sm" w="sm" type="none"/>
              <a:tailEnd len="sm" w="sm" type="none"/>
            </a:ln>
          </p:spPr>
        </p:cxnSp>
        <p:cxnSp>
          <p:nvCxnSpPr>
            <p:cNvPr id="568" name="Google Shape;568;p28"/>
            <p:cNvCxnSpPr/>
            <p:nvPr/>
          </p:nvCxnSpPr>
          <p:spPr>
            <a:xfrm>
              <a:off x="4068015" y="4399835"/>
              <a:ext cx="0" cy="348600"/>
            </a:xfrm>
            <a:prstGeom prst="straightConnector1">
              <a:avLst/>
            </a:prstGeom>
            <a:noFill/>
            <a:ln cap="flat" cmpd="sng" w="9525">
              <a:solidFill>
                <a:srgbClr val="000000"/>
              </a:solidFill>
              <a:prstDash val="solid"/>
              <a:round/>
              <a:headEnd len="sm" w="sm" type="none"/>
              <a:tailEnd len="sm" w="sm" type="none"/>
            </a:ln>
          </p:spPr>
        </p:cxnSp>
        <p:cxnSp>
          <p:nvCxnSpPr>
            <p:cNvPr id="569" name="Google Shape;569;p28"/>
            <p:cNvCxnSpPr/>
            <p:nvPr/>
          </p:nvCxnSpPr>
          <p:spPr>
            <a:xfrm>
              <a:off x="4917962" y="3552155"/>
              <a:ext cx="0" cy="348600"/>
            </a:xfrm>
            <a:prstGeom prst="straightConnector1">
              <a:avLst/>
            </a:prstGeom>
            <a:noFill/>
            <a:ln cap="flat" cmpd="sng" w="9525">
              <a:solidFill>
                <a:srgbClr val="000000"/>
              </a:solidFill>
              <a:prstDash val="solid"/>
              <a:round/>
              <a:headEnd len="sm" w="sm" type="none"/>
              <a:tailEnd len="sm" w="sm" type="none"/>
            </a:ln>
          </p:spPr>
        </p:cxnSp>
        <p:grpSp>
          <p:nvGrpSpPr>
            <p:cNvPr id="570" name="Google Shape;570;p28"/>
            <p:cNvGrpSpPr/>
            <p:nvPr/>
          </p:nvGrpSpPr>
          <p:grpSpPr>
            <a:xfrm>
              <a:off x="1760267" y="4395544"/>
              <a:ext cx="2307870" cy="348877"/>
              <a:chOff x="1818271" y="4500504"/>
              <a:chExt cx="2338741" cy="348877"/>
            </a:xfrm>
          </p:grpSpPr>
          <p:pic>
            <p:nvPicPr>
              <p:cNvPr id="571" name="Google Shape;571;p28"/>
              <p:cNvPicPr preferRelativeResize="0"/>
              <p:nvPr/>
            </p:nvPicPr>
            <p:blipFill rotWithShape="1">
              <a:blip r:embed="rId4">
                <a:alphaModFix/>
              </a:blip>
              <a:srcRect b="0" l="0" r="0" t="0"/>
              <a:stretch/>
            </p:blipFill>
            <p:spPr>
              <a:xfrm>
                <a:off x="1818271" y="4502139"/>
                <a:ext cx="249281" cy="344594"/>
              </a:xfrm>
              <a:prstGeom prst="rect">
                <a:avLst/>
              </a:prstGeom>
              <a:noFill/>
              <a:ln cap="flat" cmpd="sng" w="12700">
                <a:solidFill>
                  <a:srgbClr val="000000"/>
                </a:solidFill>
                <a:prstDash val="solid"/>
                <a:round/>
                <a:headEnd len="sm" w="sm" type="none"/>
                <a:tailEnd len="sm" w="sm" type="none"/>
              </a:ln>
            </p:spPr>
          </p:pic>
          <p:sp>
            <p:nvSpPr>
              <p:cNvPr id="572" name="Google Shape;572;p28"/>
              <p:cNvSpPr/>
              <p:nvPr/>
            </p:nvSpPr>
            <p:spPr>
              <a:xfrm>
                <a:off x="2094723" y="4649501"/>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73" name="Google Shape;573;p28"/>
              <p:cNvPicPr preferRelativeResize="0"/>
              <p:nvPr/>
            </p:nvPicPr>
            <p:blipFill rotWithShape="1">
              <a:blip r:embed="rId4">
                <a:alphaModFix/>
              </a:blip>
              <a:srcRect b="0" l="0" r="0" t="0"/>
              <a:stretch/>
            </p:blipFill>
            <p:spPr>
              <a:xfrm>
                <a:off x="2165312" y="4503976"/>
                <a:ext cx="249281" cy="344594"/>
              </a:xfrm>
              <a:prstGeom prst="rect">
                <a:avLst/>
              </a:prstGeom>
              <a:noFill/>
              <a:ln cap="flat" cmpd="sng" w="12700">
                <a:solidFill>
                  <a:srgbClr val="000000"/>
                </a:solidFill>
                <a:prstDash val="solid"/>
                <a:round/>
                <a:headEnd len="sm" w="sm" type="none"/>
                <a:tailEnd len="sm" w="sm" type="none"/>
              </a:ln>
            </p:spPr>
          </p:pic>
          <p:pic>
            <p:nvPicPr>
              <p:cNvPr id="574" name="Google Shape;574;p28"/>
              <p:cNvPicPr preferRelativeResize="0"/>
              <p:nvPr/>
            </p:nvPicPr>
            <p:blipFill rotWithShape="1">
              <a:blip r:embed="rId4">
                <a:alphaModFix/>
              </a:blip>
              <a:srcRect b="0" l="0" r="0" t="0"/>
              <a:stretch/>
            </p:blipFill>
            <p:spPr>
              <a:xfrm>
                <a:off x="2513448" y="4500504"/>
                <a:ext cx="249281" cy="344594"/>
              </a:xfrm>
              <a:prstGeom prst="rect">
                <a:avLst/>
              </a:prstGeom>
              <a:noFill/>
              <a:ln cap="flat" cmpd="sng" w="12700">
                <a:solidFill>
                  <a:srgbClr val="000000"/>
                </a:solidFill>
                <a:prstDash val="solid"/>
                <a:round/>
                <a:headEnd len="sm" w="sm" type="none"/>
                <a:tailEnd len="sm" w="sm" type="none"/>
              </a:ln>
            </p:spPr>
          </p:pic>
          <p:sp>
            <p:nvSpPr>
              <p:cNvPr id="575" name="Google Shape;575;p28"/>
              <p:cNvSpPr/>
              <p:nvPr/>
            </p:nvSpPr>
            <p:spPr>
              <a:xfrm>
                <a:off x="2789900" y="4647866"/>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76" name="Google Shape;576;p28"/>
              <p:cNvPicPr preferRelativeResize="0"/>
              <p:nvPr/>
            </p:nvPicPr>
            <p:blipFill rotWithShape="1">
              <a:blip r:embed="rId4">
                <a:alphaModFix/>
              </a:blip>
              <a:srcRect b="0" l="0" r="0" t="0"/>
              <a:stretch/>
            </p:blipFill>
            <p:spPr>
              <a:xfrm>
                <a:off x="2860489" y="4502341"/>
                <a:ext cx="249281" cy="344594"/>
              </a:xfrm>
              <a:prstGeom prst="rect">
                <a:avLst/>
              </a:prstGeom>
              <a:noFill/>
              <a:ln cap="flat" cmpd="sng" w="12700">
                <a:solidFill>
                  <a:srgbClr val="000000"/>
                </a:solidFill>
                <a:prstDash val="solid"/>
                <a:round/>
                <a:headEnd len="sm" w="sm" type="none"/>
                <a:tailEnd len="sm" w="sm" type="none"/>
              </a:ln>
            </p:spPr>
          </p:pic>
          <p:sp>
            <p:nvSpPr>
              <p:cNvPr id="577" name="Google Shape;577;p28"/>
              <p:cNvSpPr/>
              <p:nvPr/>
            </p:nvSpPr>
            <p:spPr>
              <a:xfrm>
                <a:off x="2437827" y="4655201"/>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578" name="Google Shape;578;p28"/>
              <p:cNvSpPr/>
              <p:nvPr/>
            </p:nvSpPr>
            <p:spPr>
              <a:xfrm>
                <a:off x="3141965" y="4650312"/>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79" name="Google Shape;579;p28"/>
              <p:cNvPicPr preferRelativeResize="0"/>
              <p:nvPr/>
            </p:nvPicPr>
            <p:blipFill rotWithShape="1">
              <a:blip r:embed="rId4">
                <a:alphaModFix/>
              </a:blip>
              <a:srcRect b="0" l="0" r="0" t="0"/>
              <a:stretch/>
            </p:blipFill>
            <p:spPr>
              <a:xfrm>
                <a:off x="3212554" y="4504787"/>
                <a:ext cx="249281" cy="344594"/>
              </a:xfrm>
              <a:prstGeom prst="rect">
                <a:avLst/>
              </a:prstGeom>
              <a:noFill/>
              <a:ln cap="flat" cmpd="sng" w="12700">
                <a:solidFill>
                  <a:srgbClr val="000000"/>
                </a:solidFill>
                <a:prstDash val="solid"/>
                <a:round/>
                <a:headEnd len="sm" w="sm" type="none"/>
                <a:tailEnd len="sm" w="sm" type="none"/>
              </a:ln>
            </p:spPr>
          </p:pic>
          <p:pic>
            <p:nvPicPr>
              <p:cNvPr id="580" name="Google Shape;580;p28"/>
              <p:cNvPicPr preferRelativeResize="0"/>
              <p:nvPr/>
            </p:nvPicPr>
            <p:blipFill rotWithShape="1">
              <a:blip r:embed="rId4">
                <a:alphaModFix/>
              </a:blip>
              <a:srcRect b="0" l="0" r="0" t="0"/>
              <a:stretch/>
            </p:blipFill>
            <p:spPr>
              <a:xfrm>
                <a:off x="3560690" y="4501315"/>
                <a:ext cx="249281" cy="344594"/>
              </a:xfrm>
              <a:prstGeom prst="rect">
                <a:avLst/>
              </a:prstGeom>
              <a:noFill/>
              <a:ln cap="flat" cmpd="sng" w="12700">
                <a:solidFill>
                  <a:srgbClr val="000000"/>
                </a:solidFill>
                <a:prstDash val="solid"/>
                <a:round/>
                <a:headEnd len="sm" w="sm" type="none"/>
                <a:tailEnd len="sm" w="sm" type="none"/>
              </a:ln>
            </p:spPr>
          </p:pic>
          <p:sp>
            <p:nvSpPr>
              <p:cNvPr id="581" name="Google Shape;581;p28"/>
              <p:cNvSpPr/>
              <p:nvPr/>
            </p:nvSpPr>
            <p:spPr>
              <a:xfrm>
                <a:off x="3837142" y="4648677"/>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82" name="Google Shape;582;p28"/>
              <p:cNvPicPr preferRelativeResize="0"/>
              <p:nvPr/>
            </p:nvPicPr>
            <p:blipFill rotWithShape="1">
              <a:blip r:embed="rId4">
                <a:alphaModFix/>
              </a:blip>
              <a:srcRect b="0" l="0" r="0" t="0"/>
              <a:stretch/>
            </p:blipFill>
            <p:spPr>
              <a:xfrm>
                <a:off x="3907731" y="4503152"/>
                <a:ext cx="249281" cy="344594"/>
              </a:xfrm>
              <a:prstGeom prst="rect">
                <a:avLst/>
              </a:prstGeom>
              <a:noFill/>
              <a:ln cap="flat" cmpd="sng" w="12700">
                <a:solidFill>
                  <a:srgbClr val="000000"/>
                </a:solidFill>
                <a:prstDash val="solid"/>
                <a:round/>
                <a:headEnd len="sm" w="sm" type="none"/>
                <a:tailEnd len="sm" w="sm" type="none"/>
              </a:ln>
            </p:spPr>
          </p:pic>
          <p:sp>
            <p:nvSpPr>
              <p:cNvPr id="583" name="Google Shape;583;p28"/>
              <p:cNvSpPr/>
              <p:nvPr/>
            </p:nvSpPr>
            <p:spPr>
              <a:xfrm>
                <a:off x="3485069" y="4656012"/>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grpSp>
        <p:grpSp>
          <p:nvGrpSpPr>
            <p:cNvPr id="584" name="Google Shape;584;p28"/>
            <p:cNvGrpSpPr/>
            <p:nvPr/>
          </p:nvGrpSpPr>
          <p:grpSpPr>
            <a:xfrm>
              <a:off x="2171102" y="3978405"/>
              <a:ext cx="2297644" cy="356525"/>
              <a:chOff x="541240" y="2669604"/>
              <a:chExt cx="2342145" cy="351915"/>
            </a:xfrm>
          </p:grpSpPr>
          <p:pic>
            <p:nvPicPr>
              <p:cNvPr id="585" name="Google Shape;585;p28"/>
              <p:cNvPicPr preferRelativeResize="0"/>
              <p:nvPr/>
            </p:nvPicPr>
            <p:blipFill rotWithShape="1">
              <a:blip r:embed="rId5">
                <a:alphaModFix/>
              </a:blip>
              <a:srcRect b="0" l="0" r="0" t="0"/>
              <a:stretch/>
            </p:blipFill>
            <p:spPr>
              <a:xfrm>
                <a:off x="541240" y="2669604"/>
                <a:ext cx="251724" cy="344594"/>
              </a:xfrm>
              <a:prstGeom prst="rect">
                <a:avLst/>
              </a:prstGeom>
              <a:noFill/>
              <a:ln cap="flat" cmpd="sng" w="12700">
                <a:solidFill>
                  <a:srgbClr val="000000"/>
                </a:solidFill>
                <a:prstDash val="solid"/>
                <a:round/>
                <a:headEnd len="sm" w="sm" type="none"/>
                <a:tailEnd len="sm" w="sm" type="none"/>
              </a:ln>
            </p:spPr>
          </p:pic>
          <p:sp>
            <p:nvSpPr>
              <p:cNvPr id="586" name="Google Shape;586;p28"/>
              <p:cNvSpPr/>
              <p:nvPr/>
            </p:nvSpPr>
            <p:spPr>
              <a:xfrm>
                <a:off x="813612" y="2816967"/>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87" name="Google Shape;587;p28"/>
              <p:cNvPicPr preferRelativeResize="0"/>
              <p:nvPr/>
            </p:nvPicPr>
            <p:blipFill rotWithShape="1">
              <a:blip r:embed="rId5">
                <a:alphaModFix/>
              </a:blip>
              <a:srcRect b="0" l="0" r="0" t="0"/>
              <a:stretch/>
            </p:blipFill>
            <p:spPr>
              <a:xfrm>
                <a:off x="886795" y="2672859"/>
                <a:ext cx="251724" cy="344594"/>
              </a:xfrm>
              <a:prstGeom prst="rect">
                <a:avLst/>
              </a:prstGeom>
              <a:noFill/>
              <a:ln cap="flat" cmpd="sng" w="12700">
                <a:solidFill>
                  <a:srgbClr val="000000"/>
                </a:solidFill>
                <a:prstDash val="solid"/>
                <a:round/>
                <a:headEnd len="sm" w="sm" type="none"/>
                <a:tailEnd len="sm" w="sm" type="none"/>
              </a:ln>
            </p:spPr>
          </p:pic>
          <p:sp>
            <p:nvSpPr>
              <p:cNvPr id="588" name="Google Shape;588;p28"/>
              <p:cNvSpPr/>
              <p:nvPr/>
            </p:nvSpPr>
            <p:spPr>
              <a:xfrm>
                <a:off x="1159167" y="2820222"/>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89" name="Google Shape;589;p28"/>
              <p:cNvPicPr preferRelativeResize="0"/>
              <p:nvPr/>
            </p:nvPicPr>
            <p:blipFill rotWithShape="1">
              <a:blip r:embed="rId5">
                <a:alphaModFix/>
              </a:blip>
              <a:srcRect b="0" l="0" r="0" t="0"/>
              <a:stretch/>
            </p:blipFill>
            <p:spPr>
              <a:xfrm>
                <a:off x="1238865" y="2672859"/>
                <a:ext cx="251724" cy="344594"/>
              </a:xfrm>
              <a:prstGeom prst="rect">
                <a:avLst/>
              </a:prstGeom>
              <a:noFill/>
              <a:ln cap="flat" cmpd="sng" w="12700">
                <a:solidFill>
                  <a:srgbClr val="000000"/>
                </a:solidFill>
                <a:prstDash val="solid"/>
                <a:round/>
                <a:headEnd len="sm" w="sm" type="none"/>
                <a:tailEnd len="sm" w="sm" type="none"/>
              </a:ln>
            </p:spPr>
          </p:pic>
          <p:sp>
            <p:nvSpPr>
              <p:cNvPr id="590" name="Google Shape;590;p28"/>
              <p:cNvSpPr/>
              <p:nvPr/>
            </p:nvSpPr>
            <p:spPr>
              <a:xfrm>
                <a:off x="1511237" y="2820222"/>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91" name="Google Shape;591;p28"/>
              <p:cNvPicPr preferRelativeResize="0"/>
              <p:nvPr/>
            </p:nvPicPr>
            <p:blipFill rotWithShape="1">
              <a:blip r:embed="rId5">
                <a:alphaModFix/>
              </a:blip>
              <a:srcRect b="0" l="0" r="0" t="0"/>
              <a:stretch/>
            </p:blipFill>
            <p:spPr>
              <a:xfrm>
                <a:off x="1584420" y="2676114"/>
                <a:ext cx="251724" cy="344594"/>
              </a:xfrm>
              <a:prstGeom prst="rect">
                <a:avLst/>
              </a:prstGeom>
              <a:noFill/>
              <a:ln cap="flat" cmpd="sng" w="12700">
                <a:solidFill>
                  <a:srgbClr val="000000"/>
                </a:solidFill>
                <a:prstDash val="solid"/>
                <a:round/>
                <a:headEnd len="sm" w="sm" type="none"/>
                <a:tailEnd len="sm" w="sm" type="none"/>
              </a:ln>
            </p:spPr>
          </p:pic>
          <p:sp>
            <p:nvSpPr>
              <p:cNvPr id="592" name="Google Shape;592;p28"/>
              <p:cNvSpPr/>
              <p:nvPr/>
            </p:nvSpPr>
            <p:spPr>
              <a:xfrm>
                <a:off x="1860853" y="2817778"/>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93" name="Google Shape;593;p28"/>
              <p:cNvPicPr preferRelativeResize="0"/>
              <p:nvPr/>
            </p:nvPicPr>
            <p:blipFill rotWithShape="1">
              <a:blip r:embed="rId5">
                <a:alphaModFix/>
              </a:blip>
              <a:srcRect b="0" l="0" r="0" t="0"/>
              <a:stretch/>
            </p:blipFill>
            <p:spPr>
              <a:xfrm>
                <a:off x="1934036" y="2673670"/>
                <a:ext cx="251724" cy="344594"/>
              </a:xfrm>
              <a:prstGeom prst="rect">
                <a:avLst/>
              </a:prstGeom>
              <a:noFill/>
              <a:ln cap="flat" cmpd="sng" w="12700">
                <a:solidFill>
                  <a:srgbClr val="000000"/>
                </a:solidFill>
                <a:prstDash val="solid"/>
                <a:round/>
                <a:headEnd len="sm" w="sm" type="none"/>
                <a:tailEnd len="sm" w="sm" type="none"/>
              </a:ln>
            </p:spPr>
          </p:pic>
          <p:sp>
            <p:nvSpPr>
              <p:cNvPr id="594" name="Google Shape;594;p28"/>
              <p:cNvSpPr/>
              <p:nvPr/>
            </p:nvSpPr>
            <p:spPr>
              <a:xfrm>
                <a:off x="2206408" y="2821033"/>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95" name="Google Shape;595;p28"/>
              <p:cNvPicPr preferRelativeResize="0"/>
              <p:nvPr/>
            </p:nvPicPr>
            <p:blipFill rotWithShape="1">
              <a:blip r:embed="rId5">
                <a:alphaModFix/>
              </a:blip>
              <a:srcRect b="0" l="0" r="0" t="0"/>
              <a:stretch/>
            </p:blipFill>
            <p:spPr>
              <a:xfrm>
                <a:off x="2286106" y="2673670"/>
                <a:ext cx="251724" cy="344594"/>
              </a:xfrm>
              <a:prstGeom prst="rect">
                <a:avLst/>
              </a:prstGeom>
              <a:noFill/>
              <a:ln cap="flat" cmpd="sng" w="12700">
                <a:solidFill>
                  <a:srgbClr val="000000"/>
                </a:solidFill>
                <a:prstDash val="solid"/>
                <a:round/>
                <a:headEnd len="sm" w="sm" type="none"/>
                <a:tailEnd len="sm" w="sm" type="none"/>
              </a:ln>
            </p:spPr>
          </p:pic>
          <p:sp>
            <p:nvSpPr>
              <p:cNvPr id="596" name="Google Shape;596;p28"/>
              <p:cNvSpPr/>
              <p:nvPr/>
            </p:nvSpPr>
            <p:spPr>
              <a:xfrm>
                <a:off x="2558478" y="2821033"/>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597" name="Google Shape;597;p28"/>
              <p:cNvPicPr preferRelativeResize="0"/>
              <p:nvPr/>
            </p:nvPicPr>
            <p:blipFill rotWithShape="1">
              <a:blip r:embed="rId5">
                <a:alphaModFix/>
              </a:blip>
              <a:srcRect b="0" l="0" r="0" t="0"/>
              <a:stretch/>
            </p:blipFill>
            <p:spPr>
              <a:xfrm>
                <a:off x="2631661" y="2676925"/>
                <a:ext cx="251724" cy="344594"/>
              </a:xfrm>
              <a:prstGeom prst="rect">
                <a:avLst/>
              </a:prstGeom>
              <a:noFill/>
              <a:ln cap="flat" cmpd="sng" w="12700">
                <a:solidFill>
                  <a:srgbClr val="000000"/>
                </a:solidFill>
                <a:prstDash val="solid"/>
                <a:round/>
                <a:headEnd len="sm" w="sm" type="none"/>
                <a:tailEnd len="sm" w="sm" type="none"/>
              </a:ln>
            </p:spPr>
          </p:pic>
        </p:grpSp>
        <p:grpSp>
          <p:nvGrpSpPr>
            <p:cNvPr id="598" name="Google Shape;598;p28"/>
            <p:cNvGrpSpPr/>
            <p:nvPr/>
          </p:nvGrpSpPr>
          <p:grpSpPr>
            <a:xfrm>
              <a:off x="2620156" y="3540049"/>
              <a:ext cx="2297504" cy="360738"/>
              <a:chOff x="5571835" y="3682478"/>
              <a:chExt cx="2343436" cy="354255"/>
            </a:xfrm>
          </p:grpSpPr>
          <p:pic>
            <p:nvPicPr>
              <p:cNvPr id="599" name="Google Shape;599;p28"/>
              <p:cNvPicPr preferRelativeResize="0"/>
              <p:nvPr/>
            </p:nvPicPr>
            <p:blipFill rotWithShape="1">
              <a:blip r:embed="rId6">
                <a:alphaModFix/>
              </a:blip>
              <a:srcRect b="0" l="0" r="0" t="0"/>
              <a:stretch/>
            </p:blipFill>
            <p:spPr>
              <a:xfrm>
                <a:off x="5571835" y="3682478"/>
                <a:ext cx="251724" cy="351417"/>
              </a:xfrm>
              <a:prstGeom prst="rect">
                <a:avLst/>
              </a:prstGeom>
              <a:noFill/>
              <a:ln cap="flat" cmpd="sng" w="12700">
                <a:solidFill>
                  <a:srgbClr val="000000"/>
                </a:solidFill>
                <a:prstDash val="solid"/>
                <a:round/>
                <a:headEnd len="sm" w="sm" type="none"/>
                <a:tailEnd len="sm" w="sm" type="none"/>
              </a:ln>
            </p:spPr>
          </p:pic>
          <p:sp>
            <p:nvSpPr>
              <p:cNvPr id="600" name="Google Shape;600;p28"/>
              <p:cNvSpPr/>
              <p:nvPr/>
            </p:nvSpPr>
            <p:spPr>
              <a:xfrm>
                <a:off x="5849237" y="3832427"/>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601" name="Google Shape;601;p28"/>
              <p:cNvPicPr preferRelativeResize="0"/>
              <p:nvPr/>
            </p:nvPicPr>
            <p:blipFill rotWithShape="1">
              <a:blip r:embed="rId6">
                <a:alphaModFix/>
              </a:blip>
              <a:srcRect b="0" l="0" r="0" t="0"/>
              <a:stretch/>
            </p:blipFill>
            <p:spPr>
              <a:xfrm>
                <a:off x="5918549" y="3683425"/>
                <a:ext cx="251724" cy="351417"/>
              </a:xfrm>
              <a:prstGeom prst="rect">
                <a:avLst/>
              </a:prstGeom>
              <a:noFill/>
              <a:ln cap="flat" cmpd="sng" w="12700">
                <a:solidFill>
                  <a:srgbClr val="000000"/>
                </a:solidFill>
                <a:prstDash val="solid"/>
                <a:round/>
                <a:headEnd len="sm" w="sm" type="none"/>
                <a:tailEnd len="sm" w="sm" type="none"/>
              </a:ln>
            </p:spPr>
          </p:pic>
          <p:pic>
            <p:nvPicPr>
              <p:cNvPr id="602" name="Google Shape;602;p28"/>
              <p:cNvPicPr preferRelativeResize="0"/>
              <p:nvPr/>
            </p:nvPicPr>
            <p:blipFill rotWithShape="1">
              <a:blip r:embed="rId6">
                <a:alphaModFix/>
              </a:blip>
              <a:srcRect b="0" l="0" r="0" t="0"/>
              <a:stretch/>
            </p:blipFill>
            <p:spPr>
              <a:xfrm>
                <a:off x="6267165" y="3683425"/>
                <a:ext cx="251724" cy="351417"/>
              </a:xfrm>
              <a:prstGeom prst="rect">
                <a:avLst/>
              </a:prstGeom>
              <a:noFill/>
              <a:ln cap="flat" cmpd="sng" w="12700">
                <a:solidFill>
                  <a:srgbClr val="000000"/>
                </a:solidFill>
                <a:prstDash val="solid"/>
                <a:round/>
                <a:headEnd len="sm" w="sm" type="none"/>
                <a:tailEnd len="sm" w="sm" type="none"/>
              </a:ln>
            </p:spPr>
          </p:pic>
          <p:sp>
            <p:nvSpPr>
              <p:cNvPr id="603" name="Google Shape;603;p28"/>
              <p:cNvSpPr/>
              <p:nvPr/>
            </p:nvSpPr>
            <p:spPr>
              <a:xfrm>
                <a:off x="6544567" y="3833374"/>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604" name="Google Shape;604;p28"/>
              <p:cNvPicPr preferRelativeResize="0"/>
              <p:nvPr/>
            </p:nvPicPr>
            <p:blipFill rotWithShape="1">
              <a:blip r:embed="rId6">
                <a:alphaModFix/>
              </a:blip>
              <a:srcRect b="0" l="0" r="0" t="0"/>
              <a:stretch/>
            </p:blipFill>
            <p:spPr>
              <a:xfrm>
                <a:off x="6613879" y="3684372"/>
                <a:ext cx="251724" cy="351417"/>
              </a:xfrm>
              <a:prstGeom prst="rect">
                <a:avLst/>
              </a:prstGeom>
              <a:noFill/>
              <a:ln cap="flat" cmpd="sng" w="12700">
                <a:solidFill>
                  <a:srgbClr val="000000"/>
                </a:solidFill>
                <a:prstDash val="solid"/>
                <a:round/>
                <a:headEnd len="sm" w="sm" type="none"/>
                <a:tailEnd len="sm" w="sm" type="none"/>
              </a:ln>
            </p:spPr>
          </p:pic>
          <p:sp>
            <p:nvSpPr>
              <p:cNvPr id="605" name="Google Shape;605;p28"/>
              <p:cNvSpPr/>
              <p:nvPr/>
            </p:nvSpPr>
            <p:spPr>
              <a:xfrm>
                <a:off x="6189478" y="3835274"/>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606" name="Google Shape;606;p28"/>
              <p:cNvSpPr/>
              <p:nvPr/>
            </p:nvSpPr>
            <p:spPr>
              <a:xfrm>
                <a:off x="6898905" y="3833371"/>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607" name="Google Shape;607;p28"/>
              <p:cNvPicPr preferRelativeResize="0"/>
              <p:nvPr/>
            </p:nvPicPr>
            <p:blipFill rotWithShape="1">
              <a:blip r:embed="rId6">
                <a:alphaModFix/>
              </a:blip>
              <a:srcRect b="0" l="0" r="0" t="0"/>
              <a:stretch/>
            </p:blipFill>
            <p:spPr>
              <a:xfrm>
                <a:off x="6968217" y="3684369"/>
                <a:ext cx="251724" cy="351417"/>
              </a:xfrm>
              <a:prstGeom prst="rect">
                <a:avLst/>
              </a:prstGeom>
              <a:noFill/>
              <a:ln cap="flat" cmpd="sng" w="12700">
                <a:solidFill>
                  <a:srgbClr val="000000"/>
                </a:solidFill>
                <a:prstDash val="solid"/>
                <a:round/>
                <a:headEnd len="sm" w="sm" type="none"/>
                <a:tailEnd len="sm" w="sm" type="none"/>
              </a:ln>
            </p:spPr>
          </p:pic>
          <p:pic>
            <p:nvPicPr>
              <p:cNvPr id="608" name="Google Shape;608;p28"/>
              <p:cNvPicPr preferRelativeResize="0"/>
              <p:nvPr/>
            </p:nvPicPr>
            <p:blipFill rotWithShape="1">
              <a:blip r:embed="rId6">
                <a:alphaModFix/>
              </a:blip>
              <a:srcRect b="0" l="0" r="0" t="0"/>
              <a:stretch/>
            </p:blipFill>
            <p:spPr>
              <a:xfrm>
                <a:off x="7316833" y="3684369"/>
                <a:ext cx="251724" cy="351417"/>
              </a:xfrm>
              <a:prstGeom prst="rect">
                <a:avLst/>
              </a:prstGeom>
              <a:noFill/>
              <a:ln cap="flat" cmpd="sng" w="12700">
                <a:solidFill>
                  <a:srgbClr val="000000"/>
                </a:solidFill>
                <a:prstDash val="solid"/>
                <a:round/>
                <a:headEnd len="sm" w="sm" type="none"/>
                <a:tailEnd len="sm" w="sm" type="none"/>
              </a:ln>
            </p:spPr>
          </p:pic>
          <p:sp>
            <p:nvSpPr>
              <p:cNvPr id="609" name="Google Shape;609;p28"/>
              <p:cNvSpPr/>
              <p:nvPr/>
            </p:nvSpPr>
            <p:spPr>
              <a:xfrm>
                <a:off x="7594235" y="3834318"/>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610" name="Google Shape;610;p28"/>
              <p:cNvPicPr preferRelativeResize="0"/>
              <p:nvPr/>
            </p:nvPicPr>
            <p:blipFill rotWithShape="1">
              <a:blip r:embed="rId6">
                <a:alphaModFix/>
              </a:blip>
              <a:srcRect b="0" l="0" r="0" t="0"/>
              <a:stretch/>
            </p:blipFill>
            <p:spPr>
              <a:xfrm>
                <a:off x="7663547" y="3685316"/>
                <a:ext cx="251724" cy="351417"/>
              </a:xfrm>
              <a:prstGeom prst="rect">
                <a:avLst/>
              </a:prstGeom>
              <a:noFill/>
              <a:ln cap="flat" cmpd="sng" w="12700">
                <a:solidFill>
                  <a:srgbClr val="000000"/>
                </a:solidFill>
                <a:prstDash val="solid"/>
                <a:round/>
                <a:headEnd len="sm" w="sm" type="none"/>
                <a:tailEnd len="sm" w="sm" type="none"/>
              </a:ln>
            </p:spPr>
          </p:pic>
          <p:sp>
            <p:nvSpPr>
              <p:cNvPr id="611" name="Google Shape;611;p28"/>
              <p:cNvSpPr/>
              <p:nvPr/>
            </p:nvSpPr>
            <p:spPr>
              <a:xfrm>
                <a:off x="7239146" y="3836218"/>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grpSp>
      </p:grpSp>
      <p:sp>
        <p:nvSpPr>
          <p:cNvPr id="612" name="Google Shape;612;p28"/>
          <p:cNvSpPr txBox="1"/>
          <p:nvPr/>
        </p:nvSpPr>
        <p:spPr>
          <a:xfrm>
            <a:off x="6360800" y="953300"/>
            <a:ext cx="1638300" cy="24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sng" cap="none" strike="noStrike">
                <a:solidFill>
                  <a:srgbClr val="000000"/>
                </a:solidFill>
                <a:latin typeface="Roboto"/>
                <a:ea typeface="Roboto"/>
                <a:cs typeface="Roboto"/>
                <a:sym typeface="Roboto"/>
              </a:rPr>
              <a:t>SincConv</a:t>
            </a:r>
            <a:endParaRPr b="1" i="0" sz="1400" u="sng" cap="none" strike="noStrike">
              <a:solidFill>
                <a:srgbClr val="000000"/>
              </a:solidFill>
              <a:latin typeface="Roboto"/>
              <a:ea typeface="Roboto"/>
              <a:cs typeface="Roboto"/>
              <a:sym typeface="Roboto"/>
            </a:endParaRPr>
          </a:p>
        </p:txBody>
      </p:sp>
      <p:pic>
        <p:nvPicPr>
          <p:cNvPr descr="y_n = x_n * g_n[f_1, f_2] " id="613" name="Google Shape;613;p28"/>
          <p:cNvPicPr preferRelativeResize="0"/>
          <p:nvPr/>
        </p:nvPicPr>
        <p:blipFill rotWithShape="1">
          <a:blip r:embed="rId7">
            <a:alphaModFix/>
          </a:blip>
          <a:srcRect b="0" l="0" r="0" t="0"/>
          <a:stretch/>
        </p:blipFill>
        <p:spPr>
          <a:xfrm>
            <a:off x="5971988" y="1385788"/>
            <a:ext cx="2365174" cy="304052"/>
          </a:xfrm>
          <a:prstGeom prst="rect">
            <a:avLst/>
          </a:prstGeom>
          <a:noFill/>
          <a:ln>
            <a:noFill/>
          </a:ln>
        </p:spPr>
      </p:pic>
      <p:sp>
        <p:nvSpPr>
          <p:cNvPr id="614" name="Google Shape;614;p28"/>
          <p:cNvSpPr/>
          <p:nvPr/>
        </p:nvSpPr>
        <p:spPr>
          <a:xfrm>
            <a:off x="3509475" y="3817275"/>
            <a:ext cx="499800" cy="516000"/>
          </a:xfrm>
          <a:prstGeom prst="rect">
            <a:avLst/>
          </a:prstGeom>
          <a:solidFill>
            <a:srgbClr val="0F6FC6"/>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615" name="Google Shape;615;p28"/>
          <p:cNvCxnSpPr/>
          <p:nvPr/>
        </p:nvCxnSpPr>
        <p:spPr>
          <a:xfrm>
            <a:off x="3365448" y="4333198"/>
            <a:ext cx="1574700" cy="6900"/>
          </a:xfrm>
          <a:prstGeom prst="straightConnector1">
            <a:avLst/>
          </a:prstGeom>
          <a:noFill/>
          <a:ln cap="flat" cmpd="sng" w="9525">
            <a:solidFill>
              <a:srgbClr val="000000"/>
            </a:solidFill>
            <a:prstDash val="solid"/>
            <a:round/>
            <a:headEnd len="sm" w="sm" type="none"/>
            <a:tailEnd len="med" w="med" type="triangle"/>
          </a:ln>
        </p:spPr>
      </p:cxnSp>
      <p:cxnSp>
        <p:nvCxnSpPr>
          <p:cNvPr id="616" name="Google Shape;616;p28"/>
          <p:cNvCxnSpPr/>
          <p:nvPr/>
        </p:nvCxnSpPr>
        <p:spPr>
          <a:xfrm flipH="1" rot="10800000">
            <a:off x="3365448" y="3488246"/>
            <a:ext cx="5700" cy="852000"/>
          </a:xfrm>
          <a:prstGeom prst="straightConnector1">
            <a:avLst/>
          </a:prstGeom>
          <a:noFill/>
          <a:ln cap="flat" cmpd="sng" w="9525">
            <a:solidFill>
              <a:srgbClr val="000000"/>
            </a:solidFill>
            <a:prstDash val="solid"/>
            <a:round/>
            <a:headEnd len="sm" w="sm" type="none"/>
            <a:tailEnd len="med" w="med" type="triangle"/>
          </a:ln>
        </p:spPr>
      </p:cxnSp>
      <p:sp>
        <p:nvSpPr>
          <p:cNvPr id="617" name="Google Shape;617;p28"/>
          <p:cNvSpPr txBox="1"/>
          <p:nvPr/>
        </p:nvSpPr>
        <p:spPr>
          <a:xfrm>
            <a:off x="3398750" y="4366671"/>
            <a:ext cx="978000" cy="32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Constantia"/>
                <a:ea typeface="Constantia"/>
                <a:cs typeface="Constantia"/>
                <a:sym typeface="Constantia"/>
              </a:rPr>
              <a:t>f</a:t>
            </a:r>
            <a:r>
              <a:rPr b="0" i="0" lang="en-GB" sz="1000" u="none" cap="none" strike="noStrike">
                <a:solidFill>
                  <a:srgbClr val="000000"/>
                </a:solidFill>
                <a:latin typeface="Constantia"/>
                <a:ea typeface="Constantia"/>
                <a:cs typeface="Constantia"/>
                <a:sym typeface="Constantia"/>
              </a:rPr>
              <a:t>1</a:t>
            </a:r>
            <a:endParaRPr b="0" i="0" sz="1000" u="none" cap="none" strike="noStrike">
              <a:solidFill>
                <a:srgbClr val="000000"/>
              </a:solidFill>
              <a:latin typeface="Constantia"/>
              <a:ea typeface="Constantia"/>
              <a:cs typeface="Constantia"/>
              <a:sym typeface="Constantia"/>
            </a:endParaRPr>
          </a:p>
        </p:txBody>
      </p:sp>
      <p:sp>
        <p:nvSpPr>
          <p:cNvPr id="618" name="Google Shape;618;p28"/>
          <p:cNvSpPr txBox="1"/>
          <p:nvPr/>
        </p:nvSpPr>
        <p:spPr>
          <a:xfrm>
            <a:off x="4344086" y="4352664"/>
            <a:ext cx="10974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Constantia"/>
                <a:ea typeface="Constantia"/>
                <a:cs typeface="Constantia"/>
                <a:sym typeface="Constantia"/>
              </a:rPr>
              <a:t>Freq[Hz]</a:t>
            </a:r>
            <a:endParaRPr b="0" i="0" sz="1000" u="none" cap="none" strike="noStrike">
              <a:solidFill>
                <a:srgbClr val="000000"/>
              </a:solidFill>
              <a:latin typeface="Constantia"/>
              <a:ea typeface="Constantia"/>
              <a:cs typeface="Constantia"/>
              <a:sym typeface="Constantia"/>
            </a:endParaRPr>
          </a:p>
        </p:txBody>
      </p:sp>
      <p:sp>
        <p:nvSpPr>
          <p:cNvPr id="619" name="Google Shape;619;p28"/>
          <p:cNvSpPr txBox="1"/>
          <p:nvPr/>
        </p:nvSpPr>
        <p:spPr>
          <a:xfrm>
            <a:off x="3893139" y="4375397"/>
            <a:ext cx="978000" cy="32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Constantia"/>
                <a:ea typeface="Constantia"/>
                <a:cs typeface="Constantia"/>
                <a:sym typeface="Constantia"/>
              </a:rPr>
              <a:t>f</a:t>
            </a:r>
            <a:r>
              <a:rPr b="0" i="0" lang="en-GB" sz="1000" u="none" cap="none" strike="noStrike">
                <a:solidFill>
                  <a:srgbClr val="000000"/>
                </a:solidFill>
                <a:latin typeface="Constantia"/>
                <a:ea typeface="Constantia"/>
                <a:cs typeface="Constantia"/>
                <a:sym typeface="Constantia"/>
              </a:rPr>
              <a:t>2</a:t>
            </a:r>
            <a:endParaRPr b="0" i="0" sz="1400" u="none" cap="none" strike="noStrike">
              <a:solidFill>
                <a:srgbClr val="000000"/>
              </a:solidFill>
              <a:latin typeface="Arial"/>
              <a:ea typeface="Arial"/>
              <a:cs typeface="Arial"/>
              <a:sym typeface="Arial"/>
            </a:endParaRPr>
          </a:p>
        </p:txBody>
      </p:sp>
      <p:pic>
        <p:nvPicPr>
          <p:cNvPr descr="g_n[f_1,f_2] = 2f_2sinc(2\pi f_2n) - 2f_1sinc(2\pi f_1n)" id="620" name="Google Shape;620;p28"/>
          <p:cNvPicPr preferRelativeResize="0"/>
          <p:nvPr/>
        </p:nvPicPr>
        <p:blipFill rotWithShape="1">
          <a:blip r:embed="rId8">
            <a:alphaModFix/>
          </a:blip>
          <a:srcRect b="0" l="0" r="0" t="0"/>
          <a:stretch/>
        </p:blipFill>
        <p:spPr>
          <a:xfrm>
            <a:off x="5740584" y="2926076"/>
            <a:ext cx="3171791" cy="173700"/>
          </a:xfrm>
          <a:prstGeom prst="rect">
            <a:avLst/>
          </a:prstGeom>
          <a:noFill/>
          <a:ln>
            <a:noFill/>
          </a:ln>
        </p:spPr>
      </p:pic>
      <p:sp>
        <p:nvSpPr>
          <p:cNvPr id="621" name="Google Shape;621;p28"/>
          <p:cNvSpPr txBox="1"/>
          <p:nvPr/>
        </p:nvSpPr>
        <p:spPr>
          <a:xfrm>
            <a:off x="3333075" y="2350513"/>
            <a:ext cx="2109900" cy="1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sng" cap="none" strike="noStrike">
                <a:solidFill>
                  <a:srgbClr val="000000"/>
                </a:solidFill>
                <a:latin typeface="Roboto"/>
                <a:ea typeface="Roboto"/>
                <a:cs typeface="Roboto"/>
                <a:sym typeface="Roboto"/>
              </a:rPr>
              <a:t>Frequency Domain</a:t>
            </a:r>
            <a:endParaRPr b="0" i="0" sz="1200" u="sng" cap="none" strike="noStrike">
              <a:solidFill>
                <a:srgbClr val="000000"/>
              </a:solidFill>
              <a:latin typeface="Roboto"/>
              <a:ea typeface="Roboto"/>
              <a:cs typeface="Roboto"/>
              <a:sym typeface="Roboto"/>
            </a:endParaRPr>
          </a:p>
        </p:txBody>
      </p:sp>
      <p:cxnSp>
        <p:nvCxnSpPr>
          <p:cNvPr id="622" name="Google Shape;622;p28"/>
          <p:cNvCxnSpPr/>
          <p:nvPr/>
        </p:nvCxnSpPr>
        <p:spPr>
          <a:xfrm>
            <a:off x="5623825" y="2807225"/>
            <a:ext cx="32400" cy="2046900"/>
          </a:xfrm>
          <a:prstGeom prst="straightConnector1">
            <a:avLst/>
          </a:prstGeom>
          <a:noFill/>
          <a:ln cap="flat" cmpd="sng" w="9525">
            <a:solidFill>
              <a:srgbClr val="424242"/>
            </a:solidFill>
            <a:prstDash val="solid"/>
            <a:round/>
            <a:headEnd len="sm" w="sm" type="none"/>
            <a:tailEnd len="sm" w="sm" type="none"/>
          </a:ln>
        </p:spPr>
      </p:cxnSp>
      <p:sp>
        <p:nvSpPr>
          <p:cNvPr id="623" name="Google Shape;623;p28"/>
          <p:cNvSpPr txBox="1"/>
          <p:nvPr/>
        </p:nvSpPr>
        <p:spPr>
          <a:xfrm>
            <a:off x="6271525" y="2302888"/>
            <a:ext cx="2109900" cy="1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sng" cap="none" strike="noStrike">
                <a:solidFill>
                  <a:srgbClr val="000000"/>
                </a:solidFill>
                <a:latin typeface="Roboto"/>
                <a:ea typeface="Roboto"/>
                <a:cs typeface="Roboto"/>
                <a:sym typeface="Roboto"/>
              </a:rPr>
              <a:t>Time Domain</a:t>
            </a:r>
            <a:endParaRPr b="0" i="0" sz="1200" u="sng" cap="none" strike="noStrike">
              <a:solidFill>
                <a:srgbClr val="000000"/>
              </a:solidFill>
              <a:latin typeface="Roboto"/>
              <a:ea typeface="Roboto"/>
              <a:cs typeface="Roboto"/>
              <a:sym typeface="Roboto"/>
            </a:endParaRPr>
          </a:p>
        </p:txBody>
      </p:sp>
      <p:pic>
        <p:nvPicPr>
          <p:cNvPr id="624" name="Google Shape;624;p28"/>
          <p:cNvPicPr preferRelativeResize="0"/>
          <p:nvPr/>
        </p:nvPicPr>
        <p:blipFill rotWithShape="1">
          <a:blip r:embed="rId9">
            <a:alphaModFix/>
          </a:blip>
          <a:srcRect b="0" l="0" r="0" t="0"/>
          <a:stretch/>
        </p:blipFill>
        <p:spPr>
          <a:xfrm>
            <a:off x="6713937" y="3430875"/>
            <a:ext cx="881275" cy="1183975"/>
          </a:xfrm>
          <a:prstGeom prst="rect">
            <a:avLst/>
          </a:prstGeom>
          <a:noFill/>
          <a:ln>
            <a:noFill/>
          </a:ln>
        </p:spPr>
      </p:pic>
      <p:pic>
        <p:nvPicPr>
          <p:cNvPr id="625" name="Google Shape;625;p28"/>
          <p:cNvPicPr preferRelativeResize="0"/>
          <p:nvPr/>
        </p:nvPicPr>
        <p:blipFill rotWithShape="1">
          <a:blip r:embed="rId10">
            <a:alphaModFix/>
          </a:blip>
          <a:srcRect b="0" l="0" r="0" t="0"/>
          <a:stretch/>
        </p:blipFill>
        <p:spPr>
          <a:xfrm>
            <a:off x="3180674" y="1385799"/>
            <a:ext cx="2109900" cy="393219"/>
          </a:xfrm>
          <a:prstGeom prst="rect">
            <a:avLst/>
          </a:prstGeom>
          <a:noFill/>
          <a:ln>
            <a:noFill/>
          </a:ln>
        </p:spPr>
      </p:pic>
      <p:sp>
        <p:nvSpPr>
          <p:cNvPr id="626" name="Google Shape;626;p28"/>
          <p:cNvSpPr txBox="1"/>
          <p:nvPr/>
        </p:nvSpPr>
        <p:spPr>
          <a:xfrm>
            <a:off x="3141675" y="983075"/>
            <a:ext cx="2018700" cy="24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sng" cap="none" strike="noStrike">
                <a:solidFill>
                  <a:srgbClr val="000000"/>
                </a:solidFill>
                <a:latin typeface="Roboto"/>
                <a:ea typeface="Roboto"/>
                <a:cs typeface="Roboto"/>
                <a:sym typeface="Roboto"/>
              </a:rPr>
              <a:t>Standard Convolution</a:t>
            </a:r>
            <a:endParaRPr b="1" i="0" sz="1400" u="sng" cap="none" strike="noStrike">
              <a:solidFill>
                <a:srgbClr val="000000"/>
              </a:solidFill>
              <a:latin typeface="Roboto"/>
              <a:ea typeface="Roboto"/>
              <a:cs typeface="Roboto"/>
              <a:sym typeface="Roboto"/>
            </a:endParaRPr>
          </a:p>
        </p:txBody>
      </p:sp>
      <p:sp>
        <p:nvSpPr>
          <p:cNvPr id="627" name="Google Shape;627;p28"/>
          <p:cNvSpPr/>
          <p:nvPr/>
        </p:nvSpPr>
        <p:spPr>
          <a:xfrm>
            <a:off x="7210550" y="1274613"/>
            <a:ext cx="1172400" cy="615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B4437"/>
              </a:solidFill>
              <a:latin typeface="Arial"/>
              <a:ea typeface="Arial"/>
              <a:cs typeface="Arial"/>
              <a:sym typeface="Arial"/>
            </a:endParaRPr>
          </a:p>
        </p:txBody>
      </p:sp>
      <p:pic>
        <p:nvPicPr>
          <p:cNvPr id="628" name="Google Shape;628;p28"/>
          <p:cNvPicPr preferRelativeResize="0"/>
          <p:nvPr/>
        </p:nvPicPr>
        <p:blipFill rotWithShape="1">
          <a:blip r:embed="rId11">
            <a:alphaModFix/>
          </a:blip>
          <a:srcRect b="0" l="0" r="0" t="0"/>
          <a:stretch/>
        </p:blipFill>
        <p:spPr>
          <a:xfrm>
            <a:off x="2940029" y="2793042"/>
            <a:ext cx="2591206" cy="393225"/>
          </a:xfrm>
          <a:prstGeom prst="rect">
            <a:avLst/>
          </a:prstGeom>
          <a:noFill/>
          <a:ln>
            <a:noFill/>
          </a:ln>
        </p:spPr>
      </p:pic>
      <p:sp>
        <p:nvSpPr>
          <p:cNvPr id="629" name="Google Shape;629;p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33" name="Shape 633"/>
        <p:cNvGrpSpPr/>
        <p:nvPr/>
      </p:nvGrpSpPr>
      <p:grpSpPr>
        <a:xfrm>
          <a:off x="0" y="0"/>
          <a:ext cx="0" cy="0"/>
          <a:chOff x="0" y="0"/>
          <a:chExt cx="0" cy="0"/>
        </a:xfrm>
      </p:grpSpPr>
      <p:sp>
        <p:nvSpPr>
          <p:cNvPr id="634" name="Google Shape;634;p2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SincNET</a:t>
            </a:r>
            <a:endParaRPr sz="2600"/>
          </a:p>
        </p:txBody>
      </p:sp>
      <p:pic>
        <p:nvPicPr>
          <p:cNvPr descr="y_n = x_n * h_n " id="635" name="Google Shape;635;p29"/>
          <p:cNvPicPr preferRelativeResize="0"/>
          <p:nvPr/>
        </p:nvPicPr>
        <p:blipFill rotWithShape="1">
          <a:blip r:embed="rId3">
            <a:alphaModFix/>
          </a:blip>
          <a:srcRect b="0" l="0" r="0" t="0"/>
          <a:stretch/>
        </p:blipFill>
        <p:spPr>
          <a:xfrm>
            <a:off x="714400" y="1451123"/>
            <a:ext cx="1817650" cy="310150"/>
          </a:xfrm>
          <a:prstGeom prst="rect">
            <a:avLst/>
          </a:prstGeom>
          <a:noFill/>
          <a:ln>
            <a:noFill/>
          </a:ln>
        </p:spPr>
      </p:pic>
      <p:sp>
        <p:nvSpPr>
          <p:cNvPr id="636" name="Google Shape;636;p29"/>
          <p:cNvSpPr/>
          <p:nvPr/>
        </p:nvSpPr>
        <p:spPr>
          <a:xfrm>
            <a:off x="2124000" y="1384800"/>
            <a:ext cx="438300" cy="442800"/>
          </a:xfrm>
          <a:prstGeom prst="rect">
            <a:avLst/>
          </a:prstGeom>
          <a:solidFill>
            <a:srgbClr val="00B6FF">
              <a:alpha val="23921"/>
            </a:srgbClr>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29"/>
          <p:cNvSpPr txBox="1"/>
          <p:nvPr/>
        </p:nvSpPr>
        <p:spPr>
          <a:xfrm>
            <a:off x="642950" y="871400"/>
            <a:ext cx="2281200" cy="24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sng" cap="none" strike="noStrike">
                <a:solidFill>
                  <a:srgbClr val="000000"/>
                </a:solidFill>
                <a:latin typeface="Roboto"/>
                <a:ea typeface="Roboto"/>
                <a:cs typeface="Roboto"/>
                <a:sym typeface="Roboto"/>
              </a:rPr>
              <a:t>Standard  Convolution</a:t>
            </a:r>
            <a:endParaRPr b="1" i="0" sz="1400" u="sng" cap="none" strike="noStrike">
              <a:solidFill>
                <a:srgbClr val="000000"/>
              </a:solidFill>
              <a:latin typeface="Roboto"/>
              <a:ea typeface="Roboto"/>
              <a:cs typeface="Roboto"/>
              <a:sym typeface="Roboto"/>
            </a:endParaRPr>
          </a:p>
        </p:txBody>
      </p:sp>
      <p:sp>
        <p:nvSpPr>
          <p:cNvPr id="638" name="Google Shape;638;p29"/>
          <p:cNvSpPr txBox="1"/>
          <p:nvPr/>
        </p:nvSpPr>
        <p:spPr>
          <a:xfrm>
            <a:off x="4476750" y="923525"/>
            <a:ext cx="1638300" cy="24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sng" cap="none" strike="noStrike">
                <a:solidFill>
                  <a:srgbClr val="000000"/>
                </a:solidFill>
                <a:latin typeface="Roboto"/>
                <a:ea typeface="Roboto"/>
                <a:cs typeface="Roboto"/>
                <a:sym typeface="Roboto"/>
              </a:rPr>
              <a:t>SincConv</a:t>
            </a:r>
            <a:endParaRPr b="1" i="0" sz="1400" u="sng" cap="none" strike="noStrike">
              <a:solidFill>
                <a:srgbClr val="000000"/>
              </a:solidFill>
              <a:latin typeface="Roboto"/>
              <a:ea typeface="Roboto"/>
              <a:cs typeface="Roboto"/>
              <a:sym typeface="Roboto"/>
            </a:endParaRPr>
          </a:p>
        </p:txBody>
      </p:sp>
      <p:pic>
        <p:nvPicPr>
          <p:cNvPr descr="y_n = x_n * g_n[f_1, f_2] " id="639" name="Google Shape;639;p29"/>
          <p:cNvPicPr preferRelativeResize="0"/>
          <p:nvPr/>
        </p:nvPicPr>
        <p:blipFill rotWithShape="1">
          <a:blip r:embed="rId4">
            <a:alphaModFix/>
          </a:blip>
          <a:srcRect b="0" l="0" r="0" t="0"/>
          <a:stretch/>
        </p:blipFill>
        <p:spPr>
          <a:xfrm>
            <a:off x="4477663" y="1501588"/>
            <a:ext cx="2365174" cy="304052"/>
          </a:xfrm>
          <a:prstGeom prst="rect">
            <a:avLst/>
          </a:prstGeom>
          <a:noFill/>
          <a:ln>
            <a:noFill/>
          </a:ln>
        </p:spPr>
      </p:pic>
      <p:sp>
        <p:nvSpPr>
          <p:cNvPr id="640" name="Google Shape;640;p29"/>
          <p:cNvSpPr/>
          <p:nvPr/>
        </p:nvSpPr>
        <p:spPr>
          <a:xfrm>
            <a:off x="5724450" y="1432225"/>
            <a:ext cx="1214400" cy="442800"/>
          </a:xfrm>
          <a:prstGeom prst="rect">
            <a:avLst/>
          </a:prstGeom>
          <a:solidFill>
            <a:srgbClr val="00B6FF">
              <a:alpha val="23921"/>
            </a:srgbClr>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29"/>
          <p:cNvSpPr txBox="1"/>
          <p:nvPr/>
        </p:nvSpPr>
        <p:spPr>
          <a:xfrm>
            <a:off x="503225" y="2314575"/>
            <a:ext cx="2338500" cy="3102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642" name="Google Shape;642;p29"/>
          <p:cNvSpPr txBox="1"/>
          <p:nvPr/>
        </p:nvSpPr>
        <p:spPr>
          <a:xfrm>
            <a:off x="503225" y="2007863"/>
            <a:ext cx="3955800" cy="44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We learn </a:t>
            </a:r>
            <a:r>
              <a:rPr b="1" i="0" lang="en-GB" sz="1400" u="none" cap="none" strike="noStrike">
                <a:solidFill>
                  <a:srgbClr val="000000"/>
                </a:solidFill>
                <a:latin typeface="Roboto"/>
                <a:ea typeface="Roboto"/>
                <a:cs typeface="Roboto"/>
                <a:sym typeface="Roboto"/>
              </a:rPr>
              <a:t>L parameters for each filter</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643" name="Google Shape;643;p29"/>
          <p:cNvSpPr txBox="1"/>
          <p:nvPr/>
        </p:nvSpPr>
        <p:spPr>
          <a:xfrm>
            <a:off x="3849825" y="2031575"/>
            <a:ext cx="5187000" cy="4428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For each filter, we </a:t>
            </a:r>
            <a:r>
              <a:rPr b="1" i="0" lang="en-GB" sz="1400" u="none" cap="none" strike="noStrike">
                <a:solidFill>
                  <a:srgbClr val="000000"/>
                </a:solidFill>
                <a:latin typeface="Roboto"/>
                <a:ea typeface="Roboto"/>
                <a:cs typeface="Roboto"/>
                <a:sym typeface="Roboto"/>
              </a:rPr>
              <a:t>only learn 2 parameters</a:t>
            </a:r>
            <a:r>
              <a:rPr b="0" i="0" lang="en-GB" sz="1400" u="none" cap="none" strike="noStrike">
                <a:solidFill>
                  <a:srgbClr val="000000"/>
                </a:solidFill>
                <a:latin typeface="Roboto"/>
                <a:ea typeface="Roboto"/>
                <a:cs typeface="Roboto"/>
                <a:sym typeface="Roboto"/>
              </a:rPr>
              <a:t> (f</a:t>
            </a:r>
            <a:r>
              <a:rPr b="0" i="0" lang="en-GB" sz="1000" u="none" cap="none" strike="noStrike">
                <a:solidFill>
                  <a:srgbClr val="000000"/>
                </a:solidFill>
                <a:latin typeface="Roboto"/>
                <a:ea typeface="Roboto"/>
                <a:cs typeface="Roboto"/>
                <a:sym typeface="Roboto"/>
              </a:rPr>
              <a:t>1</a:t>
            </a:r>
            <a:r>
              <a:rPr b="0" i="0" lang="en-GB" sz="1400" u="none" cap="none" strike="noStrike">
                <a:solidFill>
                  <a:srgbClr val="000000"/>
                </a:solidFill>
                <a:latin typeface="Roboto"/>
                <a:ea typeface="Roboto"/>
                <a:cs typeface="Roboto"/>
                <a:sym typeface="Roboto"/>
              </a:rPr>
              <a:t> and f</a:t>
            </a:r>
            <a:r>
              <a:rPr b="0" i="0" lang="en-GB" sz="1000" u="none" cap="none" strike="noStrike">
                <a:solidFill>
                  <a:srgbClr val="000000"/>
                </a:solidFill>
                <a:latin typeface="Roboto"/>
                <a:ea typeface="Roboto"/>
                <a:cs typeface="Roboto"/>
                <a:sym typeface="Roboto"/>
              </a:rPr>
              <a:t>2</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644" name="Google Shape;644;p29"/>
          <p:cNvSpPr/>
          <p:nvPr/>
        </p:nvSpPr>
        <p:spPr>
          <a:xfrm>
            <a:off x="1435360" y="4801319"/>
            <a:ext cx="88695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M. Ravanelli, Y. Bengio, "</a:t>
            </a:r>
            <a:r>
              <a:rPr b="0" i="1" lang="en-GB" sz="1200" u="none" cap="none" strike="noStrike">
                <a:solidFill>
                  <a:srgbClr val="000000"/>
                </a:solidFill>
                <a:latin typeface="Arial"/>
                <a:ea typeface="Arial"/>
                <a:cs typeface="Arial"/>
                <a:sym typeface="Arial"/>
              </a:rPr>
              <a:t>Speaker Recognition from raw waveform with SincNet</a:t>
            </a:r>
            <a:r>
              <a:rPr b="0" i="0" lang="en-GB" sz="1200" u="none" cap="none" strike="noStrike">
                <a:solidFill>
                  <a:srgbClr val="000000"/>
                </a:solidFill>
                <a:latin typeface="Arial"/>
                <a:ea typeface="Arial"/>
                <a:cs typeface="Arial"/>
                <a:sym typeface="Arial"/>
              </a:rPr>
              <a:t>", in Proc. of SLT 2018.</a:t>
            </a:r>
            <a:r>
              <a:rPr b="0" i="0" lang="en-GB" sz="1400" u="none" cap="none" strike="noStrike">
                <a:solidFill>
                  <a:srgbClr val="000000"/>
                </a:solidFill>
                <a:latin typeface="Constantia"/>
                <a:ea typeface="Constantia"/>
                <a:cs typeface="Constantia"/>
                <a:sym typeface="Constantia"/>
              </a:rPr>
              <a:t> </a:t>
            </a:r>
            <a:endParaRPr b="0" i="0" sz="1400" u="none" cap="none" strike="noStrike">
              <a:solidFill>
                <a:srgbClr val="000000"/>
              </a:solidFill>
              <a:latin typeface="Constantia"/>
              <a:ea typeface="Constantia"/>
              <a:cs typeface="Constantia"/>
              <a:sym typeface="Constant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nstantia"/>
              <a:ea typeface="Constantia"/>
              <a:cs typeface="Constantia"/>
              <a:sym typeface="Constantia"/>
            </a:endParaRPr>
          </a:p>
        </p:txBody>
      </p:sp>
      <p:pic>
        <p:nvPicPr>
          <p:cNvPr id="645" name="Google Shape;645;p29"/>
          <p:cNvPicPr preferRelativeResize="0"/>
          <p:nvPr/>
        </p:nvPicPr>
        <p:blipFill rotWithShape="1">
          <a:blip r:embed="rId5">
            <a:alphaModFix/>
          </a:blip>
          <a:srcRect b="0" l="0" r="0" t="0"/>
          <a:stretch/>
        </p:blipFill>
        <p:spPr>
          <a:xfrm>
            <a:off x="574212" y="4843673"/>
            <a:ext cx="648072" cy="190422"/>
          </a:xfrm>
          <a:prstGeom prst="rect">
            <a:avLst/>
          </a:prstGeom>
          <a:noFill/>
          <a:ln>
            <a:noFill/>
          </a:ln>
        </p:spPr>
      </p:pic>
      <p:sp>
        <p:nvSpPr>
          <p:cNvPr id="646" name="Google Shape;646;p29"/>
          <p:cNvSpPr/>
          <p:nvPr/>
        </p:nvSpPr>
        <p:spPr>
          <a:xfrm>
            <a:off x="1382975" y="4801331"/>
            <a:ext cx="7272900" cy="29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onstantia"/>
              <a:ea typeface="Constantia"/>
              <a:cs typeface="Constantia"/>
              <a:sym typeface="Constantia"/>
            </a:endParaRPr>
          </a:p>
        </p:txBody>
      </p:sp>
      <p:cxnSp>
        <p:nvCxnSpPr>
          <p:cNvPr id="647" name="Google Shape;647;p29"/>
          <p:cNvCxnSpPr/>
          <p:nvPr/>
        </p:nvCxnSpPr>
        <p:spPr>
          <a:xfrm>
            <a:off x="13700" y="4818087"/>
            <a:ext cx="9144000" cy="0"/>
          </a:xfrm>
          <a:prstGeom prst="straightConnector1">
            <a:avLst/>
          </a:prstGeom>
          <a:noFill/>
          <a:ln cap="flat" cmpd="sng" w="9525">
            <a:solidFill>
              <a:srgbClr val="075192"/>
            </a:solidFill>
            <a:prstDash val="solid"/>
            <a:round/>
            <a:headEnd len="sm" w="sm" type="none"/>
            <a:tailEnd len="sm" w="sm" type="none"/>
          </a:ln>
        </p:spPr>
      </p:cxnSp>
      <p:pic>
        <p:nvPicPr>
          <p:cNvPr id="648" name="Google Shape;648;p29"/>
          <p:cNvPicPr preferRelativeResize="0"/>
          <p:nvPr/>
        </p:nvPicPr>
        <p:blipFill rotWithShape="1">
          <a:blip r:embed="rId6">
            <a:alphaModFix/>
          </a:blip>
          <a:srcRect b="0" l="0" r="0" t="0"/>
          <a:stretch/>
        </p:blipFill>
        <p:spPr>
          <a:xfrm>
            <a:off x="683270" y="2593341"/>
            <a:ext cx="2200551" cy="1836029"/>
          </a:xfrm>
          <a:prstGeom prst="rect">
            <a:avLst/>
          </a:prstGeom>
          <a:noFill/>
          <a:ln>
            <a:noFill/>
          </a:ln>
        </p:spPr>
      </p:pic>
      <p:pic>
        <p:nvPicPr>
          <p:cNvPr id="649" name="Google Shape;649;p29"/>
          <p:cNvPicPr preferRelativeResize="0"/>
          <p:nvPr/>
        </p:nvPicPr>
        <p:blipFill rotWithShape="1">
          <a:blip r:embed="rId7">
            <a:alphaModFix/>
          </a:blip>
          <a:srcRect b="0" l="0" r="0" t="0"/>
          <a:stretch/>
        </p:blipFill>
        <p:spPr>
          <a:xfrm>
            <a:off x="4410273" y="2630913"/>
            <a:ext cx="2170814" cy="1836025"/>
          </a:xfrm>
          <a:prstGeom prst="rect">
            <a:avLst/>
          </a:prstGeom>
          <a:noFill/>
          <a:ln>
            <a:noFill/>
          </a:ln>
        </p:spPr>
      </p:pic>
      <p:cxnSp>
        <p:nvCxnSpPr>
          <p:cNvPr id="650" name="Google Shape;650;p29"/>
          <p:cNvCxnSpPr/>
          <p:nvPr/>
        </p:nvCxnSpPr>
        <p:spPr>
          <a:xfrm>
            <a:off x="4072963" y="923525"/>
            <a:ext cx="23700" cy="3719400"/>
          </a:xfrm>
          <a:prstGeom prst="straightConnector1">
            <a:avLst/>
          </a:prstGeom>
          <a:noFill/>
          <a:ln cap="flat" cmpd="sng" w="9525">
            <a:solidFill>
              <a:srgbClr val="424242"/>
            </a:solidFill>
            <a:prstDash val="solid"/>
            <a:round/>
            <a:headEnd len="sm" w="sm" type="none"/>
            <a:tailEnd len="sm" w="sm" type="none"/>
          </a:ln>
        </p:spPr>
      </p:cxnSp>
      <p:sp>
        <p:nvSpPr>
          <p:cNvPr id="651" name="Google Shape;651;p29"/>
          <p:cNvSpPr txBox="1"/>
          <p:nvPr/>
        </p:nvSpPr>
        <p:spPr>
          <a:xfrm>
            <a:off x="6819975" y="3501288"/>
            <a:ext cx="2260500" cy="442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Better Performance</a:t>
            </a:r>
            <a:endParaRPr b="0" i="0" sz="1400" u="none" cap="none" strike="noStrike">
              <a:solidFill>
                <a:srgbClr val="000000"/>
              </a:solidFill>
              <a:latin typeface="Roboto"/>
              <a:ea typeface="Roboto"/>
              <a:cs typeface="Roboto"/>
              <a:sym typeface="Roboto"/>
            </a:endParaRPr>
          </a:p>
        </p:txBody>
      </p:sp>
      <p:sp>
        <p:nvSpPr>
          <p:cNvPr id="652" name="Google Shape;652;p29"/>
          <p:cNvSpPr txBox="1"/>
          <p:nvPr/>
        </p:nvSpPr>
        <p:spPr>
          <a:xfrm>
            <a:off x="6863150" y="4016513"/>
            <a:ext cx="1978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Interpretability</a:t>
            </a:r>
            <a:endParaRPr b="0" i="0" sz="1400" u="none" cap="none" strike="noStrike">
              <a:solidFill>
                <a:srgbClr val="000000"/>
              </a:solidFill>
              <a:latin typeface="Arial"/>
              <a:ea typeface="Arial"/>
              <a:cs typeface="Arial"/>
              <a:sym typeface="Arial"/>
            </a:endParaRPr>
          </a:p>
        </p:txBody>
      </p:sp>
      <p:sp>
        <p:nvSpPr>
          <p:cNvPr id="653" name="Google Shape;653;p29"/>
          <p:cNvSpPr txBox="1"/>
          <p:nvPr/>
        </p:nvSpPr>
        <p:spPr>
          <a:xfrm>
            <a:off x="6819975" y="3028675"/>
            <a:ext cx="2260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Fewer Parameters</a:t>
            </a:r>
            <a:endParaRPr b="0" i="0" sz="1400" u="none" cap="none" strike="noStrike">
              <a:solidFill>
                <a:srgbClr val="000000"/>
              </a:solidFill>
              <a:latin typeface="Arial"/>
              <a:ea typeface="Arial"/>
              <a:cs typeface="Arial"/>
              <a:sym typeface="Arial"/>
            </a:endParaRPr>
          </a:p>
        </p:txBody>
      </p:sp>
      <p:sp>
        <p:nvSpPr>
          <p:cNvPr id="654" name="Google Shape;654;p29"/>
          <p:cNvSpPr txBox="1"/>
          <p:nvPr/>
        </p:nvSpPr>
        <p:spPr>
          <a:xfrm>
            <a:off x="6959175" y="2647950"/>
            <a:ext cx="163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Advantages:</a:t>
            </a:r>
            <a:endParaRPr b="1" i="0" sz="1400" u="none" cap="none" strike="noStrike">
              <a:solidFill>
                <a:srgbClr val="000000"/>
              </a:solidFill>
              <a:latin typeface="Roboto"/>
              <a:ea typeface="Roboto"/>
              <a:cs typeface="Roboto"/>
              <a:sym typeface="Roboto"/>
            </a:endParaRPr>
          </a:p>
        </p:txBody>
      </p:sp>
      <p:sp>
        <p:nvSpPr>
          <p:cNvPr id="655" name="Google Shape;655;p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par>
                                <p:cTn fill="hold" nodeType="with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0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59" name="Shape 659"/>
        <p:cNvGrpSpPr/>
        <p:nvPr/>
      </p:nvGrpSpPr>
      <p:grpSpPr>
        <a:xfrm>
          <a:off x="0" y="0"/>
          <a:ext cx="0" cy="0"/>
          <a:chOff x="0" y="0"/>
          <a:chExt cx="0" cy="0"/>
        </a:xfrm>
      </p:grpSpPr>
      <p:sp>
        <p:nvSpPr>
          <p:cNvPr id="660" name="Google Shape;660;p3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SincNET</a:t>
            </a:r>
            <a:endParaRPr sz="2600"/>
          </a:p>
        </p:txBody>
      </p:sp>
      <p:sp>
        <p:nvSpPr>
          <p:cNvPr id="661" name="Google Shape;661;p30"/>
          <p:cNvSpPr/>
          <p:nvPr/>
        </p:nvSpPr>
        <p:spPr>
          <a:xfrm>
            <a:off x="1435360" y="4801319"/>
            <a:ext cx="88695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M. Ravanelli, Y. Bengio, "</a:t>
            </a:r>
            <a:r>
              <a:rPr b="0" i="1" lang="en-GB" sz="1200" u="none" cap="none" strike="noStrike">
                <a:solidFill>
                  <a:srgbClr val="000000"/>
                </a:solidFill>
                <a:latin typeface="Arial"/>
                <a:ea typeface="Arial"/>
                <a:cs typeface="Arial"/>
                <a:sym typeface="Arial"/>
              </a:rPr>
              <a:t>Speaker Recognition from raw waveform with SincNet</a:t>
            </a:r>
            <a:r>
              <a:rPr b="0" i="0" lang="en-GB" sz="1200" u="none" cap="none" strike="noStrike">
                <a:solidFill>
                  <a:srgbClr val="000000"/>
                </a:solidFill>
                <a:latin typeface="Arial"/>
                <a:ea typeface="Arial"/>
                <a:cs typeface="Arial"/>
                <a:sym typeface="Arial"/>
              </a:rPr>
              <a:t>", in Proc. of SLT 2018.</a:t>
            </a:r>
            <a:r>
              <a:rPr b="0" i="0" lang="en-GB" sz="1400" u="none" cap="none" strike="noStrike">
                <a:solidFill>
                  <a:srgbClr val="000000"/>
                </a:solidFill>
                <a:latin typeface="Constantia"/>
                <a:ea typeface="Constantia"/>
                <a:cs typeface="Constantia"/>
                <a:sym typeface="Constantia"/>
              </a:rPr>
              <a:t> </a:t>
            </a:r>
            <a:endParaRPr b="0" i="0" sz="1400" u="none" cap="none" strike="noStrike">
              <a:solidFill>
                <a:srgbClr val="000000"/>
              </a:solidFill>
              <a:latin typeface="Constantia"/>
              <a:ea typeface="Constantia"/>
              <a:cs typeface="Constantia"/>
              <a:sym typeface="Constant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nstantia"/>
              <a:ea typeface="Constantia"/>
              <a:cs typeface="Constantia"/>
              <a:sym typeface="Constantia"/>
            </a:endParaRPr>
          </a:p>
        </p:txBody>
      </p:sp>
      <p:pic>
        <p:nvPicPr>
          <p:cNvPr id="662" name="Google Shape;662;p30"/>
          <p:cNvPicPr preferRelativeResize="0"/>
          <p:nvPr/>
        </p:nvPicPr>
        <p:blipFill rotWithShape="1">
          <a:blip r:embed="rId3">
            <a:alphaModFix/>
          </a:blip>
          <a:srcRect b="0" l="0" r="0" t="0"/>
          <a:stretch/>
        </p:blipFill>
        <p:spPr>
          <a:xfrm>
            <a:off x="574212" y="4843673"/>
            <a:ext cx="648072" cy="190422"/>
          </a:xfrm>
          <a:prstGeom prst="rect">
            <a:avLst/>
          </a:prstGeom>
          <a:noFill/>
          <a:ln>
            <a:noFill/>
          </a:ln>
        </p:spPr>
      </p:pic>
      <p:sp>
        <p:nvSpPr>
          <p:cNvPr id="663" name="Google Shape;663;p30"/>
          <p:cNvSpPr/>
          <p:nvPr/>
        </p:nvSpPr>
        <p:spPr>
          <a:xfrm>
            <a:off x="1382975" y="4801331"/>
            <a:ext cx="7272900" cy="29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onstantia"/>
              <a:ea typeface="Constantia"/>
              <a:cs typeface="Constantia"/>
              <a:sym typeface="Constantia"/>
            </a:endParaRPr>
          </a:p>
        </p:txBody>
      </p:sp>
      <p:cxnSp>
        <p:nvCxnSpPr>
          <p:cNvPr id="664" name="Google Shape;664;p30"/>
          <p:cNvCxnSpPr/>
          <p:nvPr/>
        </p:nvCxnSpPr>
        <p:spPr>
          <a:xfrm>
            <a:off x="13700" y="4818087"/>
            <a:ext cx="9144000" cy="0"/>
          </a:xfrm>
          <a:prstGeom prst="straightConnector1">
            <a:avLst/>
          </a:prstGeom>
          <a:noFill/>
          <a:ln cap="flat" cmpd="sng" w="9525">
            <a:solidFill>
              <a:srgbClr val="075192"/>
            </a:solidFill>
            <a:prstDash val="solid"/>
            <a:round/>
            <a:headEnd len="sm" w="sm" type="none"/>
            <a:tailEnd len="sm" w="sm" type="none"/>
          </a:ln>
        </p:spPr>
      </p:cxnSp>
      <p:pic>
        <p:nvPicPr>
          <p:cNvPr id="665" name="Google Shape;665;p30"/>
          <p:cNvPicPr preferRelativeResize="0"/>
          <p:nvPr/>
        </p:nvPicPr>
        <p:blipFill rotWithShape="1">
          <a:blip r:embed="rId4">
            <a:alphaModFix/>
          </a:blip>
          <a:srcRect b="0" l="0" r="0" t="0"/>
          <a:stretch/>
        </p:blipFill>
        <p:spPr>
          <a:xfrm>
            <a:off x="547100" y="3628500"/>
            <a:ext cx="2055225" cy="788725"/>
          </a:xfrm>
          <a:prstGeom prst="rect">
            <a:avLst/>
          </a:prstGeom>
          <a:noFill/>
          <a:ln>
            <a:noFill/>
          </a:ln>
        </p:spPr>
      </p:pic>
      <p:sp>
        <p:nvSpPr>
          <p:cNvPr id="666" name="Google Shape;666;p30"/>
          <p:cNvSpPr/>
          <p:nvPr/>
        </p:nvSpPr>
        <p:spPr>
          <a:xfrm rot="-5400000">
            <a:off x="1595906" y="2238443"/>
            <a:ext cx="142200" cy="131700"/>
          </a:xfrm>
          <a:prstGeom prst="rightArrow">
            <a:avLst>
              <a:gd fmla="val 50000" name="adj1"/>
              <a:gd fmla="val 50000" name="adj2"/>
            </a:avLst>
          </a:prstGeom>
          <a:solidFill>
            <a:srgbClr val="FF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667" name="Google Shape;667;p30"/>
          <p:cNvSpPr/>
          <p:nvPr/>
        </p:nvSpPr>
        <p:spPr>
          <a:xfrm>
            <a:off x="1078175" y="1586596"/>
            <a:ext cx="1190400" cy="6027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668" name="Google Shape;668;p30"/>
          <p:cNvSpPr txBox="1"/>
          <p:nvPr/>
        </p:nvSpPr>
        <p:spPr>
          <a:xfrm>
            <a:off x="1136350" y="1745604"/>
            <a:ext cx="1172400" cy="51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Neural Network</a:t>
            </a:r>
            <a:endParaRPr b="0" i="0" sz="1100" u="none" cap="none" strike="noStrike">
              <a:solidFill>
                <a:srgbClr val="000000"/>
              </a:solidFill>
              <a:latin typeface="Arial"/>
              <a:ea typeface="Arial"/>
              <a:cs typeface="Arial"/>
              <a:sym typeface="Arial"/>
            </a:endParaRPr>
          </a:p>
        </p:txBody>
      </p:sp>
      <p:sp>
        <p:nvSpPr>
          <p:cNvPr id="669" name="Google Shape;669;p30"/>
          <p:cNvSpPr/>
          <p:nvPr/>
        </p:nvSpPr>
        <p:spPr>
          <a:xfrm rot="-5400000">
            <a:off x="1503534" y="3352460"/>
            <a:ext cx="142200" cy="131700"/>
          </a:xfrm>
          <a:prstGeom prst="rightArrow">
            <a:avLst>
              <a:gd fmla="val 50000" name="adj1"/>
              <a:gd fmla="val 50000" name="adj2"/>
            </a:avLst>
          </a:prstGeom>
          <a:solidFill>
            <a:srgbClr val="FF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670" name="Google Shape;670;p30"/>
          <p:cNvSpPr/>
          <p:nvPr/>
        </p:nvSpPr>
        <p:spPr>
          <a:xfrm rot="-5400000">
            <a:off x="1584881" y="1389905"/>
            <a:ext cx="142200" cy="131700"/>
          </a:xfrm>
          <a:prstGeom prst="rightArrow">
            <a:avLst>
              <a:gd fmla="val 50000" name="adj1"/>
              <a:gd fmla="val 50000" name="adj2"/>
            </a:avLst>
          </a:prstGeom>
          <a:solidFill>
            <a:srgbClr val="FF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671" name="Google Shape;671;p30"/>
          <p:cNvSpPr txBox="1"/>
          <p:nvPr/>
        </p:nvSpPr>
        <p:spPr>
          <a:xfrm>
            <a:off x="1182475" y="968188"/>
            <a:ext cx="1214400" cy="17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Arial"/>
                <a:ea typeface="Arial"/>
                <a:cs typeface="Arial"/>
                <a:sym typeface="Arial"/>
              </a:rPr>
              <a:t>Predictions</a:t>
            </a:r>
            <a:endParaRPr b="0" i="1" sz="1400" u="none" cap="none" strike="noStrike">
              <a:solidFill>
                <a:srgbClr val="000000"/>
              </a:solidFill>
              <a:latin typeface="Arial"/>
              <a:ea typeface="Arial"/>
              <a:cs typeface="Arial"/>
              <a:sym typeface="Arial"/>
            </a:endParaRPr>
          </a:p>
        </p:txBody>
      </p:sp>
      <p:sp>
        <p:nvSpPr>
          <p:cNvPr id="672" name="Google Shape;672;p30"/>
          <p:cNvSpPr txBox="1"/>
          <p:nvPr/>
        </p:nvSpPr>
        <p:spPr>
          <a:xfrm>
            <a:off x="1640475" y="3251425"/>
            <a:ext cx="533400" cy="1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a:t>
            </a:r>
            <a:r>
              <a:rPr b="0" i="0" lang="en-GB" sz="1000" u="none" cap="none" strike="noStrike">
                <a:solidFill>
                  <a:srgbClr val="000000"/>
                </a:solidFill>
                <a:latin typeface="Roboto"/>
                <a:ea typeface="Roboto"/>
                <a:cs typeface="Roboto"/>
                <a:sym typeface="Roboto"/>
              </a:rPr>
              <a:t>n</a:t>
            </a:r>
            <a:endParaRPr b="0" i="0" sz="1000" u="none" cap="none" strike="noStrike">
              <a:solidFill>
                <a:srgbClr val="000000"/>
              </a:solidFill>
              <a:latin typeface="Roboto"/>
              <a:ea typeface="Roboto"/>
              <a:cs typeface="Roboto"/>
              <a:sym typeface="Roboto"/>
            </a:endParaRPr>
          </a:p>
        </p:txBody>
      </p:sp>
      <p:sp>
        <p:nvSpPr>
          <p:cNvPr id="673" name="Google Shape;673;p30"/>
          <p:cNvSpPr txBox="1"/>
          <p:nvPr/>
        </p:nvSpPr>
        <p:spPr>
          <a:xfrm>
            <a:off x="1746600" y="2126063"/>
            <a:ext cx="533400" cy="1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1000" u="none" cap="none" strike="noStrike">
                <a:solidFill>
                  <a:srgbClr val="000000"/>
                </a:solidFill>
                <a:latin typeface="Roboto"/>
                <a:ea typeface="Roboto"/>
                <a:cs typeface="Roboto"/>
                <a:sym typeface="Roboto"/>
              </a:rPr>
              <a:t>n</a:t>
            </a:r>
            <a:endParaRPr b="0" i="0" sz="1000" u="none" cap="none" strike="noStrike">
              <a:solidFill>
                <a:srgbClr val="000000"/>
              </a:solidFill>
              <a:latin typeface="Roboto"/>
              <a:ea typeface="Roboto"/>
              <a:cs typeface="Roboto"/>
              <a:sym typeface="Roboto"/>
            </a:endParaRPr>
          </a:p>
        </p:txBody>
      </p:sp>
      <p:grpSp>
        <p:nvGrpSpPr>
          <p:cNvPr id="674" name="Google Shape;674;p30"/>
          <p:cNvGrpSpPr/>
          <p:nvPr/>
        </p:nvGrpSpPr>
        <p:grpSpPr>
          <a:xfrm>
            <a:off x="237140" y="2343503"/>
            <a:ext cx="2365193" cy="832701"/>
            <a:chOff x="1458561" y="3270442"/>
            <a:chExt cx="3459401" cy="1477993"/>
          </a:xfrm>
        </p:grpSpPr>
        <p:cxnSp>
          <p:nvCxnSpPr>
            <p:cNvPr id="675" name="Google Shape;675;p30"/>
            <p:cNvCxnSpPr/>
            <p:nvPr/>
          </p:nvCxnSpPr>
          <p:spPr>
            <a:xfrm>
              <a:off x="1752999" y="4748368"/>
              <a:ext cx="2317200" cy="0"/>
            </a:xfrm>
            <a:prstGeom prst="straightConnector1">
              <a:avLst/>
            </a:prstGeom>
            <a:noFill/>
            <a:ln cap="flat" cmpd="sng" w="9525">
              <a:solidFill>
                <a:srgbClr val="000000"/>
              </a:solidFill>
              <a:prstDash val="solid"/>
              <a:round/>
              <a:headEnd len="sm" w="sm" type="none"/>
              <a:tailEnd len="sm" w="sm" type="none"/>
            </a:ln>
          </p:spPr>
        </p:cxnSp>
        <p:cxnSp>
          <p:nvCxnSpPr>
            <p:cNvPr id="676" name="Google Shape;676;p30"/>
            <p:cNvCxnSpPr/>
            <p:nvPr/>
          </p:nvCxnSpPr>
          <p:spPr>
            <a:xfrm>
              <a:off x="2600678" y="3900686"/>
              <a:ext cx="2317200" cy="0"/>
            </a:xfrm>
            <a:prstGeom prst="straightConnector1">
              <a:avLst/>
            </a:prstGeom>
            <a:noFill/>
            <a:ln cap="flat" cmpd="sng" w="9525">
              <a:solidFill>
                <a:srgbClr val="000000"/>
              </a:solidFill>
              <a:prstDash val="dash"/>
              <a:round/>
              <a:headEnd len="sm" w="sm" type="none"/>
              <a:tailEnd len="sm" w="sm" type="none"/>
            </a:ln>
          </p:spPr>
        </p:cxnSp>
        <p:sp>
          <p:nvSpPr>
            <p:cNvPr id="677" name="Google Shape;677;p30"/>
            <p:cNvSpPr txBox="1"/>
            <p:nvPr/>
          </p:nvSpPr>
          <p:spPr>
            <a:xfrm rot="-2700000">
              <a:off x="1334250" y="3744555"/>
              <a:ext cx="1442922" cy="2460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FF0000"/>
                  </a:solidFill>
                  <a:latin typeface="Arial"/>
                  <a:ea typeface="Arial"/>
                  <a:cs typeface="Arial"/>
                  <a:sym typeface="Arial"/>
                </a:rPr>
                <a:t>Sinc Filters</a:t>
              </a:r>
              <a:endParaRPr b="0" i="0" sz="1000" u="none" cap="none" strike="noStrike">
                <a:solidFill>
                  <a:srgbClr val="FF0000"/>
                </a:solidFill>
                <a:latin typeface="Arial"/>
                <a:ea typeface="Arial"/>
                <a:cs typeface="Arial"/>
                <a:sym typeface="Arial"/>
              </a:endParaRPr>
            </a:p>
          </p:txBody>
        </p:sp>
        <p:sp>
          <p:nvSpPr>
            <p:cNvPr id="678" name="Google Shape;678;p30"/>
            <p:cNvSpPr txBox="1"/>
            <p:nvPr/>
          </p:nvSpPr>
          <p:spPr>
            <a:xfrm rot="-2700000">
              <a:off x="3974590" y="4348660"/>
              <a:ext cx="389050" cy="2460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Constantia"/>
                  <a:ea typeface="Constantia"/>
                  <a:cs typeface="Constantia"/>
                  <a:sym typeface="Constantia"/>
                </a:rPr>
                <a:t>…..</a:t>
              </a:r>
              <a:endParaRPr b="0" i="0" sz="1000" u="none" cap="none" strike="noStrike">
                <a:solidFill>
                  <a:srgbClr val="000000"/>
                </a:solidFill>
                <a:latin typeface="Constantia"/>
                <a:ea typeface="Constantia"/>
                <a:cs typeface="Constantia"/>
                <a:sym typeface="Constantia"/>
              </a:endParaRPr>
            </a:p>
          </p:txBody>
        </p:sp>
        <p:sp>
          <p:nvSpPr>
            <p:cNvPr id="679" name="Google Shape;679;p30"/>
            <p:cNvSpPr txBox="1"/>
            <p:nvPr/>
          </p:nvSpPr>
          <p:spPr>
            <a:xfrm rot="-2700000">
              <a:off x="4409519" y="3915675"/>
              <a:ext cx="389050" cy="2460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Constantia"/>
                  <a:ea typeface="Constantia"/>
                  <a:cs typeface="Constantia"/>
                  <a:sym typeface="Constantia"/>
                </a:rPr>
                <a:t>…..</a:t>
              </a:r>
              <a:endParaRPr b="0" i="0" sz="1000" u="none" cap="none" strike="noStrike">
                <a:solidFill>
                  <a:srgbClr val="000000"/>
                </a:solidFill>
                <a:latin typeface="Constantia"/>
                <a:ea typeface="Constantia"/>
                <a:cs typeface="Constantia"/>
                <a:sym typeface="Constantia"/>
              </a:endParaRPr>
            </a:p>
          </p:txBody>
        </p:sp>
        <p:sp>
          <p:nvSpPr>
            <p:cNvPr id="680" name="Google Shape;680;p30"/>
            <p:cNvSpPr txBox="1"/>
            <p:nvPr/>
          </p:nvSpPr>
          <p:spPr>
            <a:xfrm rot="-2700000">
              <a:off x="1789554" y="4142937"/>
              <a:ext cx="389050" cy="2460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Constantia"/>
                  <a:ea typeface="Constantia"/>
                  <a:cs typeface="Constantia"/>
                  <a:sym typeface="Constantia"/>
                </a:rPr>
                <a:t>…..</a:t>
              </a:r>
              <a:endParaRPr b="0" i="0" sz="1000" u="none" cap="none" strike="noStrike">
                <a:solidFill>
                  <a:srgbClr val="000000"/>
                </a:solidFill>
                <a:latin typeface="Constantia"/>
                <a:ea typeface="Constantia"/>
                <a:cs typeface="Constantia"/>
                <a:sym typeface="Constantia"/>
              </a:endParaRPr>
            </a:p>
          </p:txBody>
        </p:sp>
        <p:sp>
          <p:nvSpPr>
            <p:cNvPr id="681" name="Google Shape;681;p30"/>
            <p:cNvSpPr txBox="1"/>
            <p:nvPr/>
          </p:nvSpPr>
          <p:spPr>
            <a:xfrm rot="-2700000">
              <a:off x="2291811" y="3691035"/>
              <a:ext cx="389050" cy="2460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Constantia"/>
                  <a:ea typeface="Constantia"/>
                  <a:cs typeface="Constantia"/>
                  <a:sym typeface="Constantia"/>
                </a:rPr>
                <a:t>…..</a:t>
              </a:r>
              <a:endParaRPr b="0" i="0" sz="1000" u="none" cap="none" strike="noStrike">
                <a:solidFill>
                  <a:srgbClr val="000000"/>
                </a:solidFill>
                <a:latin typeface="Constantia"/>
                <a:ea typeface="Constantia"/>
                <a:cs typeface="Constantia"/>
                <a:sym typeface="Constantia"/>
              </a:endParaRPr>
            </a:p>
          </p:txBody>
        </p:sp>
        <p:cxnSp>
          <p:nvCxnSpPr>
            <p:cNvPr id="682" name="Google Shape;682;p30"/>
            <p:cNvCxnSpPr/>
            <p:nvPr/>
          </p:nvCxnSpPr>
          <p:spPr>
            <a:xfrm>
              <a:off x="1752999" y="4399835"/>
              <a:ext cx="0" cy="348600"/>
            </a:xfrm>
            <a:prstGeom prst="straightConnector1">
              <a:avLst/>
            </a:prstGeom>
            <a:noFill/>
            <a:ln cap="flat" cmpd="sng" w="9525">
              <a:solidFill>
                <a:srgbClr val="000000"/>
              </a:solidFill>
              <a:prstDash val="solid"/>
              <a:round/>
              <a:headEnd len="sm" w="sm" type="none"/>
              <a:tailEnd len="sm" w="sm" type="none"/>
            </a:ln>
          </p:spPr>
        </p:cxnSp>
        <p:cxnSp>
          <p:nvCxnSpPr>
            <p:cNvPr id="683" name="Google Shape;683;p30"/>
            <p:cNvCxnSpPr/>
            <p:nvPr/>
          </p:nvCxnSpPr>
          <p:spPr>
            <a:xfrm>
              <a:off x="2603457" y="3552155"/>
              <a:ext cx="0" cy="348600"/>
            </a:xfrm>
            <a:prstGeom prst="straightConnector1">
              <a:avLst/>
            </a:prstGeom>
            <a:noFill/>
            <a:ln cap="flat" cmpd="sng" w="9525">
              <a:solidFill>
                <a:srgbClr val="000000"/>
              </a:solidFill>
              <a:prstDash val="dash"/>
              <a:round/>
              <a:headEnd len="sm" w="sm" type="none"/>
              <a:tailEnd len="sm" w="sm" type="none"/>
            </a:ln>
          </p:spPr>
        </p:cxnSp>
        <p:cxnSp>
          <p:nvCxnSpPr>
            <p:cNvPr id="684" name="Google Shape;684;p30"/>
            <p:cNvCxnSpPr/>
            <p:nvPr/>
          </p:nvCxnSpPr>
          <p:spPr>
            <a:xfrm>
              <a:off x="4068015" y="4399835"/>
              <a:ext cx="0" cy="348600"/>
            </a:xfrm>
            <a:prstGeom prst="straightConnector1">
              <a:avLst/>
            </a:prstGeom>
            <a:noFill/>
            <a:ln cap="flat" cmpd="sng" w="9525">
              <a:solidFill>
                <a:srgbClr val="000000"/>
              </a:solidFill>
              <a:prstDash val="solid"/>
              <a:round/>
              <a:headEnd len="sm" w="sm" type="none"/>
              <a:tailEnd len="sm" w="sm" type="none"/>
            </a:ln>
          </p:spPr>
        </p:cxnSp>
        <p:cxnSp>
          <p:nvCxnSpPr>
            <p:cNvPr id="685" name="Google Shape;685;p30"/>
            <p:cNvCxnSpPr/>
            <p:nvPr/>
          </p:nvCxnSpPr>
          <p:spPr>
            <a:xfrm>
              <a:off x="4917962" y="3552155"/>
              <a:ext cx="0" cy="348600"/>
            </a:xfrm>
            <a:prstGeom prst="straightConnector1">
              <a:avLst/>
            </a:prstGeom>
            <a:noFill/>
            <a:ln cap="flat" cmpd="sng" w="9525">
              <a:solidFill>
                <a:srgbClr val="000000"/>
              </a:solidFill>
              <a:prstDash val="solid"/>
              <a:round/>
              <a:headEnd len="sm" w="sm" type="none"/>
              <a:tailEnd len="sm" w="sm" type="none"/>
            </a:ln>
          </p:spPr>
        </p:cxnSp>
        <p:grpSp>
          <p:nvGrpSpPr>
            <p:cNvPr id="686" name="Google Shape;686;p30"/>
            <p:cNvGrpSpPr/>
            <p:nvPr/>
          </p:nvGrpSpPr>
          <p:grpSpPr>
            <a:xfrm>
              <a:off x="1760267" y="4395544"/>
              <a:ext cx="2307870" cy="348877"/>
              <a:chOff x="1818271" y="4500504"/>
              <a:chExt cx="2338741" cy="348877"/>
            </a:xfrm>
          </p:grpSpPr>
          <p:pic>
            <p:nvPicPr>
              <p:cNvPr id="687" name="Google Shape;687;p30"/>
              <p:cNvPicPr preferRelativeResize="0"/>
              <p:nvPr/>
            </p:nvPicPr>
            <p:blipFill rotWithShape="1">
              <a:blip r:embed="rId5">
                <a:alphaModFix/>
              </a:blip>
              <a:srcRect b="0" l="0" r="0" t="0"/>
              <a:stretch/>
            </p:blipFill>
            <p:spPr>
              <a:xfrm>
                <a:off x="1818271" y="4502139"/>
                <a:ext cx="249281" cy="344594"/>
              </a:xfrm>
              <a:prstGeom prst="rect">
                <a:avLst/>
              </a:prstGeom>
              <a:noFill/>
              <a:ln cap="flat" cmpd="sng" w="12700">
                <a:solidFill>
                  <a:srgbClr val="000000"/>
                </a:solidFill>
                <a:prstDash val="solid"/>
                <a:round/>
                <a:headEnd len="sm" w="sm" type="none"/>
                <a:tailEnd len="sm" w="sm" type="none"/>
              </a:ln>
            </p:spPr>
          </p:pic>
          <p:sp>
            <p:nvSpPr>
              <p:cNvPr id="688" name="Google Shape;688;p30"/>
              <p:cNvSpPr/>
              <p:nvPr/>
            </p:nvSpPr>
            <p:spPr>
              <a:xfrm>
                <a:off x="2094723" y="4649501"/>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689" name="Google Shape;689;p30"/>
              <p:cNvPicPr preferRelativeResize="0"/>
              <p:nvPr/>
            </p:nvPicPr>
            <p:blipFill rotWithShape="1">
              <a:blip r:embed="rId5">
                <a:alphaModFix/>
              </a:blip>
              <a:srcRect b="0" l="0" r="0" t="0"/>
              <a:stretch/>
            </p:blipFill>
            <p:spPr>
              <a:xfrm>
                <a:off x="2165312" y="4503976"/>
                <a:ext cx="249281" cy="344594"/>
              </a:xfrm>
              <a:prstGeom prst="rect">
                <a:avLst/>
              </a:prstGeom>
              <a:noFill/>
              <a:ln cap="flat" cmpd="sng" w="12700">
                <a:solidFill>
                  <a:srgbClr val="000000"/>
                </a:solidFill>
                <a:prstDash val="solid"/>
                <a:round/>
                <a:headEnd len="sm" w="sm" type="none"/>
                <a:tailEnd len="sm" w="sm" type="none"/>
              </a:ln>
            </p:spPr>
          </p:pic>
          <p:pic>
            <p:nvPicPr>
              <p:cNvPr id="690" name="Google Shape;690;p30"/>
              <p:cNvPicPr preferRelativeResize="0"/>
              <p:nvPr/>
            </p:nvPicPr>
            <p:blipFill rotWithShape="1">
              <a:blip r:embed="rId5">
                <a:alphaModFix/>
              </a:blip>
              <a:srcRect b="0" l="0" r="0" t="0"/>
              <a:stretch/>
            </p:blipFill>
            <p:spPr>
              <a:xfrm>
                <a:off x="2513448" y="4500504"/>
                <a:ext cx="249281" cy="344594"/>
              </a:xfrm>
              <a:prstGeom prst="rect">
                <a:avLst/>
              </a:prstGeom>
              <a:noFill/>
              <a:ln cap="flat" cmpd="sng" w="12700">
                <a:solidFill>
                  <a:srgbClr val="000000"/>
                </a:solidFill>
                <a:prstDash val="solid"/>
                <a:round/>
                <a:headEnd len="sm" w="sm" type="none"/>
                <a:tailEnd len="sm" w="sm" type="none"/>
              </a:ln>
            </p:spPr>
          </p:pic>
          <p:sp>
            <p:nvSpPr>
              <p:cNvPr id="691" name="Google Shape;691;p30"/>
              <p:cNvSpPr/>
              <p:nvPr/>
            </p:nvSpPr>
            <p:spPr>
              <a:xfrm>
                <a:off x="2789900" y="4647866"/>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692" name="Google Shape;692;p30"/>
              <p:cNvPicPr preferRelativeResize="0"/>
              <p:nvPr/>
            </p:nvPicPr>
            <p:blipFill rotWithShape="1">
              <a:blip r:embed="rId5">
                <a:alphaModFix/>
              </a:blip>
              <a:srcRect b="0" l="0" r="0" t="0"/>
              <a:stretch/>
            </p:blipFill>
            <p:spPr>
              <a:xfrm>
                <a:off x="2860489" y="4502341"/>
                <a:ext cx="249281" cy="344594"/>
              </a:xfrm>
              <a:prstGeom prst="rect">
                <a:avLst/>
              </a:prstGeom>
              <a:noFill/>
              <a:ln cap="flat" cmpd="sng" w="12700">
                <a:solidFill>
                  <a:srgbClr val="000000"/>
                </a:solidFill>
                <a:prstDash val="solid"/>
                <a:round/>
                <a:headEnd len="sm" w="sm" type="none"/>
                <a:tailEnd len="sm" w="sm" type="none"/>
              </a:ln>
            </p:spPr>
          </p:pic>
          <p:sp>
            <p:nvSpPr>
              <p:cNvPr id="693" name="Google Shape;693;p30"/>
              <p:cNvSpPr/>
              <p:nvPr/>
            </p:nvSpPr>
            <p:spPr>
              <a:xfrm>
                <a:off x="2437827" y="4655201"/>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694" name="Google Shape;694;p30"/>
              <p:cNvSpPr/>
              <p:nvPr/>
            </p:nvSpPr>
            <p:spPr>
              <a:xfrm>
                <a:off x="3141965" y="4650312"/>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695" name="Google Shape;695;p30"/>
              <p:cNvPicPr preferRelativeResize="0"/>
              <p:nvPr/>
            </p:nvPicPr>
            <p:blipFill rotWithShape="1">
              <a:blip r:embed="rId5">
                <a:alphaModFix/>
              </a:blip>
              <a:srcRect b="0" l="0" r="0" t="0"/>
              <a:stretch/>
            </p:blipFill>
            <p:spPr>
              <a:xfrm>
                <a:off x="3212554" y="4504787"/>
                <a:ext cx="249281" cy="344594"/>
              </a:xfrm>
              <a:prstGeom prst="rect">
                <a:avLst/>
              </a:prstGeom>
              <a:noFill/>
              <a:ln cap="flat" cmpd="sng" w="12700">
                <a:solidFill>
                  <a:srgbClr val="000000"/>
                </a:solidFill>
                <a:prstDash val="solid"/>
                <a:round/>
                <a:headEnd len="sm" w="sm" type="none"/>
                <a:tailEnd len="sm" w="sm" type="none"/>
              </a:ln>
            </p:spPr>
          </p:pic>
          <p:pic>
            <p:nvPicPr>
              <p:cNvPr id="696" name="Google Shape;696;p30"/>
              <p:cNvPicPr preferRelativeResize="0"/>
              <p:nvPr/>
            </p:nvPicPr>
            <p:blipFill rotWithShape="1">
              <a:blip r:embed="rId5">
                <a:alphaModFix/>
              </a:blip>
              <a:srcRect b="0" l="0" r="0" t="0"/>
              <a:stretch/>
            </p:blipFill>
            <p:spPr>
              <a:xfrm>
                <a:off x="3560690" y="4501315"/>
                <a:ext cx="249281" cy="344594"/>
              </a:xfrm>
              <a:prstGeom prst="rect">
                <a:avLst/>
              </a:prstGeom>
              <a:noFill/>
              <a:ln cap="flat" cmpd="sng" w="12700">
                <a:solidFill>
                  <a:srgbClr val="000000"/>
                </a:solidFill>
                <a:prstDash val="solid"/>
                <a:round/>
                <a:headEnd len="sm" w="sm" type="none"/>
                <a:tailEnd len="sm" w="sm" type="none"/>
              </a:ln>
            </p:spPr>
          </p:pic>
          <p:sp>
            <p:nvSpPr>
              <p:cNvPr id="697" name="Google Shape;697;p30"/>
              <p:cNvSpPr/>
              <p:nvPr/>
            </p:nvSpPr>
            <p:spPr>
              <a:xfrm>
                <a:off x="3837142" y="4648677"/>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698" name="Google Shape;698;p30"/>
              <p:cNvPicPr preferRelativeResize="0"/>
              <p:nvPr/>
            </p:nvPicPr>
            <p:blipFill rotWithShape="1">
              <a:blip r:embed="rId5">
                <a:alphaModFix/>
              </a:blip>
              <a:srcRect b="0" l="0" r="0" t="0"/>
              <a:stretch/>
            </p:blipFill>
            <p:spPr>
              <a:xfrm>
                <a:off x="3907731" y="4503152"/>
                <a:ext cx="249281" cy="344594"/>
              </a:xfrm>
              <a:prstGeom prst="rect">
                <a:avLst/>
              </a:prstGeom>
              <a:noFill/>
              <a:ln cap="flat" cmpd="sng" w="12700">
                <a:solidFill>
                  <a:srgbClr val="000000"/>
                </a:solidFill>
                <a:prstDash val="solid"/>
                <a:round/>
                <a:headEnd len="sm" w="sm" type="none"/>
                <a:tailEnd len="sm" w="sm" type="none"/>
              </a:ln>
            </p:spPr>
          </p:pic>
          <p:sp>
            <p:nvSpPr>
              <p:cNvPr id="699" name="Google Shape;699;p30"/>
              <p:cNvSpPr/>
              <p:nvPr/>
            </p:nvSpPr>
            <p:spPr>
              <a:xfrm>
                <a:off x="3485069" y="4656012"/>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grpSp>
        <p:grpSp>
          <p:nvGrpSpPr>
            <p:cNvPr id="700" name="Google Shape;700;p30"/>
            <p:cNvGrpSpPr/>
            <p:nvPr/>
          </p:nvGrpSpPr>
          <p:grpSpPr>
            <a:xfrm>
              <a:off x="2171102" y="3978405"/>
              <a:ext cx="2297644" cy="356525"/>
              <a:chOff x="541240" y="2669604"/>
              <a:chExt cx="2342145" cy="351915"/>
            </a:xfrm>
          </p:grpSpPr>
          <p:pic>
            <p:nvPicPr>
              <p:cNvPr id="701" name="Google Shape;701;p30"/>
              <p:cNvPicPr preferRelativeResize="0"/>
              <p:nvPr/>
            </p:nvPicPr>
            <p:blipFill rotWithShape="1">
              <a:blip r:embed="rId6">
                <a:alphaModFix/>
              </a:blip>
              <a:srcRect b="0" l="0" r="0" t="0"/>
              <a:stretch/>
            </p:blipFill>
            <p:spPr>
              <a:xfrm>
                <a:off x="541240" y="2669604"/>
                <a:ext cx="251724" cy="344594"/>
              </a:xfrm>
              <a:prstGeom prst="rect">
                <a:avLst/>
              </a:prstGeom>
              <a:noFill/>
              <a:ln cap="flat" cmpd="sng" w="12700">
                <a:solidFill>
                  <a:srgbClr val="000000"/>
                </a:solidFill>
                <a:prstDash val="solid"/>
                <a:round/>
                <a:headEnd len="sm" w="sm" type="none"/>
                <a:tailEnd len="sm" w="sm" type="none"/>
              </a:ln>
            </p:spPr>
          </p:pic>
          <p:sp>
            <p:nvSpPr>
              <p:cNvPr id="702" name="Google Shape;702;p30"/>
              <p:cNvSpPr/>
              <p:nvPr/>
            </p:nvSpPr>
            <p:spPr>
              <a:xfrm>
                <a:off x="813612" y="2816967"/>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703" name="Google Shape;703;p30"/>
              <p:cNvPicPr preferRelativeResize="0"/>
              <p:nvPr/>
            </p:nvPicPr>
            <p:blipFill rotWithShape="1">
              <a:blip r:embed="rId6">
                <a:alphaModFix/>
              </a:blip>
              <a:srcRect b="0" l="0" r="0" t="0"/>
              <a:stretch/>
            </p:blipFill>
            <p:spPr>
              <a:xfrm>
                <a:off x="886795" y="2672859"/>
                <a:ext cx="251724" cy="344594"/>
              </a:xfrm>
              <a:prstGeom prst="rect">
                <a:avLst/>
              </a:prstGeom>
              <a:noFill/>
              <a:ln cap="flat" cmpd="sng" w="12700">
                <a:solidFill>
                  <a:srgbClr val="000000"/>
                </a:solidFill>
                <a:prstDash val="solid"/>
                <a:round/>
                <a:headEnd len="sm" w="sm" type="none"/>
                <a:tailEnd len="sm" w="sm" type="none"/>
              </a:ln>
            </p:spPr>
          </p:pic>
          <p:sp>
            <p:nvSpPr>
              <p:cNvPr id="704" name="Google Shape;704;p30"/>
              <p:cNvSpPr/>
              <p:nvPr/>
            </p:nvSpPr>
            <p:spPr>
              <a:xfrm>
                <a:off x="1159167" y="2820222"/>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705" name="Google Shape;705;p30"/>
              <p:cNvPicPr preferRelativeResize="0"/>
              <p:nvPr/>
            </p:nvPicPr>
            <p:blipFill rotWithShape="1">
              <a:blip r:embed="rId6">
                <a:alphaModFix/>
              </a:blip>
              <a:srcRect b="0" l="0" r="0" t="0"/>
              <a:stretch/>
            </p:blipFill>
            <p:spPr>
              <a:xfrm>
                <a:off x="1238865" y="2672859"/>
                <a:ext cx="251724" cy="344594"/>
              </a:xfrm>
              <a:prstGeom prst="rect">
                <a:avLst/>
              </a:prstGeom>
              <a:noFill/>
              <a:ln cap="flat" cmpd="sng" w="12700">
                <a:solidFill>
                  <a:srgbClr val="000000"/>
                </a:solidFill>
                <a:prstDash val="solid"/>
                <a:round/>
                <a:headEnd len="sm" w="sm" type="none"/>
                <a:tailEnd len="sm" w="sm" type="none"/>
              </a:ln>
            </p:spPr>
          </p:pic>
          <p:sp>
            <p:nvSpPr>
              <p:cNvPr id="706" name="Google Shape;706;p30"/>
              <p:cNvSpPr/>
              <p:nvPr/>
            </p:nvSpPr>
            <p:spPr>
              <a:xfrm>
                <a:off x="1511237" y="2820222"/>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707" name="Google Shape;707;p30"/>
              <p:cNvPicPr preferRelativeResize="0"/>
              <p:nvPr/>
            </p:nvPicPr>
            <p:blipFill rotWithShape="1">
              <a:blip r:embed="rId6">
                <a:alphaModFix/>
              </a:blip>
              <a:srcRect b="0" l="0" r="0" t="0"/>
              <a:stretch/>
            </p:blipFill>
            <p:spPr>
              <a:xfrm>
                <a:off x="1584420" y="2676114"/>
                <a:ext cx="251724" cy="344594"/>
              </a:xfrm>
              <a:prstGeom prst="rect">
                <a:avLst/>
              </a:prstGeom>
              <a:noFill/>
              <a:ln cap="flat" cmpd="sng" w="12700">
                <a:solidFill>
                  <a:srgbClr val="000000"/>
                </a:solidFill>
                <a:prstDash val="solid"/>
                <a:round/>
                <a:headEnd len="sm" w="sm" type="none"/>
                <a:tailEnd len="sm" w="sm" type="none"/>
              </a:ln>
            </p:spPr>
          </p:pic>
          <p:sp>
            <p:nvSpPr>
              <p:cNvPr id="708" name="Google Shape;708;p30"/>
              <p:cNvSpPr/>
              <p:nvPr/>
            </p:nvSpPr>
            <p:spPr>
              <a:xfrm>
                <a:off x="1860853" y="2817778"/>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709" name="Google Shape;709;p30"/>
              <p:cNvPicPr preferRelativeResize="0"/>
              <p:nvPr/>
            </p:nvPicPr>
            <p:blipFill rotWithShape="1">
              <a:blip r:embed="rId6">
                <a:alphaModFix/>
              </a:blip>
              <a:srcRect b="0" l="0" r="0" t="0"/>
              <a:stretch/>
            </p:blipFill>
            <p:spPr>
              <a:xfrm>
                <a:off x="1934036" y="2673670"/>
                <a:ext cx="251724" cy="344594"/>
              </a:xfrm>
              <a:prstGeom prst="rect">
                <a:avLst/>
              </a:prstGeom>
              <a:noFill/>
              <a:ln cap="flat" cmpd="sng" w="12700">
                <a:solidFill>
                  <a:srgbClr val="000000"/>
                </a:solidFill>
                <a:prstDash val="solid"/>
                <a:round/>
                <a:headEnd len="sm" w="sm" type="none"/>
                <a:tailEnd len="sm" w="sm" type="none"/>
              </a:ln>
            </p:spPr>
          </p:pic>
          <p:sp>
            <p:nvSpPr>
              <p:cNvPr id="710" name="Google Shape;710;p30"/>
              <p:cNvSpPr/>
              <p:nvPr/>
            </p:nvSpPr>
            <p:spPr>
              <a:xfrm>
                <a:off x="2206408" y="2821033"/>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711" name="Google Shape;711;p30"/>
              <p:cNvPicPr preferRelativeResize="0"/>
              <p:nvPr/>
            </p:nvPicPr>
            <p:blipFill rotWithShape="1">
              <a:blip r:embed="rId6">
                <a:alphaModFix/>
              </a:blip>
              <a:srcRect b="0" l="0" r="0" t="0"/>
              <a:stretch/>
            </p:blipFill>
            <p:spPr>
              <a:xfrm>
                <a:off x="2286106" y="2673670"/>
                <a:ext cx="251724" cy="344594"/>
              </a:xfrm>
              <a:prstGeom prst="rect">
                <a:avLst/>
              </a:prstGeom>
              <a:noFill/>
              <a:ln cap="flat" cmpd="sng" w="12700">
                <a:solidFill>
                  <a:srgbClr val="000000"/>
                </a:solidFill>
                <a:prstDash val="solid"/>
                <a:round/>
                <a:headEnd len="sm" w="sm" type="none"/>
                <a:tailEnd len="sm" w="sm" type="none"/>
              </a:ln>
            </p:spPr>
          </p:pic>
          <p:sp>
            <p:nvSpPr>
              <p:cNvPr id="712" name="Google Shape;712;p30"/>
              <p:cNvSpPr/>
              <p:nvPr/>
            </p:nvSpPr>
            <p:spPr>
              <a:xfrm>
                <a:off x="2558478" y="2821033"/>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713" name="Google Shape;713;p30"/>
              <p:cNvPicPr preferRelativeResize="0"/>
              <p:nvPr/>
            </p:nvPicPr>
            <p:blipFill rotWithShape="1">
              <a:blip r:embed="rId6">
                <a:alphaModFix/>
              </a:blip>
              <a:srcRect b="0" l="0" r="0" t="0"/>
              <a:stretch/>
            </p:blipFill>
            <p:spPr>
              <a:xfrm>
                <a:off x="2631661" y="2676925"/>
                <a:ext cx="251724" cy="344594"/>
              </a:xfrm>
              <a:prstGeom prst="rect">
                <a:avLst/>
              </a:prstGeom>
              <a:noFill/>
              <a:ln cap="flat" cmpd="sng" w="12700">
                <a:solidFill>
                  <a:srgbClr val="000000"/>
                </a:solidFill>
                <a:prstDash val="solid"/>
                <a:round/>
                <a:headEnd len="sm" w="sm" type="none"/>
                <a:tailEnd len="sm" w="sm" type="none"/>
              </a:ln>
            </p:spPr>
          </p:pic>
        </p:grpSp>
        <p:grpSp>
          <p:nvGrpSpPr>
            <p:cNvPr id="714" name="Google Shape;714;p30"/>
            <p:cNvGrpSpPr/>
            <p:nvPr/>
          </p:nvGrpSpPr>
          <p:grpSpPr>
            <a:xfrm>
              <a:off x="2620156" y="3540049"/>
              <a:ext cx="2297504" cy="360738"/>
              <a:chOff x="5571835" y="3682478"/>
              <a:chExt cx="2343436" cy="354255"/>
            </a:xfrm>
          </p:grpSpPr>
          <p:pic>
            <p:nvPicPr>
              <p:cNvPr id="715" name="Google Shape;715;p30"/>
              <p:cNvPicPr preferRelativeResize="0"/>
              <p:nvPr/>
            </p:nvPicPr>
            <p:blipFill rotWithShape="1">
              <a:blip r:embed="rId7">
                <a:alphaModFix/>
              </a:blip>
              <a:srcRect b="0" l="0" r="0" t="0"/>
              <a:stretch/>
            </p:blipFill>
            <p:spPr>
              <a:xfrm>
                <a:off x="5571835" y="3682478"/>
                <a:ext cx="251724" cy="351417"/>
              </a:xfrm>
              <a:prstGeom prst="rect">
                <a:avLst/>
              </a:prstGeom>
              <a:noFill/>
              <a:ln cap="flat" cmpd="sng" w="12700">
                <a:solidFill>
                  <a:srgbClr val="000000"/>
                </a:solidFill>
                <a:prstDash val="solid"/>
                <a:round/>
                <a:headEnd len="sm" w="sm" type="none"/>
                <a:tailEnd len="sm" w="sm" type="none"/>
              </a:ln>
            </p:spPr>
          </p:pic>
          <p:sp>
            <p:nvSpPr>
              <p:cNvPr id="716" name="Google Shape;716;p30"/>
              <p:cNvSpPr/>
              <p:nvPr/>
            </p:nvSpPr>
            <p:spPr>
              <a:xfrm>
                <a:off x="5849237" y="3832427"/>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717" name="Google Shape;717;p30"/>
              <p:cNvPicPr preferRelativeResize="0"/>
              <p:nvPr/>
            </p:nvPicPr>
            <p:blipFill rotWithShape="1">
              <a:blip r:embed="rId7">
                <a:alphaModFix/>
              </a:blip>
              <a:srcRect b="0" l="0" r="0" t="0"/>
              <a:stretch/>
            </p:blipFill>
            <p:spPr>
              <a:xfrm>
                <a:off x="5918549" y="3683425"/>
                <a:ext cx="251724" cy="351417"/>
              </a:xfrm>
              <a:prstGeom prst="rect">
                <a:avLst/>
              </a:prstGeom>
              <a:noFill/>
              <a:ln cap="flat" cmpd="sng" w="12700">
                <a:solidFill>
                  <a:srgbClr val="000000"/>
                </a:solidFill>
                <a:prstDash val="solid"/>
                <a:round/>
                <a:headEnd len="sm" w="sm" type="none"/>
                <a:tailEnd len="sm" w="sm" type="none"/>
              </a:ln>
            </p:spPr>
          </p:pic>
          <p:pic>
            <p:nvPicPr>
              <p:cNvPr id="718" name="Google Shape;718;p30"/>
              <p:cNvPicPr preferRelativeResize="0"/>
              <p:nvPr/>
            </p:nvPicPr>
            <p:blipFill rotWithShape="1">
              <a:blip r:embed="rId7">
                <a:alphaModFix/>
              </a:blip>
              <a:srcRect b="0" l="0" r="0" t="0"/>
              <a:stretch/>
            </p:blipFill>
            <p:spPr>
              <a:xfrm>
                <a:off x="6267165" y="3683425"/>
                <a:ext cx="251724" cy="351417"/>
              </a:xfrm>
              <a:prstGeom prst="rect">
                <a:avLst/>
              </a:prstGeom>
              <a:noFill/>
              <a:ln cap="flat" cmpd="sng" w="12700">
                <a:solidFill>
                  <a:srgbClr val="000000"/>
                </a:solidFill>
                <a:prstDash val="solid"/>
                <a:round/>
                <a:headEnd len="sm" w="sm" type="none"/>
                <a:tailEnd len="sm" w="sm" type="none"/>
              </a:ln>
            </p:spPr>
          </p:pic>
          <p:sp>
            <p:nvSpPr>
              <p:cNvPr id="719" name="Google Shape;719;p30"/>
              <p:cNvSpPr/>
              <p:nvPr/>
            </p:nvSpPr>
            <p:spPr>
              <a:xfrm>
                <a:off x="6544567" y="3833374"/>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720" name="Google Shape;720;p30"/>
              <p:cNvPicPr preferRelativeResize="0"/>
              <p:nvPr/>
            </p:nvPicPr>
            <p:blipFill rotWithShape="1">
              <a:blip r:embed="rId7">
                <a:alphaModFix/>
              </a:blip>
              <a:srcRect b="0" l="0" r="0" t="0"/>
              <a:stretch/>
            </p:blipFill>
            <p:spPr>
              <a:xfrm>
                <a:off x="6613879" y="3684372"/>
                <a:ext cx="251724" cy="351417"/>
              </a:xfrm>
              <a:prstGeom prst="rect">
                <a:avLst/>
              </a:prstGeom>
              <a:noFill/>
              <a:ln cap="flat" cmpd="sng" w="12700">
                <a:solidFill>
                  <a:srgbClr val="000000"/>
                </a:solidFill>
                <a:prstDash val="solid"/>
                <a:round/>
                <a:headEnd len="sm" w="sm" type="none"/>
                <a:tailEnd len="sm" w="sm" type="none"/>
              </a:ln>
            </p:spPr>
          </p:pic>
          <p:sp>
            <p:nvSpPr>
              <p:cNvPr id="721" name="Google Shape;721;p30"/>
              <p:cNvSpPr/>
              <p:nvPr/>
            </p:nvSpPr>
            <p:spPr>
              <a:xfrm>
                <a:off x="6189478" y="3835274"/>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722" name="Google Shape;722;p30"/>
              <p:cNvSpPr/>
              <p:nvPr/>
            </p:nvSpPr>
            <p:spPr>
              <a:xfrm>
                <a:off x="6898905" y="3833371"/>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723" name="Google Shape;723;p30"/>
              <p:cNvPicPr preferRelativeResize="0"/>
              <p:nvPr/>
            </p:nvPicPr>
            <p:blipFill rotWithShape="1">
              <a:blip r:embed="rId7">
                <a:alphaModFix/>
              </a:blip>
              <a:srcRect b="0" l="0" r="0" t="0"/>
              <a:stretch/>
            </p:blipFill>
            <p:spPr>
              <a:xfrm>
                <a:off x="6968217" y="3684369"/>
                <a:ext cx="251724" cy="351417"/>
              </a:xfrm>
              <a:prstGeom prst="rect">
                <a:avLst/>
              </a:prstGeom>
              <a:noFill/>
              <a:ln cap="flat" cmpd="sng" w="12700">
                <a:solidFill>
                  <a:srgbClr val="000000"/>
                </a:solidFill>
                <a:prstDash val="solid"/>
                <a:round/>
                <a:headEnd len="sm" w="sm" type="none"/>
                <a:tailEnd len="sm" w="sm" type="none"/>
              </a:ln>
            </p:spPr>
          </p:pic>
          <p:pic>
            <p:nvPicPr>
              <p:cNvPr id="724" name="Google Shape;724;p30"/>
              <p:cNvPicPr preferRelativeResize="0"/>
              <p:nvPr/>
            </p:nvPicPr>
            <p:blipFill rotWithShape="1">
              <a:blip r:embed="rId7">
                <a:alphaModFix/>
              </a:blip>
              <a:srcRect b="0" l="0" r="0" t="0"/>
              <a:stretch/>
            </p:blipFill>
            <p:spPr>
              <a:xfrm>
                <a:off x="7316833" y="3684369"/>
                <a:ext cx="251724" cy="351417"/>
              </a:xfrm>
              <a:prstGeom prst="rect">
                <a:avLst/>
              </a:prstGeom>
              <a:noFill/>
              <a:ln cap="flat" cmpd="sng" w="12700">
                <a:solidFill>
                  <a:srgbClr val="000000"/>
                </a:solidFill>
                <a:prstDash val="solid"/>
                <a:round/>
                <a:headEnd len="sm" w="sm" type="none"/>
                <a:tailEnd len="sm" w="sm" type="none"/>
              </a:ln>
            </p:spPr>
          </p:pic>
          <p:sp>
            <p:nvSpPr>
              <p:cNvPr id="725" name="Google Shape;725;p30"/>
              <p:cNvSpPr/>
              <p:nvPr/>
            </p:nvSpPr>
            <p:spPr>
              <a:xfrm>
                <a:off x="7594235" y="3834318"/>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id="726" name="Google Shape;726;p30"/>
              <p:cNvPicPr preferRelativeResize="0"/>
              <p:nvPr/>
            </p:nvPicPr>
            <p:blipFill rotWithShape="1">
              <a:blip r:embed="rId7">
                <a:alphaModFix/>
              </a:blip>
              <a:srcRect b="0" l="0" r="0" t="0"/>
              <a:stretch/>
            </p:blipFill>
            <p:spPr>
              <a:xfrm>
                <a:off x="7663547" y="3685316"/>
                <a:ext cx="251724" cy="351417"/>
              </a:xfrm>
              <a:prstGeom prst="rect">
                <a:avLst/>
              </a:prstGeom>
              <a:noFill/>
              <a:ln cap="flat" cmpd="sng" w="12700">
                <a:solidFill>
                  <a:srgbClr val="000000"/>
                </a:solidFill>
                <a:prstDash val="solid"/>
                <a:round/>
                <a:headEnd len="sm" w="sm" type="none"/>
                <a:tailEnd len="sm" w="sm" type="none"/>
              </a:ln>
            </p:spPr>
          </p:pic>
          <p:sp>
            <p:nvSpPr>
              <p:cNvPr id="727" name="Google Shape;727;p30"/>
              <p:cNvSpPr/>
              <p:nvPr/>
            </p:nvSpPr>
            <p:spPr>
              <a:xfrm>
                <a:off x="7239146" y="3836218"/>
                <a:ext cx="51600" cy="498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grpSp>
      </p:grpSp>
      <p:pic>
        <p:nvPicPr>
          <p:cNvPr id="728" name="Google Shape;728;p30"/>
          <p:cNvPicPr preferRelativeResize="0"/>
          <p:nvPr/>
        </p:nvPicPr>
        <p:blipFill rotWithShape="1">
          <a:blip r:embed="rId8">
            <a:alphaModFix/>
          </a:blip>
          <a:srcRect b="0" l="0" r="0" t="0"/>
          <a:stretch/>
        </p:blipFill>
        <p:spPr>
          <a:xfrm>
            <a:off x="3118075" y="1984050"/>
            <a:ext cx="2516299" cy="1958150"/>
          </a:xfrm>
          <a:prstGeom prst="rect">
            <a:avLst/>
          </a:prstGeom>
          <a:noFill/>
          <a:ln>
            <a:noFill/>
          </a:ln>
        </p:spPr>
      </p:pic>
      <p:pic>
        <p:nvPicPr>
          <p:cNvPr id="729" name="Google Shape;729;p30"/>
          <p:cNvPicPr preferRelativeResize="0"/>
          <p:nvPr/>
        </p:nvPicPr>
        <p:blipFill rotWithShape="1">
          <a:blip r:embed="rId9">
            <a:alphaModFix/>
          </a:blip>
          <a:srcRect b="0" l="0" r="0" t="0"/>
          <a:stretch/>
        </p:blipFill>
        <p:spPr>
          <a:xfrm>
            <a:off x="5943950" y="1916200"/>
            <a:ext cx="3057100" cy="2413325"/>
          </a:xfrm>
          <a:prstGeom prst="rect">
            <a:avLst/>
          </a:prstGeom>
          <a:noFill/>
          <a:ln>
            <a:noFill/>
          </a:ln>
        </p:spPr>
      </p:pic>
      <p:sp>
        <p:nvSpPr>
          <p:cNvPr id="730" name="Google Shape;730;p30"/>
          <p:cNvSpPr txBox="1"/>
          <p:nvPr/>
        </p:nvSpPr>
        <p:spPr>
          <a:xfrm>
            <a:off x="3092225" y="1548850"/>
            <a:ext cx="220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Training Curve</a:t>
            </a:r>
            <a:endParaRPr b="0" i="1" sz="1400" u="none" cap="none" strike="noStrike">
              <a:solidFill>
                <a:srgbClr val="000000"/>
              </a:solidFill>
              <a:latin typeface="Roboto"/>
              <a:ea typeface="Roboto"/>
              <a:cs typeface="Roboto"/>
              <a:sym typeface="Roboto"/>
            </a:endParaRPr>
          </a:p>
        </p:txBody>
      </p:sp>
      <p:sp>
        <p:nvSpPr>
          <p:cNvPr id="731" name="Google Shape;731;p30"/>
          <p:cNvSpPr txBox="1"/>
          <p:nvPr/>
        </p:nvSpPr>
        <p:spPr>
          <a:xfrm>
            <a:off x="6140225" y="1548850"/>
            <a:ext cx="220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Filter Distribution</a:t>
            </a:r>
            <a:endParaRPr b="0" i="1" sz="1400" u="none" cap="none" strike="noStrike">
              <a:solidFill>
                <a:srgbClr val="000000"/>
              </a:solidFill>
              <a:latin typeface="Roboto"/>
              <a:ea typeface="Roboto"/>
              <a:cs typeface="Roboto"/>
              <a:sym typeface="Roboto"/>
            </a:endParaRPr>
          </a:p>
        </p:txBody>
      </p:sp>
      <p:sp>
        <p:nvSpPr>
          <p:cNvPr id="732" name="Google Shape;732;p30"/>
          <p:cNvSpPr txBox="1"/>
          <p:nvPr/>
        </p:nvSpPr>
        <p:spPr>
          <a:xfrm>
            <a:off x="2970325" y="898725"/>
            <a:ext cx="5685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Some results on </a:t>
            </a:r>
            <a:r>
              <a:rPr b="1" i="0" lang="en-GB" sz="1400" u="none" cap="none" strike="noStrike">
                <a:solidFill>
                  <a:srgbClr val="000000"/>
                </a:solidFill>
                <a:latin typeface="Roboto"/>
                <a:ea typeface="Roboto"/>
                <a:cs typeface="Roboto"/>
                <a:sym typeface="Roboto"/>
              </a:rPr>
              <a:t>speaker recognition</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733" name="Google Shape;733;p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37" name="Shape 737"/>
        <p:cNvGrpSpPr/>
        <p:nvPr/>
      </p:nvGrpSpPr>
      <p:grpSpPr>
        <a:xfrm>
          <a:off x="0" y="0"/>
          <a:ext cx="0" cy="0"/>
          <a:chOff x="0" y="0"/>
          <a:chExt cx="0" cy="0"/>
        </a:xfrm>
      </p:grpSpPr>
      <p:sp>
        <p:nvSpPr>
          <p:cNvPr id="738" name="Google Shape;738;p3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Raw Waveform Speech Processing</a:t>
            </a:r>
            <a:endParaRPr sz="2600"/>
          </a:p>
        </p:txBody>
      </p:sp>
      <p:sp>
        <p:nvSpPr>
          <p:cNvPr id="739" name="Google Shape;739;p31"/>
          <p:cNvSpPr txBox="1"/>
          <p:nvPr/>
        </p:nvSpPr>
        <p:spPr>
          <a:xfrm>
            <a:off x="310850" y="1016725"/>
            <a:ext cx="7214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Feeding raw speech waveforms to neural networks is becoming more</a:t>
            </a:r>
            <a:r>
              <a:rPr b="1" i="0" lang="en-GB" sz="1400" u="none" cap="none" strike="noStrike">
                <a:solidFill>
                  <a:srgbClr val="000000"/>
                </a:solidFill>
                <a:latin typeface="Arial"/>
                <a:ea typeface="Arial"/>
                <a:cs typeface="Arial"/>
                <a:sym typeface="Arial"/>
              </a:rPr>
              <a:t> common</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740" name="Google Shape;740;p31"/>
          <p:cNvSpPr txBox="1"/>
          <p:nvPr/>
        </p:nvSpPr>
        <p:spPr>
          <a:xfrm>
            <a:off x="310850" y="1550125"/>
            <a:ext cx="8493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This practice leads to better results when we have  </a:t>
            </a:r>
            <a:r>
              <a:rPr b="1" i="0" lang="en-GB" sz="1400" u="none" cap="none" strike="noStrike">
                <a:solidFill>
                  <a:srgbClr val="000000"/>
                </a:solidFill>
                <a:latin typeface="Arial"/>
                <a:ea typeface="Arial"/>
                <a:cs typeface="Arial"/>
                <a:sym typeface="Arial"/>
              </a:rPr>
              <a:t>large datasets</a:t>
            </a:r>
            <a:r>
              <a:rPr b="0" i="0" lang="en-GB" sz="1400" u="none" cap="none" strike="noStrike">
                <a:solidFill>
                  <a:srgbClr val="000000"/>
                </a:solidFill>
                <a:latin typeface="Arial"/>
                <a:ea typeface="Arial"/>
                <a:cs typeface="Arial"/>
                <a:sym typeface="Arial"/>
              </a:rPr>
              <a:t> and</a:t>
            </a:r>
            <a:r>
              <a:rPr b="1" i="0" lang="en-GB" sz="1400" u="none" cap="none" strike="noStrike">
                <a:solidFill>
                  <a:srgbClr val="000000"/>
                </a:solidFill>
                <a:latin typeface="Arial"/>
                <a:ea typeface="Arial"/>
                <a:cs typeface="Arial"/>
                <a:sym typeface="Arial"/>
              </a:rPr>
              <a:t> enough computing</a:t>
            </a:r>
            <a:r>
              <a:rPr b="0" i="0" lang="en-GB" sz="1400" u="none" cap="none" strike="noStrike">
                <a:solidFill>
                  <a:srgbClr val="000000"/>
                </a:solidFill>
                <a:latin typeface="Arial"/>
                <a:ea typeface="Arial"/>
                <a:cs typeface="Arial"/>
                <a:sym typeface="Arial"/>
              </a:rPr>
              <a:t> power (which is common these days).</a:t>
            </a:r>
            <a:endParaRPr b="0" i="0" sz="1400" u="none" cap="none" strike="noStrike">
              <a:solidFill>
                <a:srgbClr val="000000"/>
              </a:solidFill>
              <a:latin typeface="Arial"/>
              <a:ea typeface="Arial"/>
              <a:cs typeface="Arial"/>
              <a:sym typeface="Arial"/>
            </a:endParaRPr>
          </a:p>
        </p:txBody>
      </p:sp>
      <p:sp>
        <p:nvSpPr>
          <p:cNvPr id="741" name="Google Shape;741;p31"/>
          <p:cNvSpPr txBox="1"/>
          <p:nvPr/>
        </p:nvSpPr>
        <p:spPr>
          <a:xfrm>
            <a:off x="310850" y="2312125"/>
            <a:ext cx="8613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Beyond SincNet, there are many other examples of models trained on top of </a:t>
            </a:r>
            <a:r>
              <a:rPr b="1" i="0" lang="en-GB" sz="1400" u="none" cap="none" strike="noStrike">
                <a:solidFill>
                  <a:srgbClr val="000000"/>
                </a:solidFill>
                <a:latin typeface="Arial"/>
                <a:ea typeface="Arial"/>
                <a:cs typeface="Arial"/>
                <a:sym typeface="Arial"/>
              </a:rPr>
              <a:t>waveforms</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742" name="Google Shape;742;p31"/>
          <p:cNvSpPr txBox="1"/>
          <p:nvPr/>
        </p:nvSpPr>
        <p:spPr>
          <a:xfrm>
            <a:off x="528050" y="3138475"/>
            <a:ext cx="2848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Speech Separation/Enhancement</a:t>
            </a:r>
            <a:endParaRPr b="0" i="0" sz="1400" u="none" cap="none" strike="noStrike">
              <a:solidFill>
                <a:srgbClr val="000000"/>
              </a:solidFill>
              <a:latin typeface="Roboto"/>
              <a:ea typeface="Roboto"/>
              <a:cs typeface="Roboto"/>
              <a:sym typeface="Roboto"/>
            </a:endParaRPr>
          </a:p>
        </p:txBody>
      </p:sp>
      <p:sp>
        <p:nvSpPr>
          <p:cNvPr id="743" name="Google Shape;743;p31"/>
          <p:cNvSpPr txBox="1"/>
          <p:nvPr/>
        </p:nvSpPr>
        <p:spPr>
          <a:xfrm>
            <a:off x="3752400" y="2815225"/>
            <a:ext cx="20970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ConvTasnet</a:t>
            </a:r>
            <a:endParaRPr b="0" i="1"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Dual-Path RNNs</a:t>
            </a:r>
            <a:endParaRPr b="0" i="1"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SepFormer</a:t>
            </a:r>
            <a:endParaRPr b="0" i="1"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744" name="Google Shape;744;p31"/>
          <p:cNvSpPr/>
          <p:nvPr/>
        </p:nvSpPr>
        <p:spPr>
          <a:xfrm>
            <a:off x="3462850" y="2782525"/>
            <a:ext cx="167700" cy="11121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31"/>
          <p:cNvSpPr txBox="1"/>
          <p:nvPr/>
        </p:nvSpPr>
        <p:spPr>
          <a:xfrm>
            <a:off x="634675" y="4357675"/>
            <a:ext cx="1873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Generative Models</a:t>
            </a:r>
            <a:endParaRPr b="0" i="0" sz="1400" u="none" cap="none" strike="noStrike">
              <a:solidFill>
                <a:srgbClr val="000000"/>
              </a:solidFill>
              <a:latin typeface="Roboto"/>
              <a:ea typeface="Roboto"/>
              <a:cs typeface="Roboto"/>
              <a:sym typeface="Roboto"/>
            </a:endParaRPr>
          </a:p>
        </p:txBody>
      </p:sp>
      <p:sp>
        <p:nvSpPr>
          <p:cNvPr id="746" name="Google Shape;746;p31"/>
          <p:cNvSpPr/>
          <p:nvPr/>
        </p:nvSpPr>
        <p:spPr>
          <a:xfrm>
            <a:off x="2396050" y="4001725"/>
            <a:ext cx="167700" cy="11121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31"/>
          <p:cNvSpPr txBox="1"/>
          <p:nvPr/>
        </p:nvSpPr>
        <p:spPr>
          <a:xfrm>
            <a:off x="2563750" y="4047025"/>
            <a:ext cx="1101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WaveNet</a:t>
            </a:r>
            <a:endParaRPr b="0" i="0" sz="1400" u="none" cap="none" strike="noStrike">
              <a:solidFill>
                <a:srgbClr val="000000"/>
              </a:solidFill>
              <a:latin typeface="Arial"/>
              <a:ea typeface="Arial"/>
              <a:cs typeface="Arial"/>
              <a:sym typeface="Arial"/>
            </a:endParaRPr>
          </a:p>
        </p:txBody>
      </p:sp>
      <p:sp>
        <p:nvSpPr>
          <p:cNvPr id="748" name="Google Shape;748;p31"/>
          <p:cNvSpPr txBox="1"/>
          <p:nvPr/>
        </p:nvSpPr>
        <p:spPr>
          <a:xfrm>
            <a:off x="2563750" y="4428025"/>
            <a:ext cx="149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SampleRNN</a:t>
            </a:r>
            <a:endParaRPr b="0" i="0" sz="1400" u="none" cap="none" strike="noStrike">
              <a:solidFill>
                <a:srgbClr val="000000"/>
              </a:solidFill>
              <a:latin typeface="Arial"/>
              <a:ea typeface="Arial"/>
              <a:cs typeface="Arial"/>
              <a:sym typeface="Arial"/>
            </a:endParaRPr>
          </a:p>
        </p:txBody>
      </p:sp>
      <p:sp>
        <p:nvSpPr>
          <p:cNvPr id="749" name="Google Shape;749;p31"/>
          <p:cNvSpPr txBox="1"/>
          <p:nvPr/>
        </p:nvSpPr>
        <p:spPr>
          <a:xfrm>
            <a:off x="2563750" y="4732825"/>
            <a:ext cx="149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750" name="Google Shape;750;p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par>
                                <p:cTn fill="hold" nodeType="with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par>
                                <p:cTn fill="hold" nodeType="with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4" name="Shape 74"/>
        <p:cNvGrpSpPr/>
        <p:nvPr/>
      </p:nvGrpSpPr>
      <p:grpSpPr>
        <a:xfrm>
          <a:off x="0" y="0"/>
          <a:ext cx="0" cy="0"/>
          <a:chOff x="0" y="0"/>
          <a:chExt cx="0" cy="0"/>
        </a:xfrm>
      </p:grpSpPr>
      <p:sp>
        <p:nvSpPr>
          <p:cNvPr id="75" name="Google Shape;75;p14"/>
          <p:cNvSpPr/>
          <p:nvPr/>
        </p:nvSpPr>
        <p:spPr>
          <a:xfrm>
            <a:off x="5098575" y="3483100"/>
            <a:ext cx="3670500" cy="1284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6" name="Google Shape;76;p1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Seminar</a:t>
            </a:r>
            <a:endParaRPr sz="2600"/>
          </a:p>
        </p:txBody>
      </p:sp>
      <p:pic>
        <p:nvPicPr>
          <p:cNvPr id="77" name="Google Shape;77;p14"/>
          <p:cNvPicPr preferRelativeResize="0"/>
          <p:nvPr/>
        </p:nvPicPr>
        <p:blipFill>
          <a:blip r:embed="rId3">
            <a:alphaModFix/>
          </a:blip>
          <a:stretch>
            <a:fillRect/>
          </a:stretch>
        </p:blipFill>
        <p:spPr>
          <a:xfrm>
            <a:off x="5216975" y="860787"/>
            <a:ext cx="3552100" cy="2380575"/>
          </a:xfrm>
          <a:prstGeom prst="rect">
            <a:avLst/>
          </a:prstGeom>
          <a:noFill/>
          <a:ln>
            <a:noFill/>
          </a:ln>
        </p:spPr>
      </p:pic>
      <p:graphicFrame>
        <p:nvGraphicFramePr>
          <p:cNvPr id="78" name="Google Shape;78;p14"/>
          <p:cNvGraphicFramePr/>
          <p:nvPr/>
        </p:nvGraphicFramePr>
        <p:xfrm>
          <a:off x="266950" y="1239975"/>
          <a:ext cx="3000000" cy="3000000"/>
        </p:xfrm>
        <a:graphic>
          <a:graphicData uri="http://schemas.openxmlformats.org/drawingml/2006/table">
            <a:tbl>
              <a:tblPr>
                <a:noFill/>
                <a:tableStyleId>{80E702C6-CBDF-4E1E-9E53-6DE401722453}</a:tableStyleId>
              </a:tblPr>
              <a:tblGrid>
                <a:gridCol w="981075"/>
                <a:gridCol w="1047750"/>
                <a:gridCol w="2676525"/>
              </a:tblGrid>
              <a:tr h="408300">
                <a:tc>
                  <a:txBody>
                    <a:bodyPr/>
                    <a:lstStyle/>
                    <a:p>
                      <a:pPr indent="0" lvl="0" marL="0" rtl="0" algn="just">
                        <a:spcBef>
                          <a:spcPts val="0"/>
                        </a:spcBef>
                        <a:spcAft>
                          <a:spcPts val="0"/>
                        </a:spcAft>
                        <a:buNone/>
                      </a:pPr>
                      <a:r>
                        <a:rPr b="1" lang="en-GB" sz="1000"/>
                        <a:t>Date</a:t>
                      </a:r>
                      <a:endParaRPr b="1" sz="1000"/>
                    </a:p>
                  </a:txBody>
                  <a:tcPr marT="63500" marB="63500" marR="63500" marL="63500"/>
                </a:tc>
                <a:tc>
                  <a:txBody>
                    <a:bodyPr/>
                    <a:lstStyle/>
                    <a:p>
                      <a:pPr indent="0" lvl="0" marL="0" rtl="0" algn="just">
                        <a:spcBef>
                          <a:spcPts val="0"/>
                        </a:spcBef>
                        <a:spcAft>
                          <a:spcPts val="0"/>
                        </a:spcAft>
                        <a:buNone/>
                      </a:pPr>
                      <a:r>
                        <a:rPr b="1" lang="en-GB" sz="1000"/>
                        <a:t>Room</a:t>
                      </a:r>
                      <a:endParaRPr b="1" sz="1000"/>
                    </a:p>
                  </a:txBody>
                  <a:tcPr marT="63500" marB="63500" marR="63500" marL="63500"/>
                </a:tc>
                <a:tc>
                  <a:txBody>
                    <a:bodyPr/>
                    <a:lstStyle/>
                    <a:p>
                      <a:pPr indent="0" lvl="0" marL="0" rtl="0" algn="just">
                        <a:spcBef>
                          <a:spcPts val="0"/>
                        </a:spcBef>
                        <a:spcAft>
                          <a:spcPts val="0"/>
                        </a:spcAft>
                        <a:buNone/>
                      </a:pPr>
                      <a:r>
                        <a:rPr b="1" lang="en-GB" sz="1000"/>
                        <a:t>Lecture topics</a:t>
                      </a:r>
                      <a:endParaRPr b="1" sz="1000"/>
                    </a:p>
                  </a:txBody>
                  <a:tcPr marT="63500" marB="63500" marR="63500" marL="63500"/>
                </a:tc>
              </a:tr>
              <a:tr h="387325">
                <a:tc>
                  <a:txBody>
                    <a:bodyPr/>
                    <a:lstStyle/>
                    <a:p>
                      <a:pPr indent="0" lvl="0" marL="0" rtl="0" algn="just">
                        <a:spcBef>
                          <a:spcPts val="0"/>
                        </a:spcBef>
                        <a:spcAft>
                          <a:spcPts val="0"/>
                        </a:spcAft>
                        <a:buNone/>
                      </a:pPr>
                      <a:r>
                        <a:rPr lang="en-GB" sz="1000"/>
                        <a:t>Feb., 16</a:t>
                      </a:r>
                      <a:endParaRPr sz="1000"/>
                    </a:p>
                    <a:p>
                      <a:pPr indent="0" lvl="0" marL="0" rtl="0" algn="just">
                        <a:spcBef>
                          <a:spcPts val="0"/>
                        </a:spcBef>
                        <a:spcAft>
                          <a:spcPts val="0"/>
                        </a:spcAft>
                        <a:buNone/>
                      </a:pPr>
                      <a:r>
                        <a:rPr lang="en-GB" sz="1000"/>
                        <a:t>9 am - 11 am</a:t>
                      </a:r>
                      <a:endParaRPr sz="1000"/>
                    </a:p>
                  </a:txBody>
                  <a:tcPr marT="63500" marB="63500" marR="63500" marL="63500"/>
                </a:tc>
                <a:tc>
                  <a:txBody>
                    <a:bodyPr/>
                    <a:lstStyle/>
                    <a:p>
                      <a:pPr indent="0" lvl="0" marL="0" rtl="0" algn="just">
                        <a:spcBef>
                          <a:spcPts val="0"/>
                        </a:spcBef>
                        <a:spcAft>
                          <a:spcPts val="0"/>
                        </a:spcAft>
                        <a:buNone/>
                      </a:pPr>
                      <a:r>
                        <a:rPr lang="en-GB" sz="1000"/>
                        <a:t>Remote</a:t>
                      </a:r>
                      <a:endParaRPr sz="1000"/>
                    </a:p>
                    <a:p>
                      <a:pPr indent="0" lvl="0" marL="0" rtl="0" algn="just">
                        <a:spcBef>
                          <a:spcPts val="0"/>
                        </a:spcBef>
                        <a:spcAft>
                          <a:spcPts val="0"/>
                        </a:spcAft>
                        <a:buNone/>
                      </a:pPr>
                      <a:r>
                        <a:t/>
                      </a:r>
                      <a:endParaRPr sz="1000"/>
                    </a:p>
                  </a:txBody>
                  <a:tcPr marT="63500" marB="63500" marR="63500" marL="63500"/>
                </a:tc>
                <a:tc>
                  <a:txBody>
                    <a:bodyPr/>
                    <a:lstStyle/>
                    <a:p>
                      <a:pPr indent="0" lvl="0" marL="0" rtl="0" algn="l">
                        <a:spcBef>
                          <a:spcPts val="0"/>
                        </a:spcBef>
                        <a:spcAft>
                          <a:spcPts val="0"/>
                        </a:spcAft>
                        <a:buNone/>
                      </a:pPr>
                      <a:r>
                        <a:rPr lang="en-GB" sz="1000"/>
                        <a:t>Introduction to EEG and EEG decoding</a:t>
                      </a:r>
                      <a:endParaRPr sz="1000"/>
                    </a:p>
                  </a:txBody>
                  <a:tcPr marT="63500" marB="63500" marR="63500" marL="63500"/>
                </a:tc>
              </a:tr>
              <a:tr h="387325">
                <a:tc>
                  <a:txBody>
                    <a:bodyPr/>
                    <a:lstStyle/>
                    <a:p>
                      <a:pPr indent="0" lvl="0" marL="0" rtl="0" algn="just">
                        <a:spcBef>
                          <a:spcPts val="0"/>
                        </a:spcBef>
                        <a:spcAft>
                          <a:spcPts val="0"/>
                        </a:spcAft>
                        <a:buNone/>
                      </a:pPr>
                      <a:r>
                        <a:rPr lang="en-GB" sz="1000"/>
                        <a:t>Feb., 23</a:t>
                      </a:r>
                      <a:endParaRPr sz="1000"/>
                    </a:p>
                    <a:p>
                      <a:pPr indent="0" lvl="0" marL="0" rtl="0" algn="just">
                        <a:spcBef>
                          <a:spcPts val="0"/>
                        </a:spcBef>
                        <a:spcAft>
                          <a:spcPts val="0"/>
                        </a:spcAft>
                        <a:buNone/>
                      </a:pPr>
                      <a:r>
                        <a:rPr lang="en-GB" sz="1000"/>
                        <a:t>9 am - 11 am</a:t>
                      </a:r>
                      <a:endParaRPr sz="1000"/>
                    </a:p>
                  </a:txBody>
                  <a:tcPr marT="63500" marB="63500" marR="63500" marL="63500"/>
                </a:tc>
                <a:tc>
                  <a:txBody>
                    <a:bodyPr/>
                    <a:lstStyle/>
                    <a:p>
                      <a:pPr indent="0" lvl="0" marL="0" rtl="0" algn="just">
                        <a:spcBef>
                          <a:spcPts val="0"/>
                        </a:spcBef>
                        <a:spcAft>
                          <a:spcPts val="0"/>
                        </a:spcAft>
                        <a:buNone/>
                      </a:pPr>
                      <a:r>
                        <a:rPr lang="en-GB" sz="1000"/>
                        <a:t>Remote</a:t>
                      </a:r>
                      <a:endParaRPr sz="1000"/>
                    </a:p>
                  </a:txBody>
                  <a:tcPr marT="63500" marB="63500" marR="63500" marL="63500"/>
                </a:tc>
                <a:tc>
                  <a:txBody>
                    <a:bodyPr/>
                    <a:lstStyle/>
                    <a:p>
                      <a:pPr indent="0" lvl="0" marL="0" rtl="0" algn="l">
                        <a:spcBef>
                          <a:spcPts val="0"/>
                        </a:spcBef>
                        <a:spcAft>
                          <a:spcPts val="0"/>
                        </a:spcAft>
                        <a:buNone/>
                      </a:pPr>
                      <a:r>
                        <a:rPr lang="en-GB" sz="1000"/>
                        <a:t>EEG Decoding with SpeechBrain</a:t>
                      </a:r>
                      <a:endParaRPr sz="1000"/>
                    </a:p>
                  </a:txBody>
                  <a:tcPr marT="63500" marB="63500" marR="63500" marL="63500"/>
                </a:tc>
              </a:tr>
              <a:tr h="387325">
                <a:tc>
                  <a:txBody>
                    <a:bodyPr/>
                    <a:lstStyle/>
                    <a:p>
                      <a:pPr indent="0" lvl="0" marL="0" rtl="0" algn="just">
                        <a:spcBef>
                          <a:spcPts val="0"/>
                        </a:spcBef>
                        <a:spcAft>
                          <a:spcPts val="0"/>
                        </a:spcAft>
                        <a:buNone/>
                      </a:pPr>
                      <a:r>
                        <a:rPr lang="en-GB" sz="1000"/>
                        <a:t>March, 15</a:t>
                      </a:r>
                      <a:endParaRPr sz="1000"/>
                    </a:p>
                    <a:p>
                      <a:pPr indent="0" lvl="0" marL="0" rtl="0" algn="just">
                        <a:spcBef>
                          <a:spcPts val="0"/>
                        </a:spcBef>
                        <a:spcAft>
                          <a:spcPts val="0"/>
                        </a:spcAft>
                        <a:buNone/>
                      </a:pPr>
                      <a:r>
                        <a:rPr lang="en-GB" sz="1000"/>
                        <a:t>9 am - 11 am</a:t>
                      </a:r>
                      <a:endParaRPr sz="1000"/>
                    </a:p>
                  </a:txBody>
                  <a:tcPr marT="63500" marB="63500" marR="63500" marL="63500"/>
                </a:tc>
                <a:tc>
                  <a:txBody>
                    <a:bodyPr/>
                    <a:lstStyle/>
                    <a:p>
                      <a:pPr indent="0" lvl="0" marL="0" rtl="0" algn="just">
                        <a:spcBef>
                          <a:spcPts val="0"/>
                        </a:spcBef>
                        <a:spcAft>
                          <a:spcPts val="0"/>
                        </a:spcAft>
                        <a:buNone/>
                      </a:pPr>
                      <a:r>
                        <a:rPr lang="en-GB" sz="1000"/>
                        <a:t>Remote</a:t>
                      </a:r>
                      <a:endParaRPr sz="1000"/>
                    </a:p>
                  </a:txBody>
                  <a:tcPr marT="63500" marB="63500" marR="63500" marL="63500"/>
                </a:tc>
                <a:tc>
                  <a:txBody>
                    <a:bodyPr/>
                    <a:lstStyle/>
                    <a:p>
                      <a:pPr indent="0" lvl="0" marL="0" rtl="0" algn="l">
                        <a:spcBef>
                          <a:spcPts val="0"/>
                        </a:spcBef>
                        <a:spcAft>
                          <a:spcPts val="0"/>
                        </a:spcAft>
                        <a:buNone/>
                      </a:pPr>
                      <a:r>
                        <a:rPr lang="en-GB" sz="1000"/>
                        <a:t>Decoding speech from the EEG</a:t>
                      </a:r>
                      <a:endParaRPr sz="1000"/>
                    </a:p>
                  </a:txBody>
                  <a:tcPr marT="63500" marB="63500" marR="63500" marL="63500"/>
                </a:tc>
              </a:tr>
            </a:tbl>
          </a:graphicData>
        </a:graphic>
      </p:graphicFrame>
      <p:sp>
        <p:nvSpPr>
          <p:cNvPr id="79" name="Google Shape;79;p14"/>
          <p:cNvSpPr/>
          <p:nvPr/>
        </p:nvSpPr>
        <p:spPr>
          <a:xfrm>
            <a:off x="266875" y="2511875"/>
            <a:ext cx="4705500" cy="431700"/>
          </a:xfrm>
          <a:prstGeom prst="rect">
            <a:avLst/>
          </a:prstGeom>
          <a:solidFill>
            <a:srgbClr val="29D2F5">
              <a:alpha val="21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80" name="Google Shape;80;p14"/>
          <p:cNvPicPr preferRelativeResize="0"/>
          <p:nvPr/>
        </p:nvPicPr>
        <p:blipFill>
          <a:blip r:embed="rId4">
            <a:alphaModFix/>
          </a:blip>
          <a:stretch>
            <a:fillRect/>
          </a:stretch>
        </p:blipFill>
        <p:spPr>
          <a:xfrm>
            <a:off x="261925" y="3282112"/>
            <a:ext cx="1238250" cy="1238250"/>
          </a:xfrm>
          <a:prstGeom prst="rect">
            <a:avLst/>
          </a:prstGeom>
          <a:noFill/>
          <a:ln>
            <a:noFill/>
          </a:ln>
        </p:spPr>
      </p:pic>
      <p:sp>
        <p:nvSpPr>
          <p:cNvPr id="81" name="Google Shape;81;p14"/>
          <p:cNvSpPr txBox="1"/>
          <p:nvPr/>
        </p:nvSpPr>
        <p:spPr>
          <a:xfrm>
            <a:off x="1684050" y="3329675"/>
            <a:ext cx="2091300" cy="7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82" name="Google Shape;82;p14"/>
          <p:cNvSpPr txBox="1"/>
          <p:nvPr/>
        </p:nvSpPr>
        <p:spPr>
          <a:xfrm>
            <a:off x="1632075" y="3378125"/>
            <a:ext cx="2091300" cy="10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202124"/>
                </a:solidFill>
              </a:rPr>
              <a:t>Dr. Davide Borra</a:t>
            </a:r>
            <a:endParaRPr sz="1500">
              <a:solidFill>
                <a:srgbClr val="202124"/>
              </a:solidFill>
            </a:endParaRPr>
          </a:p>
          <a:p>
            <a:pPr indent="0" lvl="0" marL="0" rtl="0" algn="l">
              <a:spcBef>
                <a:spcPts val="0"/>
              </a:spcBef>
              <a:spcAft>
                <a:spcPts val="0"/>
              </a:spcAft>
              <a:buNone/>
            </a:pPr>
            <a:r>
              <a:rPr lang="en-GB" sz="1500">
                <a:solidFill>
                  <a:srgbClr val="202124"/>
                </a:solidFill>
              </a:rPr>
              <a:t>University of Bologna</a:t>
            </a:r>
            <a:endParaRPr sz="1500">
              <a:solidFill>
                <a:srgbClr val="202124"/>
              </a:solidFill>
            </a:endParaRPr>
          </a:p>
        </p:txBody>
      </p:sp>
      <p:sp>
        <p:nvSpPr>
          <p:cNvPr id="83" name="Google Shape;83;p14"/>
          <p:cNvSpPr txBox="1"/>
          <p:nvPr/>
        </p:nvSpPr>
        <p:spPr>
          <a:xfrm>
            <a:off x="5081025" y="4064375"/>
            <a:ext cx="37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5"/>
              </a:rPr>
              <a:t>https://concordia-ca.zoom.us/j/8734602220 </a:t>
            </a:r>
            <a:endParaRPr/>
          </a:p>
        </p:txBody>
      </p:sp>
      <p:sp>
        <p:nvSpPr>
          <p:cNvPr id="84" name="Google Shape;84;p14"/>
          <p:cNvSpPr txBox="1"/>
          <p:nvPr/>
        </p:nvSpPr>
        <p:spPr>
          <a:xfrm>
            <a:off x="5081025" y="3648875"/>
            <a:ext cx="25611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500"/>
              <a:t>Connect at this zoom link:</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54" name="Shape 754"/>
        <p:cNvGrpSpPr/>
        <p:nvPr/>
      </p:nvGrpSpPr>
      <p:grpSpPr>
        <a:xfrm>
          <a:off x="0" y="0"/>
          <a:ext cx="0" cy="0"/>
          <a:chOff x="0" y="0"/>
          <a:chExt cx="0" cy="0"/>
        </a:xfrm>
      </p:grpSpPr>
      <p:sp>
        <p:nvSpPr>
          <p:cNvPr id="755" name="Google Shape;755;p32"/>
          <p:cNvSpPr txBox="1"/>
          <p:nvPr/>
        </p:nvSpPr>
        <p:spPr>
          <a:xfrm>
            <a:off x="2283000" y="1876325"/>
            <a:ext cx="51606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0" i="0" lang="en-GB" sz="2600" u="none" cap="none" strike="noStrike">
                <a:solidFill>
                  <a:srgbClr val="000000"/>
                </a:solidFill>
                <a:latin typeface="Arial"/>
                <a:ea typeface="Arial"/>
                <a:cs typeface="Arial"/>
                <a:sym typeface="Arial"/>
              </a:rPr>
              <a:t>Self-supervised Speech Features</a:t>
            </a:r>
            <a:endParaRPr b="0" i="0" sz="2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202124"/>
              </a:solidFill>
              <a:highlight>
                <a:srgbClr val="FFFFFF"/>
              </a:highlight>
              <a:latin typeface="Arial"/>
              <a:ea typeface="Arial"/>
              <a:cs typeface="Arial"/>
              <a:sym typeface="Arial"/>
            </a:endParaRPr>
          </a:p>
        </p:txBody>
      </p:sp>
      <p:sp>
        <p:nvSpPr>
          <p:cNvPr id="756" name="Google Shape;756;p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60" name="Shape 760"/>
        <p:cNvGrpSpPr/>
        <p:nvPr/>
      </p:nvGrpSpPr>
      <p:grpSpPr>
        <a:xfrm>
          <a:off x="0" y="0"/>
          <a:ext cx="0" cy="0"/>
          <a:chOff x="0" y="0"/>
          <a:chExt cx="0" cy="0"/>
        </a:xfrm>
      </p:grpSpPr>
      <p:sp>
        <p:nvSpPr>
          <p:cNvPr id="761" name="Google Shape;761;p3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Self-supervised Speech Features</a:t>
            </a:r>
            <a:endParaRPr sz="2600"/>
          </a:p>
        </p:txBody>
      </p:sp>
      <p:sp>
        <p:nvSpPr>
          <p:cNvPr id="762" name="Google Shape;762;p33"/>
          <p:cNvSpPr txBox="1"/>
          <p:nvPr/>
        </p:nvSpPr>
        <p:spPr>
          <a:xfrm>
            <a:off x="310850" y="864325"/>
            <a:ext cx="8787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Learning </a:t>
            </a:r>
            <a:r>
              <a:rPr b="1" i="0" lang="en-GB" sz="1400" u="none" cap="none" strike="noStrike">
                <a:solidFill>
                  <a:srgbClr val="000000"/>
                </a:solidFill>
                <a:latin typeface="Arial"/>
                <a:ea typeface="Arial"/>
                <a:cs typeface="Arial"/>
                <a:sym typeface="Arial"/>
              </a:rPr>
              <a:t>robust</a:t>
            </a:r>
            <a:r>
              <a:rPr b="0" i="0" lang="en-GB" sz="1400" u="none" cap="none" strike="noStrike">
                <a:solidFill>
                  <a:srgbClr val="000000"/>
                </a:solidFill>
                <a:latin typeface="Arial"/>
                <a:ea typeface="Arial"/>
                <a:cs typeface="Arial"/>
                <a:sym typeface="Arial"/>
              </a:rPr>
              <a:t> and</a:t>
            </a:r>
            <a:r>
              <a:rPr b="1" i="0" lang="en-GB" sz="1400" u="none" cap="none" strike="noStrike">
                <a:solidFill>
                  <a:srgbClr val="000000"/>
                </a:solidFill>
                <a:latin typeface="Arial"/>
                <a:ea typeface="Arial"/>
                <a:cs typeface="Arial"/>
                <a:sym typeface="Arial"/>
              </a:rPr>
              <a:t> general</a:t>
            </a:r>
            <a:r>
              <a:rPr b="0" i="0" lang="en-GB" sz="1400" u="none" cap="none" strike="noStrike">
                <a:solidFill>
                  <a:srgbClr val="000000"/>
                </a:solidFill>
                <a:latin typeface="Arial"/>
                <a:ea typeface="Arial"/>
                <a:cs typeface="Arial"/>
                <a:sym typeface="Arial"/>
              </a:rPr>
              <a:t> speech features with neural networks is </a:t>
            </a:r>
            <a:r>
              <a:rPr b="1" i="0" lang="en-GB" sz="1400" u="none" cap="none" strike="noStrike">
                <a:solidFill>
                  <a:srgbClr val="000000"/>
                </a:solidFill>
                <a:latin typeface="Arial"/>
                <a:ea typeface="Arial"/>
                <a:cs typeface="Arial"/>
                <a:sym typeface="Arial"/>
              </a:rPr>
              <a:t>challenging</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grpSp>
        <p:nvGrpSpPr>
          <p:cNvPr id="763" name="Google Shape;763;p33"/>
          <p:cNvGrpSpPr/>
          <p:nvPr/>
        </p:nvGrpSpPr>
        <p:grpSpPr>
          <a:xfrm>
            <a:off x="699005" y="2050249"/>
            <a:ext cx="2869656" cy="1318072"/>
            <a:chOff x="2401314" y="1359665"/>
            <a:chExt cx="5062908" cy="2254657"/>
          </a:xfrm>
        </p:grpSpPr>
        <p:sp>
          <p:nvSpPr>
            <p:cNvPr id="764" name="Google Shape;764;p33"/>
            <p:cNvSpPr/>
            <p:nvPr/>
          </p:nvSpPr>
          <p:spPr>
            <a:xfrm>
              <a:off x="2401314" y="1670154"/>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765" name="Google Shape;765;p33"/>
            <p:cNvSpPr/>
            <p:nvPr/>
          </p:nvSpPr>
          <p:spPr>
            <a:xfrm>
              <a:off x="2401314" y="2246218"/>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766" name="Google Shape;766;p33"/>
            <p:cNvSpPr/>
            <p:nvPr/>
          </p:nvSpPr>
          <p:spPr>
            <a:xfrm>
              <a:off x="2419794" y="2822281"/>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767" name="Google Shape;767;p33"/>
            <p:cNvSpPr/>
            <p:nvPr/>
          </p:nvSpPr>
          <p:spPr>
            <a:xfrm>
              <a:off x="3337418" y="138250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768" name="Google Shape;768;p33"/>
            <p:cNvSpPr/>
            <p:nvPr/>
          </p:nvSpPr>
          <p:spPr>
            <a:xfrm>
              <a:off x="3337418" y="1958566"/>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769" name="Google Shape;769;p33"/>
            <p:cNvSpPr/>
            <p:nvPr/>
          </p:nvSpPr>
          <p:spPr>
            <a:xfrm>
              <a:off x="3355898" y="2534630"/>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770" name="Google Shape;770;p33"/>
            <p:cNvSpPr/>
            <p:nvPr/>
          </p:nvSpPr>
          <p:spPr>
            <a:xfrm>
              <a:off x="3355898" y="318232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771" name="Google Shape;771;p33"/>
            <p:cNvSpPr/>
            <p:nvPr/>
          </p:nvSpPr>
          <p:spPr>
            <a:xfrm>
              <a:off x="4219995" y="138250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772" name="Google Shape;772;p33"/>
            <p:cNvSpPr/>
            <p:nvPr/>
          </p:nvSpPr>
          <p:spPr>
            <a:xfrm>
              <a:off x="4219995" y="1958566"/>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773" name="Google Shape;773;p33"/>
            <p:cNvSpPr/>
            <p:nvPr/>
          </p:nvSpPr>
          <p:spPr>
            <a:xfrm>
              <a:off x="4238476" y="2534630"/>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774" name="Google Shape;774;p33"/>
            <p:cNvSpPr/>
            <p:nvPr/>
          </p:nvSpPr>
          <p:spPr>
            <a:xfrm>
              <a:off x="4238476" y="318232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775" name="Google Shape;775;p33"/>
            <p:cNvCxnSpPr>
              <a:stCxn id="764" idx="6"/>
              <a:endCxn id="767" idx="2"/>
            </p:cNvCxnSpPr>
            <p:nvPr/>
          </p:nvCxnSpPr>
          <p:spPr>
            <a:xfrm flipH="1" rot="10800000">
              <a:off x="2905314" y="1598454"/>
              <a:ext cx="432000" cy="287700"/>
            </a:xfrm>
            <a:prstGeom prst="straightConnector1">
              <a:avLst/>
            </a:prstGeom>
            <a:noFill/>
            <a:ln cap="flat" cmpd="sng" w="9525">
              <a:solidFill>
                <a:srgbClr val="000000"/>
              </a:solidFill>
              <a:prstDash val="solid"/>
              <a:round/>
              <a:headEnd len="sm" w="sm" type="none"/>
              <a:tailEnd len="sm" w="sm" type="none"/>
            </a:ln>
          </p:spPr>
        </p:cxnSp>
        <p:cxnSp>
          <p:nvCxnSpPr>
            <p:cNvPr id="776" name="Google Shape;776;p33"/>
            <p:cNvCxnSpPr>
              <a:endCxn id="767" idx="2"/>
            </p:cNvCxnSpPr>
            <p:nvPr/>
          </p:nvCxnSpPr>
          <p:spPr>
            <a:xfrm flipH="1" rot="10800000">
              <a:off x="2905418" y="1598502"/>
              <a:ext cx="432000" cy="850200"/>
            </a:xfrm>
            <a:prstGeom prst="straightConnector1">
              <a:avLst/>
            </a:prstGeom>
            <a:noFill/>
            <a:ln cap="flat" cmpd="sng" w="9525">
              <a:solidFill>
                <a:srgbClr val="000000"/>
              </a:solidFill>
              <a:prstDash val="solid"/>
              <a:round/>
              <a:headEnd len="sm" w="sm" type="none"/>
              <a:tailEnd len="sm" w="sm" type="none"/>
            </a:ln>
          </p:spPr>
        </p:cxnSp>
        <p:cxnSp>
          <p:nvCxnSpPr>
            <p:cNvPr id="777" name="Google Shape;777;p33"/>
            <p:cNvCxnSpPr>
              <a:stCxn id="766" idx="6"/>
              <a:endCxn id="767" idx="2"/>
            </p:cNvCxnSpPr>
            <p:nvPr/>
          </p:nvCxnSpPr>
          <p:spPr>
            <a:xfrm flipH="1" rot="10800000">
              <a:off x="2923794" y="1598581"/>
              <a:ext cx="413700" cy="1439700"/>
            </a:xfrm>
            <a:prstGeom prst="straightConnector1">
              <a:avLst/>
            </a:prstGeom>
            <a:noFill/>
            <a:ln cap="flat" cmpd="sng" w="9525">
              <a:solidFill>
                <a:srgbClr val="000000"/>
              </a:solidFill>
              <a:prstDash val="solid"/>
              <a:round/>
              <a:headEnd len="sm" w="sm" type="none"/>
              <a:tailEnd len="sm" w="sm" type="none"/>
            </a:ln>
          </p:spPr>
        </p:cxnSp>
        <p:cxnSp>
          <p:nvCxnSpPr>
            <p:cNvPr id="778" name="Google Shape;778;p33"/>
            <p:cNvCxnSpPr>
              <a:stCxn id="764" idx="6"/>
              <a:endCxn id="768" idx="1"/>
            </p:cNvCxnSpPr>
            <p:nvPr/>
          </p:nvCxnSpPr>
          <p:spPr>
            <a:xfrm>
              <a:off x="2905314" y="1886154"/>
              <a:ext cx="505800" cy="135600"/>
            </a:xfrm>
            <a:prstGeom prst="straightConnector1">
              <a:avLst/>
            </a:prstGeom>
            <a:noFill/>
            <a:ln cap="flat" cmpd="sng" w="9525">
              <a:solidFill>
                <a:srgbClr val="000000"/>
              </a:solidFill>
              <a:prstDash val="solid"/>
              <a:round/>
              <a:headEnd len="sm" w="sm" type="none"/>
              <a:tailEnd len="sm" w="sm" type="none"/>
            </a:ln>
          </p:spPr>
        </p:cxnSp>
        <p:cxnSp>
          <p:nvCxnSpPr>
            <p:cNvPr id="779" name="Google Shape;779;p33"/>
            <p:cNvCxnSpPr>
              <a:stCxn id="764" idx="6"/>
              <a:endCxn id="769" idx="1"/>
            </p:cNvCxnSpPr>
            <p:nvPr/>
          </p:nvCxnSpPr>
          <p:spPr>
            <a:xfrm>
              <a:off x="2905314" y="1886154"/>
              <a:ext cx="524400" cy="711600"/>
            </a:xfrm>
            <a:prstGeom prst="straightConnector1">
              <a:avLst/>
            </a:prstGeom>
            <a:noFill/>
            <a:ln cap="flat" cmpd="sng" w="9525">
              <a:solidFill>
                <a:srgbClr val="000000"/>
              </a:solidFill>
              <a:prstDash val="solid"/>
              <a:round/>
              <a:headEnd len="sm" w="sm" type="none"/>
              <a:tailEnd len="sm" w="sm" type="none"/>
            </a:ln>
          </p:spPr>
        </p:cxnSp>
        <p:cxnSp>
          <p:nvCxnSpPr>
            <p:cNvPr id="780" name="Google Shape;780;p33"/>
            <p:cNvCxnSpPr>
              <a:endCxn id="768" idx="1"/>
            </p:cNvCxnSpPr>
            <p:nvPr/>
          </p:nvCxnSpPr>
          <p:spPr>
            <a:xfrm flipH="1" rot="10800000">
              <a:off x="2905427" y="2021831"/>
              <a:ext cx="505800" cy="408000"/>
            </a:xfrm>
            <a:prstGeom prst="straightConnector1">
              <a:avLst/>
            </a:prstGeom>
            <a:noFill/>
            <a:ln cap="flat" cmpd="sng" w="9525">
              <a:solidFill>
                <a:srgbClr val="000000"/>
              </a:solidFill>
              <a:prstDash val="solid"/>
              <a:round/>
              <a:headEnd len="sm" w="sm" type="none"/>
              <a:tailEnd len="sm" w="sm" type="none"/>
            </a:ln>
          </p:spPr>
        </p:cxnSp>
        <p:cxnSp>
          <p:nvCxnSpPr>
            <p:cNvPr id="781" name="Google Shape;781;p33"/>
            <p:cNvCxnSpPr>
              <a:stCxn id="765" idx="6"/>
              <a:endCxn id="769" idx="1"/>
            </p:cNvCxnSpPr>
            <p:nvPr/>
          </p:nvCxnSpPr>
          <p:spPr>
            <a:xfrm>
              <a:off x="2905314" y="2462218"/>
              <a:ext cx="524400" cy="135600"/>
            </a:xfrm>
            <a:prstGeom prst="straightConnector1">
              <a:avLst/>
            </a:prstGeom>
            <a:noFill/>
            <a:ln cap="flat" cmpd="sng" w="9525">
              <a:solidFill>
                <a:srgbClr val="000000"/>
              </a:solidFill>
              <a:prstDash val="solid"/>
              <a:round/>
              <a:headEnd len="sm" w="sm" type="none"/>
              <a:tailEnd len="sm" w="sm" type="none"/>
            </a:ln>
          </p:spPr>
        </p:cxnSp>
        <p:cxnSp>
          <p:nvCxnSpPr>
            <p:cNvPr id="782" name="Google Shape;782;p33"/>
            <p:cNvCxnSpPr>
              <a:endCxn id="770" idx="1"/>
            </p:cNvCxnSpPr>
            <p:nvPr/>
          </p:nvCxnSpPr>
          <p:spPr>
            <a:xfrm>
              <a:off x="2923907" y="2491387"/>
              <a:ext cx="505800" cy="754200"/>
            </a:xfrm>
            <a:prstGeom prst="straightConnector1">
              <a:avLst/>
            </a:prstGeom>
            <a:noFill/>
            <a:ln cap="flat" cmpd="sng" w="9525">
              <a:solidFill>
                <a:srgbClr val="000000"/>
              </a:solidFill>
              <a:prstDash val="solid"/>
              <a:round/>
              <a:headEnd len="sm" w="sm" type="none"/>
              <a:tailEnd len="sm" w="sm" type="none"/>
            </a:ln>
          </p:spPr>
        </p:cxnSp>
        <p:cxnSp>
          <p:nvCxnSpPr>
            <p:cNvPr id="783" name="Google Shape;783;p33"/>
            <p:cNvCxnSpPr>
              <a:stCxn id="766" idx="6"/>
              <a:endCxn id="768" idx="2"/>
            </p:cNvCxnSpPr>
            <p:nvPr/>
          </p:nvCxnSpPr>
          <p:spPr>
            <a:xfrm flipH="1" rot="10800000">
              <a:off x="2923794" y="2174581"/>
              <a:ext cx="413700" cy="863700"/>
            </a:xfrm>
            <a:prstGeom prst="straightConnector1">
              <a:avLst/>
            </a:prstGeom>
            <a:noFill/>
            <a:ln cap="flat" cmpd="sng" w="9525">
              <a:solidFill>
                <a:srgbClr val="000000"/>
              </a:solidFill>
              <a:prstDash val="solid"/>
              <a:round/>
              <a:headEnd len="sm" w="sm" type="none"/>
              <a:tailEnd len="sm" w="sm" type="none"/>
            </a:ln>
          </p:spPr>
        </p:cxnSp>
        <p:cxnSp>
          <p:nvCxnSpPr>
            <p:cNvPr id="784" name="Google Shape;784;p33"/>
            <p:cNvCxnSpPr>
              <a:stCxn id="766" idx="6"/>
              <a:endCxn id="769" idx="1"/>
            </p:cNvCxnSpPr>
            <p:nvPr/>
          </p:nvCxnSpPr>
          <p:spPr>
            <a:xfrm flipH="1" rot="10800000">
              <a:off x="2923794" y="2597881"/>
              <a:ext cx="505800" cy="440400"/>
            </a:xfrm>
            <a:prstGeom prst="straightConnector1">
              <a:avLst/>
            </a:prstGeom>
            <a:noFill/>
            <a:ln cap="flat" cmpd="sng" w="9525">
              <a:solidFill>
                <a:srgbClr val="000000"/>
              </a:solidFill>
              <a:prstDash val="solid"/>
              <a:round/>
              <a:headEnd len="sm" w="sm" type="none"/>
              <a:tailEnd len="sm" w="sm" type="none"/>
            </a:ln>
          </p:spPr>
        </p:cxnSp>
        <p:cxnSp>
          <p:nvCxnSpPr>
            <p:cNvPr id="785" name="Google Shape;785;p33"/>
            <p:cNvCxnSpPr>
              <a:stCxn id="766" idx="6"/>
              <a:endCxn id="770" idx="1"/>
            </p:cNvCxnSpPr>
            <p:nvPr/>
          </p:nvCxnSpPr>
          <p:spPr>
            <a:xfrm>
              <a:off x="2923794" y="3038281"/>
              <a:ext cx="505800" cy="207300"/>
            </a:xfrm>
            <a:prstGeom prst="straightConnector1">
              <a:avLst/>
            </a:prstGeom>
            <a:noFill/>
            <a:ln cap="flat" cmpd="sng" w="9525">
              <a:solidFill>
                <a:srgbClr val="000000"/>
              </a:solidFill>
              <a:prstDash val="solid"/>
              <a:round/>
              <a:headEnd len="sm" w="sm" type="none"/>
              <a:tailEnd len="sm" w="sm" type="none"/>
            </a:ln>
          </p:spPr>
        </p:cxnSp>
        <p:cxnSp>
          <p:nvCxnSpPr>
            <p:cNvPr id="786" name="Google Shape;786;p33"/>
            <p:cNvCxnSpPr>
              <a:endCxn id="770" idx="1"/>
            </p:cNvCxnSpPr>
            <p:nvPr/>
          </p:nvCxnSpPr>
          <p:spPr>
            <a:xfrm>
              <a:off x="2914607" y="1879987"/>
              <a:ext cx="515100" cy="1365600"/>
            </a:xfrm>
            <a:prstGeom prst="straightConnector1">
              <a:avLst/>
            </a:prstGeom>
            <a:noFill/>
            <a:ln cap="flat" cmpd="sng" w="9525">
              <a:solidFill>
                <a:srgbClr val="000000"/>
              </a:solidFill>
              <a:prstDash val="solid"/>
              <a:round/>
              <a:headEnd len="sm" w="sm" type="none"/>
              <a:tailEnd len="sm" w="sm" type="none"/>
            </a:ln>
          </p:spPr>
        </p:cxnSp>
        <p:cxnSp>
          <p:nvCxnSpPr>
            <p:cNvPr id="787" name="Google Shape;787;p33"/>
            <p:cNvCxnSpPr>
              <a:endCxn id="771" idx="2"/>
            </p:cNvCxnSpPr>
            <p:nvPr/>
          </p:nvCxnSpPr>
          <p:spPr>
            <a:xfrm>
              <a:off x="3841395" y="1598502"/>
              <a:ext cx="378600" cy="0"/>
            </a:xfrm>
            <a:prstGeom prst="straightConnector1">
              <a:avLst/>
            </a:prstGeom>
            <a:noFill/>
            <a:ln cap="flat" cmpd="sng" w="9525">
              <a:solidFill>
                <a:srgbClr val="000000"/>
              </a:solidFill>
              <a:prstDash val="solid"/>
              <a:round/>
              <a:headEnd len="sm" w="sm" type="none"/>
              <a:tailEnd len="sm" w="sm" type="none"/>
            </a:ln>
          </p:spPr>
        </p:cxnSp>
        <p:cxnSp>
          <p:nvCxnSpPr>
            <p:cNvPr id="788" name="Google Shape;788;p33"/>
            <p:cNvCxnSpPr>
              <a:stCxn id="767" idx="6"/>
              <a:endCxn id="772" idx="1"/>
            </p:cNvCxnSpPr>
            <p:nvPr/>
          </p:nvCxnSpPr>
          <p:spPr>
            <a:xfrm>
              <a:off x="3841418" y="1598502"/>
              <a:ext cx="452400" cy="423300"/>
            </a:xfrm>
            <a:prstGeom prst="straightConnector1">
              <a:avLst/>
            </a:prstGeom>
            <a:noFill/>
            <a:ln cap="flat" cmpd="sng" w="9525">
              <a:solidFill>
                <a:srgbClr val="000000"/>
              </a:solidFill>
              <a:prstDash val="solid"/>
              <a:round/>
              <a:headEnd len="sm" w="sm" type="none"/>
              <a:tailEnd len="sm" w="sm" type="none"/>
            </a:ln>
          </p:spPr>
        </p:cxnSp>
        <p:cxnSp>
          <p:nvCxnSpPr>
            <p:cNvPr id="789" name="Google Shape;789;p33"/>
            <p:cNvCxnSpPr>
              <a:stCxn id="767" idx="6"/>
              <a:endCxn id="773" idx="1"/>
            </p:cNvCxnSpPr>
            <p:nvPr/>
          </p:nvCxnSpPr>
          <p:spPr>
            <a:xfrm>
              <a:off x="3841418" y="1598502"/>
              <a:ext cx="471000" cy="999300"/>
            </a:xfrm>
            <a:prstGeom prst="straightConnector1">
              <a:avLst/>
            </a:prstGeom>
            <a:noFill/>
            <a:ln cap="flat" cmpd="sng" w="9525">
              <a:solidFill>
                <a:srgbClr val="000000"/>
              </a:solidFill>
              <a:prstDash val="solid"/>
              <a:round/>
              <a:headEnd len="sm" w="sm" type="none"/>
              <a:tailEnd len="sm" w="sm" type="none"/>
            </a:ln>
          </p:spPr>
        </p:cxnSp>
        <p:cxnSp>
          <p:nvCxnSpPr>
            <p:cNvPr id="790" name="Google Shape;790;p33"/>
            <p:cNvCxnSpPr>
              <a:stCxn id="767" idx="6"/>
              <a:endCxn id="774" idx="1"/>
            </p:cNvCxnSpPr>
            <p:nvPr/>
          </p:nvCxnSpPr>
          <p:spPr>
            <a:xfrm>
              <a:off x="3841418" y="1598502"/>
              <a:ext cx="471000" cy="1647000"/>
            </a:xfrm>
            <a:prstGeom prst="straightConnector1">
              <a:avLst/>
            </a:prstGeom>
            <a:noFill/>
            <a:ln cap="flat" cmpd="sng" w="9525">
              <a:solidFill>
                <a:srgbClr val="000000"/>
              </a:solidFill>
              <a:prstDash val="solid"/>
              <a:round/>
              <a:headEnd len="sm" w="sm" type="none"/>
              <a:tailEnd len="sm" w="sm" type="none"/>
            </a:ln>
          </p:spPr>
        </p:cxnSp>
        <p:cxnSp>
          <p:nvCxnSpPr>
            <p:cNvPr id="791" name="Google Shape;791;p33"/>
            <p:cNvCxnSpPr/>
            <p:nvPr/>
          </p:nvCxnSpPr>
          <p:spPr>
            <a:xfrm>
              <a:off x="3859955" y="2174590"/>
              <a:ext cx="378600" cy="0"/>
            </a:xfrm>
            <a:prstGeom prst="straightConnector1">
              <a:avLst/>
            </a:prstGeom>
            <a:noFill/>
            <a:ln cap="flat" cmpd="sng" w="9525">
              <a:solidFill>
                <a:srgbClr val="000000"/>
              </a:solidFill>
              <a:prstDash val="solid"/>
              <a:round/>
              <a:headEnd len="sm" w="sm" type="none"/>
              <a:tailEnd len="sm" w="sm" type="none"/>
            </a:ln>
          </p:spPr>
        </p:cxnSp>
        <p:cxnSp>
          <p:nvCxnSpPr>
            <p:cNvPr id="792" name="Google Shape;792;p33"/>
            <p:cNvCxnSpPr>
              <a:stCxn id="768" idx="6"/>
              <a:endCxn id="771" idx="2"/>
            </p:cNvCxnSpPr>
            <p:nvPr/>
          </p:nvCxnSpPr>
          <p:spPr>
            <a:xfrm flipH="1" rot="10800000">
              <a:off x="3841418" y="1598566"/>
              <a:ext cx="378600" cy="576000"/>
            </a:xfrm>
            <a:prstGeom prst="straightConnector1">
              <a:avLst/>
            </a:prstGeom>
            <a:noFill/>
            <a:ln cap="flat" cmpd="sng" w="9525">
              <a:solidFill>
                <a:srgbClr val="000000"/>
              </a:solidFill>
              <a:prstDash val="solid"/>
              <a:round/>
              <a:headEnd len="sm" w="sm" type="none"/>
              <a:tailEnd len="sm" w="sm" type="none"/>
            </a:ln>
          </p:spPr>
        </p:cxnSp>
        <p:cxnSp>
          <p:nvCxnSpPr>
            <p:cNvPr id="793" name="Google Shape;793;p33"/>
            <p:cNvCxnSpPr>
              <a:stCxn id="768" idx="6"/>
              <a:endCxn id="773" idx="1"/>
            </p:cNvCxnSpPr>
            <p:nvPr/>
          </p:nvCxnSpPr>
          <p:spPr>
            <a:xfrm>
              <a:off x="3841418" y="2174566"/>
              <a:ext cx="471000" cy="423300"/>
            </a:xfrm>
            <a:prstGeom prst="straightConnector1">
              <a:avLst/>
            </a:prstGeom>
            <a:noFill/>
            <a:ln cap="flat" cmpd="sng" w="9525">
              <a:solidFill>
                <a:srgbClr val="000000"/>
              </a:solidFill>
              <a:prstDash val="solid"/>
              <a:round/>
              <a:headEnd len="sm" w="sm" type="none"/>
              <a:tailEnd len="sm" w="sm" type="none"/>
            </a:ln>
          </p:spPr>
        </p:cxnSp>
        <p:cxnSp>
          <p:nvCxnSpPr>
            <p:cNvPr id="794" name="Google Shape;794;p33"/>
            <p:cNvCxnSpPr>
              <a:stCxn id="768" idx="6"/>
              <a:endCxn id="774" idx="1"/>
            </p:cNvCxnSpPr>
            <p:nvPr/>
          </p:nvCxnSpPr>
          <p:spPr>
            <a:xfrm>
              <a:off x="3841418" y="2174566"/>
              <a:ext cx="471000" cy="1071000"/>
            </a:xfrm>
            <a:prstGeom prst="straightConnector1">
              <a:avLst/>
            </a:prstGeom>
            <a:noFill/>
            <a:ln cap="flat" cmpd="sng" w="9525">
              <a:solidFill>
                <a:srgbClr val="000000"/>
              </a:solidFill>
              <a:prstDash val="solid"/>
              <a:round/>
              <a:headEnd len="sm" w="sm" type="none"/>
              <a:tailEnd len="sm" w="sm" type="none"/>
            </a:ln>
          </p:spPr>
        </p:cxnSp>
        <p:cxnSp>
          <p:nvCxnSpPr>
            <p:cNvPr id="795" name="Google Shape;795;p33"/>
            <p:cNvCxnSpPr/>
            <p:nvPr/>
          </p:nvCxnSpPr>
          <p:spPr>
            <a:xfrm>
              <a:off x="3841474" y="2750653"/>
              <a:ext cx="378600" cy="0"/>
            </a:xfrm>
            <a:prstGeom prst="straightConnector1">
              <a:avLst/>
            </a:prstGeom>
            <a:noFill/>
            <a:ln cap="flat" cmpd="sng" w="9525">
              <a:solidFill>
                <a:srgbClr val="000000"/>
              </a:solidFill>
              <a:prstDash val="solid"/>
              <a:round/>
              <a:headEnd len="sm" w="sm" type="none"/>
              <a:tailEnd len="sm" w="sm" type="none"/>
            </a:ln>
          </p:spPr>
        </p:cxnSp>
        <p:cxnSp>
          <p:nvCxnSpPr>
            <p:cNvPr id="796" name="Google Shape;796;p33"/>
            <p:cNvCxnSpPr>
              <a:stCxn id="769" idx="6"/>
              <a:endCxn id="772" idx="2"/>
            </p:cNvCxnSpPr>
            <p:nvPr/>
          </p:nvCxnSpPr>
          <p:spPr>
            <a:xfrm flipH="1" rot="10800000">
              <a:off x="3859898" y="2174630"/>
              <a:ext cx="360000" cy="576000"/>
            </a:xfrm>
            <a:prstGeom prst="straightConnector1">
              <a:avLst/>
            </a:prstGeom>
            <a:noFill/>
            <a:ln cap="flat" cmpd="sng" w="9525">
              <a:solidFill>
                <a:srgbClr val="000000"/>
              </a:solidFill>
              <a:prstDash val="solid"/>
              <a:round/>
              <a:headEnd len="sm" w="sm" type="none"/>
              <a:tailEnd len="sm" w="sm" type="none"/>
            </a:ln>
          </p:spPr>
        </p:cxnSp>
        <p:cxnSp>
          <p:nvCxnSpPr>
            <p:cNvPr id="797" name="Google Shape;797;p33"/>
            <p:cNvCxnSpPr>
              <a:stCxn id="769" idx="6"/>
              <a:endCxn id="771" idx="2"/>
            </p:cNvCxnSpPr>
            <p:nvPr/>
          </p:nvCxnSpPr>
          <p:spPr>
            <a:xfrm flipH="1" rot="10800000">
              <a:off x="3859898" y="1598630"/>
              <a:ext cx="360000" cy="1152000"/>
            </a:xfrm>
            <a:prstGeom prst="straightConnector1">
              <a:avLst/>
            </a:prstGeom>
            <a:noFill/>
            <a:ln cap="flat" cmpd="sng" w="9525">
              <a:solidFill>
                <a:srgbClr val="000000"/>
              </a:solidFill>
              <a:prstDash val="solid"/>
              <a:round/>
              <a:headEnd len="sm" w="sm" type="none"/>
              <a:tailEnd len="sm" w="sm" type="none"/>
            </a:ln>
          </p:spPr>
        </p:cxnSp>
        <p:cxnSp>
          <p:nvCxnSpPr>
            <p:cNvPr id="798" name="Google Shape;798;p33"/>
            <p:cNvCxnSpPr/>
            <p:nvPr/>
          </p:nvCxnSpPr>
          <p:spPr>
            <a:xfrm>
              <a:off x="3841474" y="3398345"/>
              <a:ext cx="378600" cy="0"/>
            </a:xfrm>
            <a:prstGeom prst="straightConnector1">
              <a:avLst/>
            </a:prstGeom>
            <a:noFill/>
            <a:ln cap="flat" cmpd="sng" w="9525">
              <a:solidFill>
                <a:srgbClr val="000000"/>
              </a:solidFill>
              <a:prstDash val="solid"/>
              <a:round/>
              <a:headEnd len="sm" w="sm" type="none"/>
              <a:tailEnd len="sm" w="sm" type="none"/>
            </a:ln>
          </p:spPr>
        </p:cxnSp>
        <p:cxnSp>
          <p:nvCxnSpPr>
            <p:cNvPr id="799" name="Google Shape;799;p33"/>
            <p:cNvCxnSpPr>
              <a:stCxn id="770" idx="6"/>
              <a:endCxn id="773" idx="2"/>
            </p:cNvCxnSpPr>
            <p:nvPr/>
          </p:nvCxnSpPr>
          <p:spPr>
            <a:xfrm flipH="1" rot="10800000">
              <a:off x="3859898" y="2750622"/>
              <a:ext cx="378600" cy="647700"/>
            </a:xfrm>
            <a:prstGeom prst="straightConnector1">
              <a:avLst/>
            </a:prstGeom>
            <a:noFill/>
            <a:ln cap="flat" cmpd="sng" w="9525">
              <a:solidFill>
                <a:srgbClr val="000000"/>
              </a:solidFill>
              <a:prstDash val="solid"/>
              <a:round/>
              <a:headEnd len="sm" w="sm" type="none"/>
              <a:tailEnd len="sm" w="sm" type="none"/>
            </a:ln>
          </p:spPr>
        </p:cxnSp>
        <p:cxnSp>
          <p:nvCxnSpPr>
            <p:cNvPr id="800" name="Google Shape;800;p33"/>
            <p:cNvCxnSpPr>
              <a:stCxn id="770" idx="6"/>
              <a:endCxn id="772" idx="2"/>
            </p:cNvCxnSpPr>
            <p:nvPr/>
          </p:nvCxnSpPr>
          <p:spPr>
            <a:xfrm flipH="1" rot="10800000">
              <a:off x="3859898" y="2174622"/>
              <a:ext cx="360000" cy="1223700"/>
            </a:xfrm>
            <a:prstGeom prst="straightConnector1">
              <a:avLst/>
            </a:prstGeom>
            <a:noFill/>
            <a:ln cap="flat" cmpd="sng" w="9525">
              <a:solidFill>
                <a:srgbClr val="000000"/>
              </a:solidFill>
              <a:prstDash val="solid"/>
              <a:round/>
              <a:headEnd len="sm" w="sm" type="none"/>
              <a:tailEnd len="sm" w="sm" type="none"/>
            </a:ln>
          </p:spPr>
        </p:cxnSp>
        <p:cxnSp>
          <p:nvCxnSpPr>
            <p:cNvPr id="801" name="Google Shape;801;p33"/>
            <p:cNvCxnSpPr>
              <a:stCxn id="770" idx="6"/>
              <a:endCxn id="771" idx="2"/>
            </p:cNvCxnSpPr>
            <p:nvPr/>
          </p:nvCxnSpPr>
          <p:spPr>
            <a:xfrm flipH="1" rot="10800000">
              <a:off x="3859898" y="1598622"/>
              <a:ext cx="360000" cy="1799700"/>
            </a:xfrm>
            <a:prstGeom prst="straightConnector1">
              <a:avLst/>
            </a:prstGeom>
            <a:noFill/>
            <a:ln cap="flat" cmpd="sng" w="9525">
              <a:solidFill>
                <a:srgbClr val="000000"/>
              </a:solidFill>
              <a:prstDash val="solid"/>
              <a:round/>
              <a:headEnd len="sm" w="sm" type="none"/>
              <a:tailEnd len="sm" w="sm" type="none"/>
            </a:ln>
          </p:spPr>
        </p:cxnSp>
        <p:cxnSp>
          <p:nvCxnSpPr>
            <p:cNvPr id="802" name="Google Shape;802;p33"/>
            <p:cNvCxnSpPr>
              <a:stCxn id="769" idx="6"/>
              <a:endCxn id="774" idx="1"/>
            </p:cNvCxnSpPr>
            <p:nvPr/>
          </p:nvCxnSpPr>
          <p:spPr>
            <a:xfrm>
              <a:off x="3859898" y="2750630"/>
              <a:ext cx="452400" cy="495000"/>
            </a:xfrm>
            <a:prstGeom prst="straightConnector1">
              <a:avLst/>
            </a:prstGeom>
            <a:noFill/>
            <a:ln cap="flat" cmpd="sng" w="9525">
              <a:solidFill>
                <a:srgbClr val="000000"/>
              </a:solidFill>
              <a:prstDash val="solid"/>
              <a:round/>
              <a:headEnd len="sm" w="sm" type="none"/>
              <a:tailEnd len="sm" w="sm" type="none"/>
            </a:ln>
          </p:spPr>
        </p:cxnSp>
        <p:sp>
          <p:nvSpPr>
            <p:cNvPr id="803" name="Google Shape;803;p33"/>
            <p:cNvSpPr/>
            <p:nvPr/>
          </p:nvSpPr>
          <p:spPr>
            <a:xfrm>
              <a:off x="5110597" y="1364033"/>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804" name="Google Shape;804;p33"/>
            <p:cNvSpPr/>
            <p:nvPr/>
          </p:nvSpPr>
          <p:spPr>
            <a:xfrm>
              <a:off x="5110597" y="1940098"/>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805" name="Google Shape;805;p33"/>
            <p:cNvSpPr/>
            <p:nvPr/>
          </p:nvSpPr>
          <p:spPr>
            <a:xfrm>
              <a:off x="5129078" y="251616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806" name="Google Shape;806;p33"/>
            <p:cNvSpPr/>
            <p:nvPr/>
          </p:nvSpPr>
          <p:spPr>
            <a:xfrm>
              <a:off x="5129078" y="3163854"/>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807" name="Google Shape;807;p33"/>
            <p:cNvCxnSpPr>
              <a:endCxn id="803" idx="2"/>
            </p:cNvCxnSpPr>
            <p:nvPr/>
          </p:nvCxnSpPr>
          <p:spPr>
            <a:xfrm>
              <a:off x="4731997" y="1580033"/>
              <a:ext cx="378600" cy="0"/>
            </a:xfrm>
            <a:prstGeom prst="straightConnector1">
              <a:avLst/>
            </a:prstGeom>
            <a:noFill/>
            <a:ln cap="flat" cmpd="sng" w="9525">
              <a:solidFill>
                <a:srgbClr val="000000"/>
              </a:solidFill>
              <a:prstDash val="solid"/>
              <a:round/>
              <a:headEnd len="sm" w="sm" type="none"/>
              <a:tailEnd len="sm" w="sm" type="none"/>
            </a:ln>
          </p:spPr>
        </p:cxnSp>
        <p:cxnSp>
          <p:nvCxnSpPr>
            <p:cNvPr id="808" name="Google Shape;808;p33"/>
            <p:cNvCxnSpPr>
              <a:endCxn id="804" idx="1"/>
            </p:cNvCxnSpPr>
            <p:nvPr/>
          </p:nvCxnSpPr>
          <p:spPr>
            <a:xfrm>
              <a:off x="4732006" y="1580063"/>
              <a:ext cx="452400" cy="423300"/>
            </a:xfrm>
            <a:prstGeom prst="straightConnector1">
              <a:avLst/>
            </a:prstGeom>
            <a:noFill/>
            <a:ln cap="flat" cmpd="sng" w="9525">
              <a:solidFill>
                <a:srgbClr val="000000"/>
              </a:solidFill>
              <a:prstDash val="solid"/>
              <a:round/>
              <a:headEnd len="sm" w="sm" type="none"/>
              <a:tailEnd len="sm" w="sm" type="none"/>
            </a:ln>
          </p:spPr>
        </p:cxnSp>
        <p:cxnSp>
          <p:nvCxnSpPr>
            <p:cNvPr id="809" name="Google Shape;809;p33"/>
            <p:cNvCxnSpPr>
              <a:endCxn id="805" idx="1"/>
            </p:cNvCxnSpPr>
            <p:nvPr/>
          </p:nvCxnSpPr>
          <p:spPr>
            <a:xfrm>
              <a:off x="4732187" y="1580127"/>
              <a:ext cx="470700" cy="999300"/>
            </a:xfrm>
            <a:prstGeom prst="straightConnector1">
              <a:avLst/>
            </a:prstGeom>
            <a:noFill/>
            <a:ln cap="flat" cmpd="sng" w="9525">
              <a:solidFill>
                <a:srgbClr val="000000"/>
              </a:solidFill>
              <a:prstDash val="solid"/>
              <a:round/>
              <a:headEnd len="sm" w="sm" type="none"/>
              <a:tailEnd len="sm" w="sm" type="none"/>
            </a:ln>
          </p:spPr>
        </p:cxnSp>
        <p:cxnSp>
          <p:nvCxnSpPr>
            <p:cNvPr id="810" name="Google Shape;810;p33"/>
            <p:cNvCxnSpPr>
              <a:endCxn id="806" idx="1"/>
            </p:cNvCxnSpPr>
            <p:nvPr/>
          </p:nvCxnSpPr>
          <p:spPr>
            <a:xfrm>
              <a:off x="4732187" y="1580119"/>
              <a:ext cx="470700" cy="1647000"/>
            </a:xfrm>
            <a:prstGeom prst="straightConnector1">
              <a:avLst/>
            </a:prstGeom>
            <a:noFill/>
            <a:ln cap="flat" cmpd="sng" w="9525">
              <a:solidFill>
                <a:srgbClr val="000000"/>
              </a:solidFill>
              <a:prstDash val="solid"/>
              <a:round/>
              <a:headEnd len="sm" w="sm" type="none"/>
              <a:tailEnd len="sm" w="sm" type="none"/>
            </a:ln>
          </p:spPr>
        </p:cxnSp>
        <p:cxnSp>
          <p:nvCxnSpPr>
            <p:cNvPr id="811" name="Google Shape;811;p33"/>
            <p:cNvCxnSpPr/>
            <p:nvPr/>
          </p:nvCxnSpPr>
          <p:spPr>
            <a:xfrm>
              <a:off x="4750557" y="2156122"/>
              <a:ext cx="378600" cy="0"/>
            </a:xfrm>
            <a:prstGeom prst="straightConnector1">
              <a:avLst/>
            </a:prstGeom>
            <a:noFill/>
            <a:ln cap="flat" cmpd="sng" w="9525">
              <a:solidFill>
                <a:srgbClr val="000000"/>
              </a:solidFill>
              <a:prstDash val="solid"/>
              <a:round/>
              <a:headEnd len="sm" w="sm" type="none"/>
              <a:tailEnd len="sm" w="sm" type="none"/>
            </a:ln>
          </p:spPr>
        </p:cxnSp>
        <p:cxnSp>
          <p:nvCxnSpPr>
            <p:cNvPr id="812" name="Google Shape;812;p33"/>
            <p:cNvCxnSpPr>
              <a:endCxn id="803" idx="2"/>
            </p:cNvCxnSpPr>
            <p:nvPr/>
          </p:nvCxnSpPr>
          <p:spPr>
            <a:xfrm flipH="1" rot="10800000">
              <a:off x="4731997" y="1580033"/>
              <a:ext cx="378600" cy="576000"/>
            </a:xfrm>
            <a:prstGeom prst="straightConnector1">
              <a:avLst/>
            </a:prstGeom>
            <a:noFill/>
            <a:ln cap="flat" cmpd="sng" w="9525">
              <a:solidFill>
                <a:srgbClr val="000000"/>
              </a:solidFill>
              <a:prstDash val="solid"/>
              <a:round/>
              <a:headEnd len="sm" w="sm" type="none"/>
              <a:tailEnd len="sm" w="sm" type="none"/>
            </a:ln>
          </p:spPr>
        </p:cxnSp>
        <p:cxnSp>
          <p:nvCxnSpPr>
            <p:cNvPr id="813" name="Google Shape;813;p33"/>
            <p:cNvCxnSpPr>
              <a:endCxn id="805" idx="1"/>
            </p:cNvCxnSpPr>
            <p:nvPr/>
          </p:nvCxnSpPr>
          <p:spPr>
            <a:xfrm>
              <a:off x="4732187" y="2156127"/>
              <a:ext cx="470700" cy="423300"/>
            </a:xfrm>
            <a:prstGeom prst="straightConnector1">
              <a:avLst/>
            </a:prstGeom>
            <a:noFill/>
            <a:ln cap="flat" cmpd="sng" w="9525">
              <a:solidFill>
                <a:srgbClr val="000000"/>
              </a:solidFill>
              <a:prstDash val="solid"/>
              <a:round/>
              <a:headEnd len="sm" w="sm" type="none"/>
              <a:tailEnd len="sm" w="sm" type="none"/>
            </a:ln>
          </p:spPr>
        </p:cxnSp>
        <p:cxnSp>
          <p:nvCxnSpPr>
            <p:cNvPr id="814" name="Google Shape;814;p33"/>
            <p:cNvCxnSpPr>
              <a:endCxn id="806" idx="1"/>
            </p:cNvCxnSpPr>
            <p:nvPr/>
          </p:nvCxnSpPr>
          <p:spPr>
            <a:xfrm>
              <a:off x="4732187" y="2156119"/>
              <a:ext cx="470700" cy="1071000"/>
            </a:xfrm>
            <a:prstGeom prst="straightConnector1">
              <a:avLst/>
            </a:prstGeom>
            <a:noFill/>
            <a:ln cap="flat" cmpd="sng" w="9525">
              <a:solidFill>
                <a:srgbClr val="000000"/>
              </a:solidFill>
              <a:prstDash val="solid"/>
              <a:round/>
              <a:headEnd len="sm" w="sm" type="none"/>
              <a:tailEnd len="sm" w="sm" type="none"/>
            </a:ln>
          </p:spPr>
        </p:cxnSp>
        <p:cxnSp>
          <p:nvCxnSpPr>
            <p:cNvPr id="815" name="Google Shape;815;p33"/>
            <p:cNvCxnSpPr/>
            <p:nvPr/>
          </p:nvCxnSpPr>
          <p:spPr>
            <a:xfrm>
              <a:off x="4732076" y="2732186"/>
              <a:ext cx="378600" cy="0"/>
            </a:xfrm>
            <a:prstGeom prst="straightConnector1">
              <a:avLst/>
            </a:prstGeom>
            <a:noFill/>
            <a:ln cap="flat" cmpd="sng" w="9525">
              <a:solidFill>
                <a:srgbClr val="000000"/>
              </a:solidFill>
              <a:prstDash val="solid"/>
              <a:round/>
              <a:headEnd len="sm" w="sm" type="none"/>
              <a:tailEnd len="sm" w="sm" type="none"/>
            </a:ln>
          </p:spPr>
        </p:cxnSp>
        <p:cxnSp>
          <p:nvCxnSpPr>
            <p:cNvPr id="816" name="Google Shape;816;p33"/>
            <p:cNvCxnSpPr>
              <a:endCxn id="804" idx="2"/>
            </p:cNvCxnSpPr>
            <p:nvPr/>
          </p:nvCxnSpPr>
          <p:spPr>
            <a:xfrm flipH="1" rot="10800000">
              <a:off x="4750597" y="2156098"/>
              <a:ext cx="360000" cy="576000"/>
            </a:xfrm>
            <a:prstGeom prst="straightConnector1">
              <a:avLst/>
            </a:prstGeom>
            <a:noFill/>
            <a:ln cap="flat" cmpd="sng" w="9525">
              <a:solidFill>
                <a:srgbClr val="000000"/>
              </a:solidFill>
              <a:prstDash val="solid"/>
              <a:round/>
              <a:headEnd len="sm" w="sm" type="none"/>
              <a:tailEnd len="sm" w="sm" type="none"/>
            </a:ln>
          </p:spPr>
        </p:cxnSp>
        <p:cxnSp>
          <p:nvCxnSpPr>
            <p:cNvPr id="817" name="Google Shape;817;p33"/>
            <p:cNvCxnSpPr>
              <a:endCxn id="803" idx="2"/>
            </p:cNvCxnSpPr>
            <p:nvPr/>
          </p:nvCxnSpPr>
          <p:spPr>
            <a:xfrm flipH="1" rot="10800000">
              <a:off x="4750597" y="1580033"/>
              <a:ext cx="360000" cy="1152000"/>
            </a:xfrm>
            <a:prstGeom prst="straightConnector1">
              <a:avLst/>
            </a:prstGeom>
            <a:noFill/>
            <a:ln cap="flat" cmpd="sng" w="9525">
              <a:solidFill>
                <a:srgbClr val="000000"/>
              </a:solidFill>
              <a:prstDash val="solid"/>
              <a:round/>
              <a:headEnd len="sm" w="sm" type="none"/>
              <a:tailEnd len="sm" w="sm" type="none"/>
            </a:ln>
          </p:spPr>
        </p:cxnSp>
        <p:cxnSp>
          <p:nvCxnSpPr>
            <p:cNvPr id="818" name="Google Shape;818;p33"/>
            <p:cNvCxnSpPr/>
            <p:nvPr/>
          </p:nvCxnSpPr>
          <p:spPr>
            <a:xfrm>
              <a:off x="4732076" y="3379877"/>
              <a:ext cx="378600" cy="0"/>
            </a:xfrm>
            <a:prstGeom prst="straightConnector1">
              <a:avLst/>
            </a:prstGeom>
            <a:noFill/>
            <a:ln cap="flat" cmpd="sng" w="9525">
              <a:solidFill>
                <a:srgbClr val="000000"/>
              </a:solidFill>
              <a:prstDash val="solid"/>
              <a:round/>
              <a:headEnd len="sm" w="sm" type="none"/>
              <a:tailEnd len="sm" w="sm" type="none"/>
            </a:ln>
          </p:spPr>
        </p:cxnSp>
        <p:cxnSp>
          <p:nvCxnSpPr>
            <p:cNvPr id="819" name="Google Shape;819;p33"/>
            <p:cNvCxnSpPr>
              <a:endCxn id="805" idx="2"/>
            </p:cNvCxnSpPr>
            <p:nvPr/>
          </p:nvCxnSpPr>
          <p:spPr>
            <a:xfrm flipH="1" rot="10800000">
              <a:off x="4750478" y="2732162"/>
              <a:ext cx="378600" cy="647700"/>
            </a:xfrm>
            <a:prstGeom prst="straightConnector1">
              <a:avLst/>
            </a:prstGeom>
            <a:noFill/>
            <a:ln cap="flat" cmpd="sng" w="9525">
              <a:solidFill>
                <a:srgbClr val="000000"/>
              </a:solidFill>
              <a:prstDash val="solid"/>
              <a:round/>
              <a:headEnd len="sm" w="sm" type="none"/>
              <a:tailEnd len="sm" w="sm" type="none"/>
            </a:ln>
          </p:spPr>
        </p:cxnSp>
        <p:cxnSp>
          <p:nvCxnSpPr>
            <p:cNvPr id="820" name="Google Shape;820;p33"/>
            <p:cNvCxnSpPr>
              <a:endCxn id="804" idx="2"/>
            </p:cNvCxnSpPr>
            <p:nvPr/>
          </p:nvCxnSpPr>
          <p:spPr>
            <a:xfrm flipH="1" rot="10800000">
              <a:off x="4750597" y="2156098"/>
              <a:ext cx="360000" cy="1223700"/>
            </a:xfrm>
            <a:prstGeom prst="straightConnector1">
              <a:avLst/>
            </a:prstGeom>
            <a:noFill/>
            <a:ln cap="flat" cmpd="sng" w="9525">
              <a:solidFill>
                <a:srgbClr val="000000"/>
              </a:solidFill>
              <a:prstDash val="solid"/>
              <a:round/>
              <a:headEnd len="sm" w="sm" type="none"/>
              <a:tailEnd len="sm" w="sm" type="none"/>
            </a:ln>
          </p:spPr>
        </p:cxnSp>
        <p:cxnSp>
          <p:nvCxnSpPr>
            <p:cNvPr id="821" name="Google Shape;821;p33"/>
            <p:cNvCxnSpPr>
              <a:endCxn id="803" idx="2"/>
            </p:cNvCxnSpPr>
            <p:nvPr/>
          </p:nvCxnSpPr>
          <p:spPr>
            <a:xfrm flipH="1" rot="10800000">
              <a:off x="4750597" y="1580033"/>
              <a:ext cx="360000" cy="1799700"/>
            </a:xfrm>
            <a:prstGeom prst="straightConnector1">
              <a:avLst/>
            </a:prstGeom>
            <a:noFill/>
            <a:ln cap="flat" cmpd="sng" w="9525">
              <a:solidFill>
                <a:srgbClr val="000000"/>
              </a:solidFill>
              <a:prstDash val="solid"/>
              <a:round/>
              <a:headEnd len="sm" w="sm" type="none"/>
              <a:tailEnd len="sm" w="sm" type="none"/>
            </a:ln>
          </p:spPr>
        </p:cxnSp>
        <p:cxnSp>
          <p:nvCxnSpPr>
            <p:cNvPr id="822" name="Google Shape;822;p33"/>
            <p:cNvCxnSpPr>
              <a:endCxn id="806" idx="1"/>
            </p:cNvCxnSpPr>
            <p:nvPr/>
          </p:nvCxnSpPr>
          <p:spPr>
            <a:xfrm>
              <a:off x="4750487" y="2732119"/>
              <a:ext cx="452400" cy="495000"/>
            </a:xfrm>
            <a:prstGeom prst="straightConnector1">
              <a:avLst/>
            </a:prstGeom>
            <a:noFill/>
            <a:ln cap="flat" cmpd="sng" w="9525">
              <a:solidFill>
                <a:srgbClr val="000000"/>
              </a:solidFill>
              <a:prstDash val="solid"/>
              <a:round/>
              <a:headEnd len="sm" w="sm" type="none"/>
              <a:tailEnd len="sm" w="sm" type="none"/>
            </a:ln>
          </p:spPr>
        </p:cxnSp>
        <p:sp>
          <p:nvSpPr>
            <p:cNvPr id="823" name="Google Shape;823;p33"/>
            <p:cNvSpPr/>
            <p:nvPr/>
          </p:nvSpPr>
          <p:spPr>
            <a:xfrm>
              <a:off x="5998055" y="1359665"/>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824" name="Google Shape;824;p33"/>
            <p:cNvSpPr/>
            <p:nvPr/>
          </p:nvSpPr>
          <p:spPr>
            <a:xfrm>
              <a:off x="5998055" y="1935729"/>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825" name="Google Shape;825;p33"/>
            <p:cNvSpPr/>
            <p:nvPr/>
          </p:nvSpPr>
          <p:spPr>
            <a:xfrm>
              <a:off x="6016536" y="2511793"/>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826" name="Google Shape;826;p33"/>
            <p:cNvSpPr/>
            <p:nvPr/>
          </p:nvSpPr>
          <p:spPr>
            <a:xfrm>
              <a:off x="6016536" y="3159486"/>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827" name="Google Shape;827;p33"/>
            <p:cNvCxnSpPr>
              <a:endCxn id="823" idx="2"/>
            </p:cNvCxnSpPr>
            <p:nvPr/>
          </p:nvCxnSpPr>
          <p:spPr>
            <a:xfrm>
              <a:off x="5619455" y="1575665"/>
              <a:ext cx="378600" cy="0"/>
            </a:xfrm>
            <a:prstGeom prst="straightConnector1">
              <a:avLst/>
            </a:prstGeom>
            <a:noFill/>
            <a:ln cap="flat" cmpd="sng" w="9525">
              <a:solidFill>
                <a:srgbClr val="000000"/>
              </a:solidFill>
              <a:prstDash val="solid"/>
              <a:round/>
              <a:headEnd len="sm" w="sm" type="none"/>
              <a:tailEnd len="sm" w="sm" type="none"/>
            </a:ln>
          </p:spPr>
        </p:cxnSp>
        <p:cxnSp>
          <p:nvCxnSpPr>
            <p:cNvPr id="828" name="Google Shape;828;p33"/>
            <p:cNvCxnSpPr>
              <a:endCxn id="824" idx="1"/>
            </p:cNvCxnSpPr>
            <p:nvPr/>
          </p:nvCxnSpPr>
          <p:spPr>
            <a:xfrm>
              <a:off x="5619464" y="1575694"/>
              <a:ext cx="452400" cy="423300"/>
            </a:xfrm>
            <a:prstGeom prst="straightConnector1">
              <a:avLst/>
            </a:prstGeom>
            <a:noFill/>
            <a:ln cap="flat" cmpd="sng" w="9525">
              <a:solidFill>
                <a:srgbClr val="000000"/>
              </a:solidFill>
              <a:prstDash val="solid"/>
              <a:round/>
              <a:headEnd len="sm" w="sm" type="none"/>
              <a:tailEnd len="sm" w="sm" type="none"/>
            </a:ln>
          </p:spPr>
        </p:cxnSp>
        <p:cxnSp>
          <p:nvCxnSpPr>
            <p:cNvPr id="829" name="Google Shape;829;p33"/>
            <p:cNvCxnSpPr>
              <a:endCxn id="825" idx="1"/>
            </p:cNvCxnSpPr>
            <p:nvPr/>
          </p:nvCxnSpPr>
          <p:spPr>
            <a:xfrm>
              <a:off x="5619645" y="1575758"/>
              <a:ext cx="470700" cy="999300"/>
            </a:xfrm>
            <a:prstGeom prst="straightConnector1">
              <a:avLst/>
            </a:prstGeom>
            <a:noFill/>
            <a:ln cap="flat" cmpd="sng" w="9525">
              <a:solidFill>
                <a:srgbClr val="000000"/>
              </a:solidFill>
              <a:prstDash val="solid"/>
              <a:round/>
              <a:headEnd len="sm" w="sm" type="none"/>
              <a:tailEnd len="sm" w="sm" type="none"/>
            </a:ln>
          </p:spPr>
        </p:cxnSp>
        <p:cxnSp>
          <p:nvCxnSpPr>
            <p:cNvPr id="830" name="Google Shape;830;p33"/>
            <p:cNvCxnSpPr>
              <a:endCxn id="826" idx="1"/>
            </p:cNvCxnSpPr>
            <p:nvPr/>
          </p:nvCxnSpPr>
          <p:spPr>
            <a:xfrm>
              <a:off x="5619645" y="1575751"/>
              <a:ext cx="470700" cy="1647000"/>
            </a:xfrm>
            <a:prstGeom prst="straightConnector1">
              <a:avLst/>
            </a:prstGeom>
            <a:noFill/>
            <a:ln cap="flat" cmpd="sng" w="9525">
              <a:solidFill>
                <a:srgbClr val="000000"/>
              </a:solidFill>
              <a:prstDash val="solid"/>
              <a:round/>
              <a:headEnd len="sm" w="sm" type="none"/>
              <a:tailEnd len="sm" w="sm" type="none"/>
            </a:ln>
          </p:spPr>
        </p:cxnSp>
        <p:cxnSp>
          <p:nvCxnSpPr>
            <p:cNvPr id="831" name="Google Shape;831;p33"/>
            <p:cNvCxnSpPr/>
            <p:nvPr/>
          </p:nvCxnSpPr>
          <p:spPr>
            <a:xfrm>
              <a:off x="5638015" y="2151754"/>
              <a:ext cx="378600" cy="0"/>
            </a:xfrm>
            <a:prstGeom prst="straightConnector1">
              <a:avLst/>
            </a:prstGeom>
            <a:noFill/>
            <a:ln cap="flat" cmpd="sng" w="9525">
              <a:solidFill>
                <a:srgbClr val="000000"/>
              </a:solidFill>
              <a:prstDash val="solid"/>
              <a:round/>
              <a:headEnd len="sm" w="sm" type="none"/>
              <a:tailEnd len="sm" w="sm" type="none"/>
            </a:ln>
          </p:spPr>
        </p:cxnSp>
        <p:cxnSp>
          <p:nvCxnSpPr>
            <p:cNvPr id="832" name="Google Shape;832;p33"/>
            <p:cNvCxnSpPr>
              <a:endCxn id="823" idx="2"/>
            </p:cNvCxnSpPr>
            <p:nvPr/>
          </p:nvCxnSpPr>
          <p:spPr>
            <a:xfrm flipH="1" rot="10800000">
              <a:off x="5619455" y="1575665"/>
              <a:ext cx="378600" cy="576000"/>
            </a:xfrm>
            <a:prstGeom prst="straightConnector1">
              <a:avLst/>
            </a:prstGeom>
            <a:noFill/>
            <a:ln cap="flat" cmpd="sng" w="9525">
              <a:solidFill>
                <a:srgbClr val="000000"/>
              </a:solidFill>
              <a:prstDash val="solid"/>
              <a:round/>
              <a:headEnd len="sm" w="sm" type="none"/>
              <a:tailEnd len="sm" w="sm" type="none"/>
            </a:ln>
          </p:spPr>
        </p:cxnSp>
        <p:cxnSp>
          <p:nvCxnSpPr>
            <p:cNvPr id="833" name="Google Shape;833;p33"/>
            <p:cNvCxnSpPr>
              <a:endCxn id="825" idx="1"/>
            </p:cNvCxnSpPr>
            <p:nvPr/>
          </p:nvCxnSpPr>
          <p:spPr>
            <a:xfrm>
              <a:off x="5619645" y="2151758"/>
              <a:ext cx="470700" cy="423300"/>
            </a:xfrm>
            <a:prstGeom prst="straightConnector1">
              <a:avLst/>
            </a:prstGeom>
            <a:noFill/>
            <a:ln cap="flat" cmpd="sng" w="9525">
              <a:solidFill>
                <a:srgbClr val="000000"/>
              </a:solidFill>
              <a:prstDash val="solid"/>
              <a:round/>
              <a:headEnd len="sm" w="sm" type="none"/>
              <a:tailEnd len="sm" w="sm" type="none"/>
            </a:ln>
          </p:spPr>
        </p:cxnSp>
        <p:cxnSp>
          <p:nvCxnSpPr>
            <p:cNvPr id="834" name="Google Shape;834;p33"/>
            <p:cNvCxnSpPr>
              <a:endCxn id="826" idx="1"/>
            </p:cNvCxnSpPr>
            <p:nvPr/>
          </p:nvCxnSpPr>
          <p:spPr>
            <a:xfrm>
              <a:off x="5619645" y="2151751"/>
              <a:ext cx="470700" cy="1071000"/>
            </a:xfrm>
            <a:prstGeom prst="straightConnector1">
              <a:avLst/>
            </a:prstGeom>
            <a:noFill/>
            <a:ln cap="flat" cmpd="sng" w="9525">
              <a:solidFill>
                <a:srgbClr val="000000"/>
              </a:solidFill>
              <a:prstDash val="solid"/>
              <a:round/>
              <a:headEnd len="sm" w="sm" type="none"/>
              <a:tailEnd len="sm" w="sm" type="none"/>
            </a:ln>
          </p:spPr>
        </p:cxnSp>
        <p:cxnSp>
          <p:nvCxnSpPr>
            <p:cNvPr id="835" name="Google Shape;835;p33"/>
            <p:cNvCxnSpPr/>
            <p:nvPr/>
          </p:nvCxnSpPr>
          <p:spPr>
            <a:xfrm>
              <a:off x="5619534" y="2727818"/>
              <a:ext cx="378600" cy="0"/>
            </a:xfrm>
            <a:prstGeom prst="straightConnector1">
              <a:avLst/>
            </a:prstGeom>
            <a:noFill/>
            <a:ln cap="flat" cmpd="sng" w="9525">
              <a:solidFill>
                <a:srgbClr val="000000"/>
              </a:solidFill>
              <a:prstDash val="solid"/>
              <a:round/>
              <a:headEnd len="sm" w="sm" type="none"/>
              <a:tailEnd len="sm" w="sm" type="none"/>
            </a:ln>
          </p:spPr>
        </p:cxnSp>
        <p:cxnSp>
          <p:nvCxnSpPr>
            <p:cNvPr id="836" name="Google Shape;836;p33"/>
            <p:cNvCxnSpPr>
              <a:endCxn id="824" idx="2"/>
            </p:cNvCxnSpPr>
            <p:nvPr/>
          </p:nvCxnSpPr>
          <p:spPr>
            <a:xfrm flipH="1" rot="10800000">
              <a:off x="5638055" y="2151729"/>
              <a:ext cx="360000" cy="576000"/>
            </a:xfrm>
            <a:prstGeom prst="straightConnector1">
              <a:avLst/>
            </a:prstGeom>
            <a:noFill/>
            <a:ln cap="flat" cmpd="sng" w="9525">
              <a:solidFill>
                <a:srgbClr val="000000"/>
              </a:solidFill>
              <a:prstDash val="solid"/>
              <a:round/>
              <a:headEnd len="sm" w="sm" type="none"/>
              <a:tailEnd len="sm" w="sm" type="none"/>
            </a:ln>
          </p:spPr>
        </p:cxnSp>
        <p:cxnSp>
          <p:nvCxnSpPr>
            <p:cNvPr id="837" name="Google Shape;837;p33"/>
            <p:cNvCxnSpPr>
              <a:endCxn id="823" idx="2"/>
            </p:cNvCxnSpPr>
            <p:nvPr/>
          </p:nvCxnSpPr>
          <p:spPr>
            <a:xfrm flipH="1" rot="10800000">
              <a:off x="5638055" y="1575665"/>
              <a:ext cx="360000" cy="1152000"/>
            </a:xfrm>
            <a:prstGeom prst="straightConnector1">
              <a:avLst/>
            </a:prstGeom>
            <a:noFill/>
            <a:ln cap="flat" cmpd="sng" w="9525">
              <a:solidFill>
                <a:srgbClr val="000000"/>
              </a:solidFill>
              <a:prstDash val="solid"/>
              <a:round/>
              <a:headEnd len="sm" w="sm" type="none"/>
              <a:tailEnd len="sm" w="sm" type="none"/>
            </a:ln>
          </p:spPr>
        </p:cxnSp>
        <p:cxnSp>
          <p:nvCxnSpPr>
            <p:cNvPr id="838" name="Google Shape;838;p33"/>
            <p:cNvCxnSpPr/>
            <p:nvPr/>
          </p:nvCxnSpPr>
          <p:spPr>
            <a:xfrm>
              <a:off x="5619534" y="3375510"/>
              <a:ext cx="378600" cy="0"/>
            </a:xfrm>
            <a:prstGeom prst="straightConnector1">
              <a:avLst/>
            </a:prstGeom>
            <a:noFill/>
            <a:ln cap="flat" cmpd="sng" w="9525">
              <a:solidFill>
                <a:srgbClr val="000000"/>
              </a:solidFill>
              <a:prstDash val="solid"/>
              <a:round/>
              <a:headEnd len="sm" w="sm" type="none"/>
              <a:tailEnd len="sm" w="sm" type="none"/>
            </a:ln>
          </p:spPr>
        </p:cxnSp>
        <p:cxnSp>
          <p:nvCxnSpPr>
            <p:cNvPr id="839" name="Google Shape;839;p33"/>
            <p:cNvCxnSpPr>
              <a:endCxn id="825" idx="2"/>
            </p:cNvCxnSpPr>
            <p:nvPr/>
          </p:nvCxnSpPr>
          <p:spPr>
            <a:xfrm flipH="1" rot="10800000">
              <a:off x="5637936" y="2727793"/>
              <a:ext cx="378600" cy="647700"/>
            </a:xfrm>
            <a:prstGeom prst="straightConnector1">
              <a:avLst/>
            </a:prstGeom>
            <a:noFill/>
            <a:ln cap="flat" cmpd="sng" w="9525">
              <a:solidFill>
                <a:srgbClr val="000000"/>
              </a:solidFill>
              <a:prstDash val="solid"/>
              <a:round/>
              <a:headEnd len="sm" w="sm" type="none"/>
              <a:tailEnd len="sm" w="sm" type="none"/>
            </a:ln>
          </p:spPr>
        </p:cxnSp>
        <p:cxnSp>
          <p:nvCxnSpPr>
            <p:cNvPr id="840" name="Google Shape;840;p33"/>
            <p:cNvCxnSpPr>
              <a:endCxn id="824" idx="2"/>
            </p:cNvCxnSpPr>
            <p:nvPr/>
          </p:nvCxnSpPr>
          <p:spPr>
            <a:xfrm flipH="1" rot="10800000">
              <a:off x="5638055" y="2151729"/>
              <a:ext cx="360000" cy="1223700"/>
            </a:xfrm>
            <a:prstGeom prst="straightConnector1">
              <a:avLst/>
            </a:prstGeom>
            <a:noFill/>
            <a:ln cap="flat" cmpd="sng" w="9525">
              <a:solidFill>
                <a:srgbClr val="000000"/>
              </a:solidFill>
              <a:prstDash val="solid"/>
              <a:round/>
              <a:headEnd len="sm" w="sm" type="none"/>
              <a:tailEnd len="sm" w="sm" type="none"/>
            </a:ln>
          </p:spPr>
        </p:cxnSp>
        <p:cxnSp>
          <p:nvCxnSpPr>
            <p:cNvPr id="841" name="Google Shape;841;p33"/>
            <p:cNvCxnSpPr>
              <a:endCxn id="823" idx="2"/>
            </p:cNvCxnSpPr>
            <p:nvPr/>
          </p:nvCxnSpPr>
          <p:spPr>
            <a:xfrm flipH="1" rot="10800000">
              <a:off x="5638055" y="1575665"/>
              <a:ext cx="360000" cy="1799700"/>
            </a:xfrm>
            <a:prstGeom prst="straightConnector1">
              <a:avLst/>
            </a:prstGeom>
            <a:noFill/>
            <a:ln cap="flat" cmpd="sng" w="9525">
              <a:solidFill>
                <a:srgbClr val="000000"/>
              </a:solidFill>
              <a:prstDash val="solid"/>
              <a:round/>
              <a:headEnd len="sm" w="sm" type="none"/>
              <a:tailEnd len="sm" w="sm" type="none"/>
            </a:ln>
          </p:spPr>
        </p:cxnSp>
        <p:cxnSp>
          <p:nvCxnSpPr>
            <p:cNvPr id="842" name="Google Shape;842;p33"/>
            <p:cNvCxnSpPr>
              <a:endCxn id="826" idx="1"/>
            </p:cNvCxnSpPr>
            <p:nvPr/>
          </p:nvCxnSpPr>
          <p:spPr>
            <a:xfrm>
              <a:off x="5637945" y="2727751"/>
              <a:ext cx="452400" cy="495000"/>
            </a:xfrm>
            <a:prstGeom prst="straightConnector1">
              <a:avLst/>
            </a:prstGeom>
            <a:noFill/>
            <a:ln cap="flat" cmpd="sng" w="9525">
              <a:solidFill>
                <a:srgbClr val="000000"/>
              </a:solidFill>
              <a:prstDash val="solid"/>
              <a:round/>
              <a:headEnd len="sm" w="sm" type="none"/>
              <a:tailEnd len="sm" w="sm" type="none"/>
            </a:ln>
          </p:spPr>
        </p:cxnSp>
        <p:sp>
          <p:nvSpPr>
            <p:cNvPr id="843" name="Google Shape;843;p33"/>
            <p:cNvSpPr/>
            <p:nvPr/>
          </p:nvSpPr>
          <p:spPr>
            <a:xfrm>
              <a:off x="6941741" y="1952469"/>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844" name="Google Shape;844;p33"/>
            <p:cNvSpPr/>
            <p:nvPr/>
          </p:nvSpPr>
          <p:spPr>
            <a:xfrm>
              <a:off x="6960222" y="2528531"/>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845" name="Google Shape;845;p33"/>
            <p:cNvCxnSpPr/>
            <p:nvPr/>
          </p:nvCxnSpPr>
          <p:spPr>
            <a:xfrm>
              <a:off x="6547359" y="2157438"/>
              <a:ext cx="378600" cy="0"/>
            </a:xfrm>
            <a:prstGeom prst="straightConnector1">
              <a:avLst/>
            </a:prstGeom>
            <a:noFill/>
            <a:ln cap="flat" cmpd="sng" w="9525">
              <a:solidFill>
                <a:srgbClr val="000000"/>
              </a:solidFill>
              <a:prstDash val="solid"/>
              <a:round/>
              <a:headEnd len="sm" w="sm" type="none"/>
              <a:tailEnd len="sm" w="sm" type="none"/>
            </a:ln>
          </p:spPr>
        </p:cxnSp>
        <p:cxnSp>
          <p:nvCxnSpPr>
            <p:cNvPr id="846" name="Google Shape;846;p33"/>
            <p:cNvCxnSpPr/>
            <p:nvPr/>
          </p:nvCxnSpPr>
          <p:spPr>
            <a:xfrm>
              <a:off x="6571880" y="2710092"/>
              <a:ext cx="378600" cy="0"/>
            </a:xfrm>
            <a:prstGeom prst="straightConnector1">
              <a:avLst/>
            </a:prstGeom>
            <a:noFill/>
            <a:ln cap="flat" cmpd="sng" w="9525">
              <a:solidFill>
                <a:srgbClr val="000000"/>
              </a:solidFill>
              <a:prstDash val="solid"/>
              <a:round/>
              <a:headEnd len="sm" w="sm" type="none"/>
              <a:tailEnd len="sm" w="sm" type="none"/>
            </a:ln>
          </p:spPr>
        </p:cxnSp>
        <p:cxnSp>
          <p:nvCxnSpPr>
            <p:cNvPr id="847" name="Google Shape;847;p33"/>
            <p:cNvCxnSpPr>
              <a:endCxn id="843" idx="2"/>
            </p:cNvCxnSpPr>
            <p:nvPr/>
          </p:nvCxnSpPr>
          <p:spPr>
            <a:xfrm>
              <a:off x="6519641" y="1581369"/>
              <a:ext cx="422100" cy="587100"/>
            </a:xfrm>
            <a:prstGeom prst="straightConnector1">
              <a:avLst/>
            </a:prstGeom>
            <a:noFill/>
            <a:ln cap="flat" cmpd="sng" w="9525">
              <a:solidFill>
                <a:srgbClr val="000000"/>
              </a:solidFill>
              <a:prstDash val="solid"/>
              <a:round/>
              <a:headEnd len="sm" w="sm" type="none"/>
              <a:tailEnd len="sm" w="sm" type="none"/>
            </a:ln>
          </p:spPr>
        </p:cxnSp>
        <p:cxnSp>
          <p:nvCxnSpPr>
            <p:cNvPr id="848" name="Google Shape;848;p33"/>
            <p:cNvCxnSpPr>
              <a:endCxn id="844" idx="2"/>
            </p:cNvCxnSpPr>
            <p:nvPr/>
          </p:nvCxnSpPr>
          <p:spPr>
            <a:xfrm flipH="1" rot="10800000">
              <a:off x="6547422" y="2744531"/>
              <a:ext cx="412800" cy="614700"/>
            </a:xfrm>
            <a:prstGeom prst="straightConnector1">
              <a:avLst/>
            </a:prstGeom>
            <a:noFill/>
            <a:ln cap="flat" cmpd="sng" w="9525">
              <a:solidFill>
                <a:srgbClr val="000000"/>
              </a:solidFill>
              <a:prstDash val="solid"/>
              <a:round/>
              <a:headEnd len="sm" w="sm" type="none"/>
              <a:tailEnd len="sm" w="sm" type="none"/>
            </a:ln>
          </p:spPr>
        </p:cxnSp>
        <p:cxnSp>
          <p:nvCxnSpPr>
            <p:cNvPr id="849" name="Google Shape;849;p33"/>
            <p:cNvCxnSpPr>
              <a:endCxn id="844" idx="2"/>
            </p:cNvCxnSpPr>
            <p:nvPr/>
          </p:nvCxnSpPr>
          <p:spPr>
            <a:xfrm>
              <a:off x="6519522" y="1582331"/>
              <a:ext cx="440700" cy="1162200"/>
            </a:xfrm>
            <a:prstGeom prst="straightConnector1">
              <a:avLst/>
            </a:prstGeom>
            <a:noFill/>
            <a:ln cap="flat" cmpd="sng" w="9525">
              <a:solidFill>
                <a:srgbClr val="000000"/>
              </a:solidFill>
              <a:prstDash val="solid"/>
              <a:round/>
              <a:headEnd len="sm" w="sm" type="none"/>
              <a:tailEnd len="sm" w="sm" type="none"/>
            </a:ln>
          </p:spPr>
        </p:cxnSp>
        <p:cxnSp>
          <p:nvCxnSpPr>
            <p:cNvPr id="850" name="Google Shape;850;p33"/>
            <p:cNvCxnSpPr>
              <a:endCxn id="844" idx="2"/>
            </p:cNvCxnSpPr>
            <p:nvPr/>
          </p:nvCxnSpPr>
          <p:spPr>
            <a:xfrm>
              <a:off x="6541422" y="2151731"/>
              <a:ext cx="418800" cy="592800"/>
            </a:xfrm>
            <a:prstGeom prst="straightConnector1">
              <a:avLst/>
            </a:prstGeom>
            <a:noFill/>
            <a:ln cap="flat" cmpd="sng" w="9525">
              <a:solidFill>
                <a:srgbClr val="000000"/>
              </a:solidFill>
              <a:prstDash val="solid"/>
              <a:round/>
              <a:headEnd len="sm" w="sm" type="none"/>
              <a:tailEnd len="sm" w="sm" type="none"/>
            </a:ln>
          </p:spPr>
        </p:cxnSp>
        <p:cxnSp>
          <p:nvCxnSpPr>
            <p:cNvPr id="851" name="Google Shape;851;p33"/>
            <p:cNvCxnSpPr>
              <a:endCxn id="843" idx="2"/>
            </p:cNvCxnSpPr>
            <p:nvPr/>
          </p:nvCxnSpPr>
          <p:spPr>
            <a:xfrm flipH="1" rot="10800000">
              <a:off x="6564641" y="2168469"/>
              <a:ext cx="377100" cy="535500"/>
            </a:xfrm>
            <a:prstGeom prst="straightConnector1">
              <a:avLst/>
            </a:prstGeom>
            <a:noFill/>
            <a:ln cap="flat" cmpd="sng" w="9525">
              <a:solidFill>
                <a:srgbClr val="000000"/>
              </a:solidFill>
              <a:prstDash val="solid"/>
              <a:round/>
              <a:headEnd len="sm" w="sm" type="none"/>
              <a:tailEnd len="sm" w="sm" type="none"/>
            </a:ln>
          </p:spPr>
        </p:cxnSp>
        <p:cxnSp>
          <p:nvCxnSpPr>
            <p:cNvPr id="852" name="Google Shape;852;p33"/>
            <p:cNvCxnSpPr>
              <a:endCxn id="843" idx="2"/>
            </p:cNvCxnSpPr>
            <p:nvPr/>
          </p:nvCxnSpPr>
          <p:spPr>
            <a:xfrm flipH="1" rot="10800000">
              <a:off x="6561641" y="2168469"/>
              <a:ext cx="380100" cy="1190700"/>
            </a:xfrm>
            <a:prstGeom prst="straightConnector1">
              <a:avLst/>
            </a:prstGeom>
            <a:noFill/>
            <a:ln cap="flat" cmpd="sng" w="9525">
              <a:solidFill>
                <a:srgbClr val="000000"/>
              </a:solidFill>
              <a:prstDash val="solid"/>
              <a:round/>
              <a:headEnd len="sm" w="sm" type="none"/>
              <a:tailEnd len="sm" w="sm" type="none"/>
            </a:ln>
          </p:spPr>
        </p:cxnSp>
      </p:grpSp>
      <p:sp>
        <p:nvSpPr>
          <p:cNvPr id="853" name="Google Shape;853;p33"/>
          <p:cNvSpPr txBox="1"/>
          <p:nvPr/>
        </p:nvSpPr>
        <p:spPr>
          <a:xfrm>
            <a:off x="515875" y="1730350"/>
            <a:ext cx="768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0000"/>
                </a:solidFill>
                <a:latin typeface="Roboto"/>
                <a:ea typeface="Roboto"/>
                <a:cs typeface="Roboto"/>
                <a:sym typeface="Roboto"/>
              </a:rPr>
              <a:t>Raw Waveform</a:t>
            </a:r>
            <a:endParaRPr b="0" i="0" sz="900" u="none" cap="none" strike="noStrike">
              <a:solidFill>
                <a:srgbClr val="FF0000"/>
              </a:solidFill>
              <a:latin typeface="Roboto"/>
              <a:ea typeface="Roboto"/>
              <a:cs typeface="Roboto"/>
              <a:sym typeface="Roboto"/>
            </a:endParaRPr>
          </a:p>
        </p:txBody>
      </p:sp>
      <p:sp>
        <p:nvSpPr>
          <p:cNvPr id="854" name="Google Shape;854;p33"/>
          <p:cNvSpPr txBox="1"/>
          <p:nvPr/>
        </p:nvSpPr>
        <p:spPr>
          <a:xfrm>
            <a:off x="1062925" y="1529000"/>
            <a:ext cx="768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Roboto"/>
                <a:ea typeface="Roboto"/>
                <a:cs typeface="Roboto"/>
                <a:sym typeface="Roboto"/>
              </a:rPr>
              <a:t>Low-Level Features</a:t>
            </a:r>
            <a:endParaRPr b="0" i="0" sz="900" u="none" cap="none" strike="noStrike">
              <a:solidFill>
                <a:schemeClr val="dk1"/>
              </a:solidFill>
              <a:latin typeface="Roboto"/>
              <a:ea typeface="Roboto"/>
              <a:cs typeface="Roboto"/>
              <a:sym typeface="Roboto"/>
            </a:endParaRPr>
          </a:p>
        </p:txBody>
      </p:sp>
      <p:sp>
        <p:nvSpPr>
          <p:cNvPr id="855" name="Google Shape;855;p33"/>
          <p:cNvSpPr txBox="1"/>
          <p:nvPr/>
        </p:nvSpPr>
        <p:spPr>
          <a:xfrm>
            <a:off x="2663125" y="1529000"/>
            <a:ext cx="768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6AA84F"/>
                </a:solidFill>
                <a:latin typeface="Roboto"/>
                <a:ea typeface="Roboto"/>
                <a:cs typeface="Roboto"/>
                <a:sym typeface="Roboto"/>
              </a:rPr>
              <a:t>High-Level Features</a:t>
            </a:r>
            <a:endParaRPr b="0" i="0" sz="900" u="none" cap="none" strike="noStrike">
              <a:solidFill>
                <a:srgbClr val="6AA84F"/>
              </a:solidFill>
              <a:latin typeface="Roboto"/>
              <a:ea typeface="Roboto"/>
              <a:cs typeface="Roboto"/>
              <a:sym typeface="Roboto"/>
            </a:endParaRPr>
          </a:p>
        </p:txBody>
      </p:sp>
      <p:cxnSp>
        <p:nvCxnSpPr>
          <p:cNvPr id="856" name="Google Shape;856;p33"/>
          <p:cNvCxnSpPr>
            <a:stCxn id="854" idx="3"/>
            <a:endCxn id="855" idx="1"/>
          </p:cNvCxnSpPr>
          <p:nvPr/>
        </p:nvCxnSpPr>
        <p:spPr>
          <a:xfrm>
            <a:off x="1830925" y="1759850"/>
            <a:ext cx="832200" cy="0"/>
          </a:xfrm>
          <a:prstGeom prst="straightConnector1">
            <a:avLst/>
          </a:prstGeom>
          <a:noFill/>
          <a:ln cap="flat" cmpd="sng" w="9525">
            <a:solidFill>
              <a:schemeClr val="dk2"/>
            </a:solidFill>
            <a:prstDash val="solid"/>
            <a:round/>
            <a:headEnd len="sm" w="sm" type="none"/>
            <a:tailEnd len="med" w="med" type="triangle"/>
          </a:ln>
        </p:spPr>
      </p:cxnSp>
      <p:sp>
        <p:nvSpPr>
          <p:cNvPr id="857" name="Google Shape;857;p33"/>
          <p:cNvSpPr txBox="1"/>
          <p:nvPr/>
        </p:nvSpPr>
        <p:spPr>
          <a:xfrm>
            <a:off x="3960475" y="1751975"/>
            <a:ext cx="471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We need a </a:t>
            </a:r>
            <a:r>
              <a:rPr b="1" i="0" lang="en-GB" sz="1400" u="none" cap="none" strike="noStrike">
                <a:solidFill>
                  <a:srgbClr val="000000"/>
                </a:solidFill>
                <a:latin typeface="Roboto"/>
                <a:ea typeface="Roboto"/>
                <a:cs typeface="Roboto"/>
                <a:sym typeface="Roboto"/>
              </a:rPr>
              <a:t>huge dataset</a:t>
            </a:r>
            <a:r>
              <a:rPr b="0" i="0" lang="en-GB" sz="1400" u="none" cap="none" strike="noStrike">
                <a:solidFill>
                  <a:srgbClr val="000000"/>
                </a:solidFill>
                <a:latin typeface="Roboto"/>
                <a:ea typeface="Roboto"/>
                <a:cs typeface="Roboto"/>
                <a:sym typeface="Roboto"/>
              </a:rPr>
              <a:t> to learn high-quality features.</a:t>
            </a:r>
            <a:endParaRPr b="0" i="0" sz="1400" u="none" cap="none" strike="noStrike">
              <a:solidFill>
                <a:srgbClr val="000000"/>
              </a:solidFill>
              <a:latin typeface="Roboto"/>
              <a:ea typeface="Roboto"/>
              <a:cs typeface="Roboto"/>
              <a:sym typeface="Roboto"/>
            </a:endParaRPr>
          </a:p>
        </p:txBody>
      </p:sp>
      <p:sp>
        <p:nvSpPr>
          <p:cNvPr id="858" name="Google Shape;858;p33"/>
          <p:cNvSpPr txBox="1"/>
          <p:nvPr/>
        </p:nvSpPr>
        <p:spPr>
          <a:xfrm>
            <a:off x="3960475" y="2295450"/>
            <a:ext cx="504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a:latin typeface="Roboto"/>
                <a:ea typeface="Roboto"/>
                <a:cs typeface="Roboto"/>
                <a:sym typeface="Roboto"/>
              </a:rPr>
              <a:t>So far, we </a:t>
            </a:r>
            <a:r>
              <a:rPr b="0" i="0" lang="en-GB" sz="1400" u="none" cap="none" strike="noStrike">
                <a:solidFill>
                  <a:srgbClr val="000000"/>
                </a:solidFill>
                <a:latin typeface="Roboto"/>
                <a:ea typeface="Roboto"/>
                <a:cs typeface="Roboto"/>
                <a:sym typeface="Roboto"/>
              </a:rPr>
              <a:t>learned these features with </a:t>
            </a:r>
            <a:r>
              <a:rPr b="1" i="0" lang="en-GB" sz="1400" u="none" cap="none" strike="noStrike">
                <a:solidFill>
                  <a:srgbClr val="000000"/>
                </a:solidFill>
                <a:latin typeface="Roboto"/>
                <a:ea typeface="Roboto"/>
                <a:cs typeface="Roboto"/>
                <a:sym typeface="Roboto"/>
              </a:rPr>
              <a:t>supervised learning</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859" name="Google Shape;859;p33"/>
          <p:cNvSpPr txBox="1"/>
          <p:nvPr/>
        </p:nvSpPr>
        <p:spPr>
          <a:xfrm>
            <a:off x="1653925" y="3795600"/>
            <a:ext cx="7043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Data annotation </a:t>
            </a:r>
            <a:r>
              <a:rPr b="1" i="0" lang="en-GB" sz="1400" u="none" cap="none" strike="noStrike">
                <a:solidFill>
                  <a:srgbClr val="000000"/>
                </a:solidFill>
                <a:latin typeface="Roboto"/>
                <a:ea typeface="Roboto"/>
                <a:cs typeface="Roboto"/>
                <a:sym typeface="Roboto"/>
              </a:rPr>
              <a:t>is expensive</a:t>
            </a:r>
            <a:r>
              <a:rPr b="0" i="0" lang="en-GB" sz="1400" u="none" cap="none" strike="noStrike">
                <a:solidFill>
                  <a:srgbClr val="000000"/>
                </a:solidFill>
                <a:latin typeface="Roboto"/>
                <a:ea typeface="Roboto"/>
                <a:cs typeface="Roboto"/>
                <a:sym typeface="Roboto"/>
              </a:rPr>
              <a:t>, </a:t>
            </a:r>
            <a:r>
              <a:rPr b="1" i="0" lang="en-GB" sz="1400" u="none" cap="none" strike="noStrike">
                <a:solidFill>
                  <a:srgbClr val="000000"/>
                </a:solidFill>
                <a:latin typeface="Roboto"/>
                <a:ea typeface="Roboto"/>
                <a:cs typeface="Roboto"/>
                <a:sym typeface="Roboto"/>
              </a:rPr>
              <a:t>time-consuming</a:t>
            </a:r>
            <a:r>
              <a:rPr b="0" i="0" lang="en-GB" sz="1400" u="none" cap="none" strike="noStrike">
                <a:solidFill>
                  <a:srgbClr val="000000"/>
                </a:solidFill>
                <a:latin typeface="Roboto"/>
                <a:ea typeface="Roboto"/>
                <a:cs typeface="Roboto"/>
                <a:sym typeface="Roboto"/>
              </a:rPr>
              <a:t>, and requires </a:t>
            </a:r>
            <a:r>
              <a:rPr b="1" i="0" lang="en-GB" sz="1400" u="none" cap="none" strike="noStrike">
                <a:solidFill>
                  <a:srgbClr val="000000"/>
                </a:solidFill>
                <a:latin typeface="Roboto"/>
                <a:ea typeface="Roboto"/>
                <a:cs typeface="Roboto"/>
                <a:sym typeface="Roboto"/>
              </a:rPr>
              <a:t>humans in the loop</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860" name="Google Shape;860;p33"/>
          <p:cNvSpPr txBox="1"/>
          <p:nvPr/>
        </p:nvSpPr>
        <p:spPr>
          <a:xfrm>
            <a:off x="1628350" y="4375975"/>
            <a:ext cx="7043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Supervised features are </a:t>
            </a:r>
            <a:r>
              <a:rPr b="1" i="0" lang="en-GB" sz="1400" u="none" cap="none" strike="noStrike">
                <a:solidFill>
                  <a:srgbClr val="000000"/>
                </a:solidFill>
                <a:latin typeface="Arial"/>
                <a:ea typeface="Arial"/>
                <a:cs typeface="Arial"/>
                <a:sym typeface="Arial"/>
              </a:rPr>
              <a:t>biased</a:t>
            </a:r>
            <a:r>
              <a:rPr b="0" i="0" lang="en-GB" sz="1400" u="none" cap="none" strike="noStrike">
                <a:solidFill>
                  <a:srgbClr val="000000"/>
                </a:solidFill>
                <a:latin typeface="Arial"/>
                <a:ea typeface="Arial"/>
                <a:cs typeface="Arial"/>
                <a:sym typeface="Arial"/>
              </a:rPr>
              <a:t> toward a specific task.</a:t>
            </a:r>
            <a:endParaRPr b="0" i="0" sz="1400" u="none" cap="none" strike="noStrike">
              <a:solidFill>
                <a:srgbClr val="000000"/>
              </a:solidFill>
              <a:latin typeface="Arial"/>
              <a:ea typeface="Arial"/>
              <a:cs typeface="Arial"/>
              <a:sym typeface="Arial"/>
            </a:endParaRPr>
          </a:p>
        </p:txBody>
      </p:sp>
      <p:sp>
        <p:nvSpPr>
          <p:cNvPr id="861" name="Google Shape;861;p33"/>
          <p:cNvSpPr txBox="1"/>
          <p:nvPr/>
        </p:nvSpPr>
        <p:spPr>
          <a:xfrm>
            <a:off x="515875" y="4203563"/>
            <a:ext cx="920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Issues:</a:t>
            </a:r>
            <a:endParaRPr b="0" i="0" sz="1400" u="none" cap="none" strike="noStrike">
              <a:solidFill>
                <a:srgbClr val="000000"/>
              </a:solidFill>
              <a:latin typeface="Roboto"/>
              <a:ea typeface="Roboto"/>
              <a:cs typeface="Roboto"/>
              <a:sym typeface="Roboto"/>
            </a:endParaRPr>
          </a:p>
        </p:txBody>
      </p:sp>
      <p:sp>
        <p:nvSpPr>
          <p:cNvPr id="862" name="Google Shape;862;p33"/>
          <p:cNvSpPr/>
          <p:nvPr/>
        </p:nvSpPr>
        <p:spPr>
          <a:xfrm>
            <a:off x="1420375" y="3840100"/>
            <a:ext cx="251100" cy="10308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33"/>
          <p:cNvSpPr txBox="1"/>
          <p:nvPr/>
        </p:nvSpPr>
        <p:spPr>
          <a:xfrm>
            <a:off x="4711173" y="3115125"/>
            <a:ext cx="266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What are its limitations?</a:t>
            </a:r>
            <a:endParaRPr b="0" i="1" sz="1400" u="none" cap="none" strike="noStrike">
              <a:solidFill>
                <a:srgbClr val="000000"/>
              </a:solidFill>
              <a:latin typeface="Roboto"/>
              <a:ea typeface="Roboto"/>
              <a:cs typeface="Roboto"/>
              <a:sym typeface="Roboto"/>
            </a:endParaRPr>
          </a:p>
        </p:txBody>
      </p:sp>
      <p:pic>
        <p:nvPicPr>
          <p:cNvPr id="864" name="Google Shape;864;p33"/>
          <p:cNvPicPr preferRelativeResize="0"/>
          <p:nvPr/>
        </p:nvPicPr>
        <p:blipFill rotWithShape="1">
          <a:blip r:embed="rId3">
            <a:alphaModFix/>
          </a:blip>
          <a:srcRect b="0" l="0" r="0" t="0"/>
          <a:stretch/>
        </p:blipFill>
        <p:spPr>
          <a:xfrm>
            <a:off x="3912275" y="3035963"/>
            <a:ext cx="602700" cy="558516"/>
          </a:xfrm>
          <a:prstGeom prst="rect">
            <a:avLst/>
          </a:prstGeom>
          <a:noFill/>
          <a:ln>
            <a:noFill/>
          </a:ln>
        </p:spPr>
      </p:pic>
      <p:sp>
        <p:nvSpPr>
          <p:cNvPr id="865" name="Google Shape;865;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1000"/>
                                        <p:tgtEl>
                                          <p:spTgt spid="8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1000"/>
                                        <p:tgtEl>
                                          <p:spTgt spid="864"/>
                                        </p:tgtEl>
                                      </p:cBhvr>
                                    </p:animEffect>
                                  </p:childTnLst>
                                </p:cTn>
                              </p:par>
                              <p:par>
                                <p:cTn fill="hold" nodeType="withEffect" presetClass="entr" presetID="10" presetSubtype="0">
                                  <p:stCondLst>
                                    <p:cond delay="0"/>
                                  </p:stCondLst>
                                  <p:childTnLst>
                                    <p:set>
                                      <p:cBhvr>
                                        <p:cTn dur="1" fill="hold">
                                          <p:stCondLst>
                                            <p:cond delay="0"/>
                                          </p:stCondLst>
                                        </p:cTn>
                                        <p:tgtEl>
                                          <p:spTgt spid="863"/>
                                        </p:tgtEl>
                                        <p:attrNameLst>
                                          <p:attrName>style.visibility</p:attrName>
                                        </p:attrNameLst>
                                      </p:cBhvr>
                                      <p:to>
                                        <p:strVal val="visible"/>
                                      </p:to>
                                    </p:set>
                                    <p:animEffect filter="fade" transition="in">
                                      <p:cBhvr>
                                        <p:cTn dur="1000"/>
                                        <p:tgtEl>
                                          <p:spTgt spid="8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000"/>
                                        <p:tgtEl>
                                          <p:spTgt spid="859"/>
                                        </p:tgtEl>
                                      </p:cBhvr>
                                    </p:animEffect>
                                  </p:childTnLst>
                                </p:cTn>
                              </p:par>
                              <p:par>
                                <p:cTn fill="hold" nodeType="with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par>
                                <p:cTn fill="hold" nodeType="with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000"/>
                                        <p:tgtEl>
                                          <p:spTgt spid="861"/>
                                        </p:tgtEl>
                                      </p:cBhvr>
                                    </p:animEffect>
                                  </p:childTnLst>
                                </p:cTn>
                              </p:par>
                              <p:par>
                                <p:cTn fill="hold" nodeType="with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1000"/>
                                        <p:tgtEl>
                                          <p:spTgt spid="8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69" name="Shape 869"/>
        <p:cNvGrpSpPr/>
        <p:nvPr/>
      </p:nvGrpSpPr>
      <p:grpSpPr>
        <a:xfrm>
          <a:off x="0" y="0"/>
          <a:ext cx="0" cy="0"/>
          <a:chOff x="0" y="0"/>
          <a:chExt cx="0" cy="0"/>
        </a:xfrm>
      </p:grpSpPr>
      <p:sp>
        <p:nvSpPr>
          <p:cNvPr id="870" name="Google Shape;870;p3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Self-supervised Speech Features</a:t>
            </a:r>
            <a:endParaRPr sz="2600"/>
          </a:p>
        </p:txBody>
      </p:sp>
      <p:sp>
        <p:nvSpPr>
          <p:cNvPr id="871" name="Google Shape;871;p34"/>
          <p:cNvSpPr txBox="1"/>
          <p:nvPr/>
        </p:nvSpPr>
        <p:spPr>
          <a:xfrm>
            <a:off x="1357575" y="1013600"/>
            <a:ext cx="378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Can we learn features using unlabelled data?</a:t>
            </a:r>
            <a:endParaRPr b="0" i="1" sz="1400" u="none" cap="none" strike="noStrike">
              <a:solidFill>
                <a:srgbClr val="000000"/>
              </a:solidFill>
              <a:latin typeface="Roboto"/>
              <a:ea typeface="Roboto"/>
              <a:cs typeface="Roboto"/>
              <a:sym typeface="Roboto"/>
            </a:endParaRPr>
          </a:p>
        </p:txBody>
      </p:sp>
      <p:pic>
        <p:nvPicPr>
          <p:cNvPr id="872" name="Google Shape;872;p34"/>
          <p:cNvPicPr preferRelativeResize="0"/>
          <p:nvPr/>
        </p:nvPicPr>
        <p:blipFill rotWithShape="1">
          <a:blip r:embed="rId3">
            <a:alphaModFix/>
          </a:blip>
          <a:srcRect b="0" l="0" r="0" t="0"/>
          <a:stretch/>
        </p:blipFill>
        <p:spPr>
          <a:xfrm>
            <a:off x="588800" y="969663"/>
            <a:ext cx="602700" cy="558516"/>
          </a:xfrm>
          <a:prstGeom prst="rect">
            <a:avLst/>
          </a:prstGeom>
          <a:noFill/>
          <a:ln>
            <a:noFill/>
          </a:ln>
        </p:spPr>
      </p:pic>
      <p:pic>
        <p:nvPicPr>
          <p:cNvPr id="873" name="Google Shape;873;p34"/>
          <p:cNvPicPr preferRelativeResize="0"/>
          <p:nvPr/>
        </p:nvPicPr>
        <p:blipFill rotWithShape="1">
          <a:blip r:embed="rId4">
            <a:alphaModFix/>
          </a:blip>
          <a:srcRect b="0" l="0" r="0" t="0"/>
          <a:stretch/>
        </p:blipFill>
        <p:spPr>
          <a:xfrm>
            <a:off x="5385400" y="827376"/>
            <a:ext cx="1237500" cy="661507"/>
          </a:xfrm>
          <a:prstGeom prst="rect">
            <a:avLst/>
          </a:prstGeom>
          <a:noFill/>
          <a:ln>
            <a:noFill/>
          </a:ln>
        </p:spPr>
      </p:pic>
      <p:sp>
        <p:nvSpPr>
          <p:cNvPr id="874" name="Google Shape;874;p34"/>
          <p:cNvSpPr txBox="1"/>
          <p:nvPr/>
        </p:nvSpPr>
        <p:spPr>
          <a:xfrm>
            <a:off x="497600" y="1721150"/>
            <a:ext cx="4117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This is the goal of </a:t>
            </a:r>
            <a:r>
              <a:rPr b="1" i="0" lang="en-GB" sz="1400" u="none" cap="none" strike="noStrike">
                <a:solidFill>
                  <a:srgbClr val="000000"/>
                </a:solidFill>
                <a:latin typeface="Roboto"/>
                <a:ea typeface="Roboto"/>
                <a:cs typeface="Roboto"/>
                <a:sym typeface="Roboto"/>
              </a:rPr>
              <a:t>unsupervised learning</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875" name="Google Shape;875;p34"/>
          <p:cNvSpPr txBox="1"/>
          <p:nvPr/>
        </p:nvSpPr>
        <p:spPr>
          <a:xfrm>
            <a:off x="856798" y="2358616"/>
            <a:ext cx="33843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Roboto"/>
                <a:ea typeface="Roboto"/>
                <a:cs typeface="Roboto"/>
                <a:sym typeface="Roboto"/>
              </a:rPr>
              <a:t>Unsupervised Learning </a:t>
            </a:r>
            <a:endParaRPr b="0" i="0" sz="15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Roboto"/>
                <a:ea typeface="Roboto"/>
                <a:cs typeface="Roboto"/>
                <a:sym typeface="Roboto"/>
              </a:rPr>
              <a:t>=  </a:t>
            </a:r>
            <a:endParaRPr b="0" i="0" sz="15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Roboto"/>
                <a:ea typeface="Roboto"/>
                <a:cs typeface="Roboto"/>
                <a:sym typeface="Roboto"/>
              </a:rPr>
              <a:t>Learning Without a Teacher</a:t>
            </a:r>
            <a:endParaRPr b="1" i="0" sz="1500" u="none" cap="none" strike="noStrike">
              <a:solidFill>
                <a:srgbClr val="000000"/>
              </a:solidFill>
              <a:latin typeface="Roboto"/>
              <a:ea typeface="Roboto"/>
              <a:cs typeface="Roboto"/>
              <a:sym typeface="Roboto"/>
            </a:endParaRPr>
          </a:p>
        </p:txBody>
      </p:sp>
      <p:sp>
        <p:nvSpPr>
          <p:cNvPr id="876" name="Google Shape;876;p34"/>
          <p:cNvSpPr/>
          <p:nvPr/>
        </p:nvSpPr>
        <p:spPr>
          <a:xfrm>
            <a:off x="497599" y="3665950"/>
            <a:ext cx="4579800" cy="369300"/>
          </a:xfrm>
          <a:prstGeom prst="rect">
            <a:avLst/>
          </a:prstGeom>
          <a:noFill/>
          <a:ln>
            <a:noFill/>
          </a:ln>
        </p:spPr>
        <p:txBody>
          <a:bodyPr anchorCtr="0" anchor="t" bIns="45700" lIns="91425" spcFirstLastPara="1" rIns="91425" wrap="square" tIns="45700">
            <a:noAutofit/>
          </a:bodyPr>
          <a:lstStyle/>
          <a:p>
            <a:pPr indent="-266700" lvl="0" marL="285750" marR="0" rtl="0" algn="l">
              <a:lnSpc>
                <a:spcPct val="100000"/>
              </a:lnSpc>
              <a:spcBef>
                <a:spcPts val="0"/>
              </a:spcBef>
              <a:spcAft>
                <a:spcPts val="0"/>
              </a:spcAft>
              <a:buClr>
                <a:srgbClr val="222222"/>
              </a:buClr>
              <a:buSzPts val="1500"/>
              <a:buFont typeface="Roboto"/>
              <a:buChar char="•"/>
            </a:pPr>
            <a:r>
              <a:rPr b="0" i="0" lang="en-GB" sz="1500" u="none" cap="none" strike="noStrike">
                <a:solidFill>
                  <a:srgbClr val="222222"/>
                </a:solidFill>
                <a:latin typeface="Roboto"/>
                <a:ea typeface="Roboto"/>
                <a:cs typeface="Roboto"/>
                <a:sym typeface="Roboto"/>
              </a:rPr>
              <a:t>Humans and animals learn important information about the world simply through </a:t>
            </a:r>
            <a:r>
              <a:rPr b="1" i="0" lang="en-GB" sz="1500" u="none" cap="none" strike="noStrike">
                <a:solidFill>
                  <a:srgbClr val="222222"/>
                </a:solidFill>
                <a:latin typeface="Roboto"/>
                <a:ea typeface="Roboto"/>
                <a:cs typeface="Roboto"/>
                <a:sym typeface="Roboto"/>
              </a:rPr>
              <a:t>observation</a:t>
            </a:r>
            <a:r>
              <a:rPr b="0" i="0" lang="en-GB" sz="1500" u="none" cap="none" strike="noStrike">
                <a:solidFill>
                  <a:srgbClr val="222222"/>
                </a:solidFill>
                <a:latin typeface="Roboto"/>
                <a:ea typeface="Roboto"/>
                <a:cs typeface="Roboto"/>
                <a:sym typeface="Roboto"/>
              </a:rPr>
              <a:t>.</a:t>
            </a:r>
            <a:endParaRPr b="0" i="0" sz="1500" u="none" cap="none" strike="noStrike">
              <a:solidFill>
                <a:srgbClr val="000000"/>
              </a:solidFill>
              <a:latin typeface="Roboto"/>
              <a:ea typeface="Roboto"/>
              <a:cs typeface="Roboto"/>
              <a:sym typeface="Roboto"/>
            </a:endParaRPr>
          </a:p>
        </p:txBody>
      </p:sp>
      <p:pic>
        <p:nvPicPr>
          <p:cNvPr id="877" name="Google Shape;877;p34"/>
          <p:cNvPicPr preferRelativeResize="0"/>
          <p:nvPr/>
        </p:nvPicPr>
        <p:blipFill rotWithShape="1">
          <a:blip r:embed="rId5">
            <a:alphaModFix/>
          </a:blip>
          <a:srcRect b="0" l="0" r="0" t="0"/>
          <a:stretch/>
        </p:blipFill>
        <p:spPr>
          <a:xfrm>
            <a:off x="6403483" y="2046517"/>
            <a:ext cx="2084132" cy="1837679"/>
          </a:xfrm>
          <a:prstGeom prst="rect">
            <a:avLst/>
          </a:prstGeom>
          <a:noFill/>
          <a:ln>
            <a:noFill/>
          </a:ln>
        </p:spPr>
      </p:pic>
      <p:sp>
        <p:nvSpPr>
          <p:cNvPr id="878" name="Google Shape;878;p34"/>
          <p:cNvSpPr txBox="1"/>
          <p:nvPr/>
        </p:nvSpPr>
        <p:spPr>
          <a:xfrm>
            <a:off x="5112818" y="1901423"/>
            <a:ext cx="16362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en-GB" sz="1500" u="none" cap="none" strike="noStrike">
                <a:solidFill>
                  <a:srgbClr val="FF0000"/>
                </a:solidFill>
                <a:latin typeface="Roboto"/>
                <a:ea typeface="Roboto"/>
                <a:cs typeface="Roboto"/>
                <a:sym typeface="Roboto"/>
              </a:rPr>
              <a:t>Reinforcement Learning</a:t>
            </a:r>
            <a:endParaRPr b="1" i="0" sz="1500" u="none" cap="none" strike="noStrike">
              <a:solidFill>
                <a:srgbClr val="FF0000"/>
              </a:solidFill>
              <a:latin typeface="Roboto"/>
              <a:ea typeface="Roboto"/>
              <a:cs typeface="Roboto"/>
              <a:sym typeface="Roboto"/>
            </a:endParaRPr>
          </a:p>
        </p:txBody>
      </p:sp>
      <p:sp>
        <p:nvSpPr>
          <p:cNvPr id="879" name="Google Shape;879;p34"/>
          <p:cNvSpPr txBox="1"/>
          <p:nvPr/>
        </p:nvSpPr>
        <p:spPr>
          <a:xfrm>
            <a:off x="4939657" y="3538294"/>
            <a:ext cx="17091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en-GB" sz="1500" u="none" cap="none" strike="noStrike">
                <a:solidFill>
                  <a:srgbClr val="993300"/>
                </a:solidFill>
                <a:latin typeface="Roboto"/>
                <a:ea typeface="Roboto"/>
                <a:cs typeface="Roboto"/>
                <a:sym typeface="Roboto"/>
              </a:rPr>
              <a:t>Unsupervised Learning</a:t>
            </a:r>
            <a:endParaRPr b="1" i="0" sz="1500" u="none" cap="none" strike="noStrike">
              <a:solidFill>
                <a:srgbClr val="993300"/>
              </a:solidFill>
              <a:latin typeface="Roboto"/>
              <a:ea typeface="Roboto"/>
              <a:cs typeface="Roboto"/>
              <a:sym typeface="Roboto"/>
            </a:endParaRPr>
          </a:p>
        </p:txBody>
      </p:sp>
      <p:sp>
        <p:nvSpPr>
          <p:cNvPr id="880" name="Google Shape;880;p34"/>
          <p:cNvSpPr txBox="1"/>
          <p:nvPr/>
        </p:nvSpPr>
        <p:spPr>
          <a:xfrm>
            <a:off x="5037121" y="2663517"/>
            <a:ext cx="15141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en-GB" sz="1500" u="none" cap="none" strike="noStrike">
                <a:solidFill>
                  <a:srgbClr val="CC9900"/>
                </a:solidFill>
                <a:latin typeface="Roboto"/>
                <a:ea typeface="Roboto"/>
                <a:cs typeface="Roboto"/>
                <a:sym typeface="Roboto"/>
              </a:rPr>
              <a:t>Supervised Learning</a:t>
            </a:r>
            <a:endParaRPr b="1" i="0" sz="1500" u="none" cap="none" strike="noStrike">
              <a:solidFill>
                <a:srgbClr val="CC9900"/>
              </a:solidFill>
              <a:latin typeface="Roboto"/>
              <a:ea typeface="Roboto"/>
              <a:cs typeface="Roboto"/>
              <a:sym typeface="Roboto"/>
            </a:endParaRPr>
          </a:p>
        </p:txBody>
      </p:sp>
      <p:sp>
        <p:nvSpPr>
          <p:cNvPr id="881" name="Google Shape;881;p34"/>
          <p:cNvSpPr/>
          <p:nvPr/>
        </p:nvSpPr>
        <p:spPr>
          <a:xfrm>
            <a:off x="827625" y="2340725"/>
            <a:ext cx="3412200" cy="8073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par>
                                <p:cTn fill="hold" nodeType="with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par>
                                <p:cTn fill="hold" nodeType="with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1000"/>
                                        <p:tgtEl>
                                          <p:spTgt spid="877"/>
                                        </p:tgtEl>
                                      </p:cBhvr>
                                    </p:animEffect>
                                  </p:childTnLst>
                                </p:cTn>
                              </p:par>
                              <p:par>
                                <p:cTn fill="hold" nodeType="with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1000"/>
                                        <p:tgtEl>
                                          <p:spTgt spid="878"/>
                                        </p:tgtEl>
                                      </p:cBhvr>
                                    </p:animEffect>
                                  </p:childTnLst>
                                </p:cTn>
                              </p:par>
                              <p:par>
                                <p:cTn fill="hold" nodeType="with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1000"/>
                                        <p:tgtEl>
                                          <p:spTgt spid="879"/>
                                        </p:tgtEl>
                                      </p:cBhvr>
                                    </p:animEffect>
                                  </p:childTnLst>
                                </p:cTn>
                              </p:par>
                              <p:par>
                                <p:cTn fill="hold" nodeType="with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1000"/>
                                        <p:tgtEl>
                                          <p:spTgt spid="880"/>
                                        </p:tgtEl>
                                      </p:cBhvr>
                                    </p:animEffect>
                                  </p:childTnLst>
                                </p:cTn>
                              </p:par>
                              <p:par>
                                <p:cTn fill="hold" nodeType="with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1000"/>
                                        <p:tgtEl>
                                          <p:spTgt spid="8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86" name="Shape 886"/>
        <p:cNvGrpSpPr/>
        <p:nvPr/>
      </p:nvGrpSpPr>
      <p:grpSpPr>
        <a:xfrm>
          <a:off x="0" y="0"/>
          <a:ext cx="0" cy="0"/>
          <a:chOff x="0" y="0"/>
          <a:chExt cx="0" cy="0"/>
        </a:xfrm>
      </p:grpSpPr>
      <p:sp>
        <p:nvSpPr>
          <p:cNvPr id="887" name="Google Shape;887;p3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Self-supervised Speech Features</a:t>
            </a:r>
            <a:endParaRPr sz="2600"/>
          </a:p>
        </p:txBody>
      </p:sp>
      <p:sp>
        <p:nvSpPr>
          <p:cNvPr id="888" name="Google Shape;888;p35"/>
          <p:cNvSpPr txBox="1"/>
          <p:nvPr/>
        </p:nvSpPr>
        <p:spPr>
          <a:xfrm>
            <a:off x="1357575" y="1013600"/>
            <a:ext cx="378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What are the potential advantages?</a:t>
            </a:r>
            <a:endParaRPr b="0" i="1" sz="1400" u="none" cap="none" strike="noStrike">
              <a:solidFill>
                <a:srgbClr val="000000"/>
              </a:solidFill>
              <a:latin typeface="Roboto"/>
              <a:ea typeface="Roboto"/>
              <a:cs typeface="Roboto"/>
              <a:sym typeface="Roboto"/>
            </a:endParaRPr>
          </a:p>
        </p:txBody>
      </p:sp>
      <p:pic>
        <p:nvPicPr>
          <p:cNvPr id="889" name="Google Shape;889;p35"/>
          <p:cNvPicPr preferRelativeResize="0"/>
          <p:nvPr/>
        </p:nvPicPr>
        <p:blipFill rotWithShape="1">
          <a:blip r:embed="rId3">
            <a:alphaModFix/>
          </a:blip>
          <a:srcRect b="0" l="0" r="0" t="0"/>
          <a:stretch/>
        </p:blipFill>
        <p:spPr>
          <a:xfrm>
            <a:off x="588800" y="969663"/>
            <a:ext cx="602700" cy="558516"/>
          </a:xfrm>
          <a:prstGeom prst="rect">
            <a:avLst/>
          </a:prstGeom>
          <a:noFill/>
          <a:ln>
            <a:noFill/>
          </a:ln>
        </p:spPr>
      </p:pic>
      <p:sp>
        <p:nvSpPr>
          <p:cNvPr id="890" name="Google Shape;890;p35"/>
          <p:cNvSpPr txBox="1"/>
          <p:nvPr/>
        </p:nvSpPr>
        <p:spPr>
          <a:xfrm>
            <a:off x="599150" y="1731350"/>
            <a:ext cx="7006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can use very large </a:t>
            </a:r>
            <a:r>
              <a:rPr b="1" i="0" lang="en-GB" sz="1400" u="none" cap="none" strike="noStrike">
                <a:solidFill>
                  <a:srgbClr val="000000"/>
                </a:solidFill>
                <a:latin typeface="Roboto"/>
                <a:ea typeface="Roboto"/>
                <a:cs typeface="Roboto"/>
                <a:sym typeface="Roboto"/>
              </a:rPr>
              <a:t>unlabelled datasets</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891" name="Google Shape;891;p35"/>
          <p:cNvSpPr txBox="1"/>
          <p:nvPr/>
        </p:nvSpPr>
        <p:spPr>
          <a:xfrm>
            <a:off x="599150" y="2188550"/>
            <a:ext cx="82053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can potentially learn </a:t>
            </a:r>
            <a:r>
              <a:rPr b="1" i="0" lang="en-GB" sz="1400" u="none" cap="none" strike="noStrike">
                <a:solidFill>
                  <a:srgbClr val="000000"/>
                </a:solidFill>
                <a:latin typeface="Roboto"/>
                <a:ea typeface="Roboto"/>
                <a:cs typeface="Roboto"/>
                <a:sym typeface="Roboto"/>
              </a:rPr>
              <a:t>robust features</a:t>
            </a:r>
            <a:r>
              <a:rPr b="0" i="0" lang="en-GB" sz="1400" u="none" cap="none" strike="noStrike">
                <a:solidFill>
                  <a:srgbClr val="000000"/>
                </a:solidFill>
                <a:latin typeface="Roboto"/>
                <a:ea typeface="Roboto"/>
                <a:cs typeface="Roboto"/>
                <a:sym typeface="Roboto"/>
              </a:rPr>
              <a:t>, that are </a:t>
            </a:r>
            <a:r>
              <a:rPr b="1" i="0" lang="en-GB" sz="1400" u="none" cap="none" strike="noStrike">
                <a:solidFill>
                  <a:srgbClr val="000000"/>
                </a:solidFill>
                <a:latin typeface="Roboto"/>
                <a:ea typeface="Roboto"/>
                <a:cs typeface="Roboto"/>
                <a:sym typeface="Roboto"/>
              </a:rPr>
              <a:t>general</a:t>
            </a:r>
            <a:r>
              <a:rPr b="0" i="0" lang="en-GB" sz="1400" u="none" cap="none" strike="noStrike">
                <a:solidFill>
                  <a:srgbClr val="000000"/>
                </a:solidFill>
                <a:latin typeface="Roboto"/>
                <a:ea typeface="Roboto"/>
                <a:cs typeface="Roboto"/>
                <a:sym typeface="Roboto"/>
              </a:rPr>
              <a:t> enough for many speech processing tasks.</a:t>
            </a:r>
            <a:endParaRPr b="0" i="0" sz="1400" u="none" cap="none" strike="noStrike">
              <a:solidFill>
                <a:srgbClr val="000000"/>
              </a:solidFill>
              <a:latin typeface="Roboto"/>
              <a:ea typeface="Roboto"/>
              <a:cs typeface="Roboto"/>
              <a:sym typeface="Roboto"/>
            </a:endParaRPr>
          </a:p>
        </p:txBody>
      </p:sp>
      <p:sp>
        <p:nvSpPr>
          <p:cNvPr id="892" name="Google Shape;892;p35"/>
          <p:cNvSpPr txBox="1"/>
          <p:nvPr/>
        </p:nvSpPr>
        <p:spPr>
          <a:xfrm>
            <a:off x="599150" y="2874350"/>
            <a:ext cx="82053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If we can learn general features, the speech processing models can be trained on a </a:t>
            </a:r>
            <a:r>
              <a:rPr b="1" i="0" lang="en-GB" sz="1400" u="none" cap="none" strike="noStrike">
                <a:solidFill>
                  <a:srgbClr val="000000"/>
                </a:solidFill>
                <a:latin typeface="Roboto"/>
                <a:ea typeface="Roboto"/>
                <a:cs typeface="Roboto"/>
                <a:sym typeface="Roboto"/>
              </a:rPr>
              <a:t>smaller labeled dataset</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893" name="Google Shape;893;p35"/>
          <p:cNvSpPr txBox="1"/>
          <p:nvPr/>
        </p:nvSpPr>
        <p:spPr>
          <a:xfrm>
            <a:off x="599150" y="3788750"/>
            <a:ext cx="8205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That looks promising, but….</a:t>
            </a:r>
            <a:endParaRPr b="0" i="0" sz="1400" u="none" cap="none" strike="noStrike">
              <a:solidFill>
                <a:srgbClr val="000000"/>
              </a:solidFill>
              <a:latin typeface="Roboto"/>
              <a:ea typeface="Roboto"/>
              <a:cs typeface="Roboto"/>
              <a:sym typeface="Roboto"/>
            </a:endParaRPr>
          </a:p>
        </p:txBody>
      </p:sp>
      <p:sp>
        <p:nvSpPr>
          <p:cNvPr id="894" name="Google Shape;894;p35"/>
          <p:cNvSpPr txBox="1"/>
          <p:nvPr/>
        </p:nvSpPr>
        <p:spPr>
          <a:xfrm>
            <a:off x="1101025" y="4410225"/>
            <a:ext cx="378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latin typeface="Roboto"/>
              <a:ea typeface="Roboto"/>
              <a:cs typeface="Roboto"/>
              <a:sym typeface="Roboto"/>
            </a:endParaRPr>
          </a:p>
        </p:txBody>
      </p:sp>
      <p:pic>
        <p:nvPicPr>
          <p:cNvPr id="895" name="Google Shape;895;p35"/>
          <p:cNvPicPr preferRelativeResize="0"/>
          <p:nvPr/>
        </p:nvPicPr>
        <p:blipFill rotWithShape="1">
          <a:blip r:embed="rId4">
            <a:alphaModFix/>
          </a:blip>
          <a:srcRect b="0" l="0" r="0" t="0"/>
          <a:stretch/>
        </p:blipFill>
        <p:spPr>
          <a:xfrm>
            <a:off x="1081449" y="4278174"/>
            <a:ext cx="664300" cy="664300"/>
          </a:xfrm>
          <a:prstGeom prst="rect">
            <a:avLst/>
          </a:prstGeom>
          <a:noFill/>
          <a:ln>
            <a:noFill/>
          </a:ln>
        </p:spPr>
      </p:pic>
      <p:sp>
        <p:nvSpPr>
          <p:cNvPr id="896" name="Google Shape;896;p35"/>
          <p:cNvSpPr txBox="1"/>
          <p:nvPr/>
        </p:nvSpPr>
        <p:spPr>
          <a:xfrm>
            <a:off x="1946175" y="4373650"/>
            <a:ext cx="691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How can we define meaningful objective functions if we do not have the labels?</a:t>
            </a:r>
            <a:endParaRPr b="0" i="1" sz="1400" u="none" cap="none" strike="noStrike">
              <a:solidFill>
                <a:srgbClr val="000000"/>
              </a:solidFill>
              <a:latin typeface="Roboto"/>
              <a:ea typeface="Roboto"/>
              <a:cs typeface="Roboto"/>
              <a:sym typeface="Roboto"/>
            </a:endParaRPr>
          </a:p>
        </p:txBody>
      </p:sp>
      <p:sp>
        <p:nvSpPr>
          <p:cNvPr id="897" name="Google Shape;897;p3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000"/>
                                        <p:tgtEl>
                                          <p:spTgt spid="893"/>
                                        </p:tgtEl>
                                      </p:cBhvr>
                                    </p:animEffect>
                                  </p:childTnLst>
                                </p:cTn>
                              </p:par>
                              <p:par>
                                <p:cTn fill="hold" nodeType="with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0"/>
                                        <p:tgtEl>
                                          <p:spTgt spid="895"/>
                                        </p:tgtEl>
                                      </p:cBhvr>
                                    </p:animEffect>
                                  </p:childTnLst>
                                </p:cTn>
                              </p:par>
                              <p:par>
                                <p:cTn fill="hold" nodeType="with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000"/>
                                        <p:tgtEl>
                                          <p:spTgt spid="8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01" name="Shape 901"/>
        <p:cNvGrpSpPr/>
        <p:nvPr/>
      </p:nvGrpSpPr>
      <p:grpSpPr>
        <a:xfrm>
          <a:off x="0" y="0"/>
          <a:ext cx="0" cy="0"/>
          <a:chOff x="0" y="0"/>
          <a:chExt cx="0" cy="0"/>
        </a:xfrm>
      </p:grpSpPr>
      <p:sp>
        <p:nvSpPr>
          <p:cNvPr id="902" name="Google Shape;902;p3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Self-supervised Speech Features</a:t>
            </a:r>
            <a:endParaRPr sz="2600"/>
          </a:p>
        </p:txBody>
      </p:sp>
      <p:sp>
        <p:nvSpPr>
          <p:cNvPr id="903" name="Google Shape;903;p36"/>
          <p:cNvSpPr txBox="1"/>
          <p:nvPr/>
        </p:nvSpPr>
        <p:spPr>
          <a:xfrm>
            <a:off x="308350" y="913450"/>
            <a:ext cx="8474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 possible solution is to </a:t>
            </a:r>
            <a:r>
              <a:rPr b="1" i="0" lang="en-GB" sz="1400" u="none" cap="none" strike="noStrike">
                <a:solidFill>
                  <a:srgbClr val="000000"/>
                </a:solidFill>
                <a:latin typeface="Roboto"/>
                <a:ea typeface="Roboto"/>
                <a:cs typeface="Roboto"/>
                <a:sym typeface="Roboto"/>
              </a:rPr>
              <a:t>extract labels from the signal itself</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904" name="Google Shape;904;p36"/>
          <p:cNvSpPr txBox="1"/>
          <p:nvPr/>
        </p:nvSpPr>
        <p:spPr>
          <a:xfrm>
            <a:off x="308350" y="1370650"/>
            <a:ext cx="5907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This is what is done in the context of </a:t>
            </a:r>
            <a:r>
              <a:rPr b="1" i="0" lang="en-GB" sz="1400" u="none" cap="none" strike="noStrike">
                <a:solidFill>
                  <a:srgbClr val="000000"/>
                </a:solidFill>
                <a:latin typeface="Roboto"/>
                <a:ea typeface="Roboto"/>
                <a:cs typeface="Roboto"/>
                <a:sym typeface="Roboto"/>
              </a:rPr>
              <a:t>self-supervised learning.</a:t>
            </a:r>
            <a:endParaRPr b="0" i="0" sz="1400" u="none" cap="none" strike="noStrike">
              <a:solidFill>
                <a:srgbClr val="000000"/>
              </a:solidFill>
              <a:latin typeface="Roboto"/>
              <a:ea typeface="Roboto"/>
              <a:cs typeface="Roboto"/>
              <a:sym typeface="Roboto"/>
            </a:endParaRPr>
          </a:p>
        </p:txBody>
      </p:sp>
      <p:sp>
        <p:nvSpPr>
          <p:cNvPr id="905" name="Google Shape;905;p36"/>
          <p:cNvSpPr/>
          <p:nvPr/>
        </p:nvSpPr>
        <p:spPr>
          <a:xfrm>
            <a:off x="851203" y="2023175"/>
            <a:ext cx="5796600" cy="291300"/>
          </a:xfrm>
          <a:prstGeom prst="rect">
            <a:avLst/>
          </a:prstGeom>
          <a:solidFill>
            <a:srgbClr val="FFFFFF"/>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4285F4"/>
              </a:solidFill>
              <a:latin typeface="Constantia"/>
              <a:ea typeface="Constantia"/>
              <a:cs typeface="Constantia"/>
              <a:sym typeface="Constantia"/>
            </a:endParaRPr>
          </a:p>
        </p:txBody>
      </p:sp>
      <p:sp>
        <p:nvSpPr>
          <p:cNvPr id="906" name="Google Shape;906;p36"/>
          <p:cNvSpPr/>
          <p:nvPr/>
        </p:nvSpPr>
        <p:spPr>
          <a:xfrm>
            <a:off x="821362" y="1986956"/>
            <a:ext cx="8124600" cy="26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Self-supervised Learning  </a:t>
            </a:r>
            <a:r>
              <a:rPr b="0" i="0" lang="en-GB" sz="1400" u="none" cap="none" strike="noStrike">
                <a:solidFill>
                  <a:srgbClr val="000000"/>
                </a:solidFill>
                <a:latin typeface="Roboto"/>
                <a:ea typeface="Roboto"/>
                <a:cs typeface="Roboto"/>
                <a:sym typeface="Roboto"/>
              </a:rPr>
              <a:t>= the label is extracted from the signal itself.</a:t>
            </a:r>
            <a:endParaRPr b="0" i="0" sz="1400" u="none" cap="none" strike="noStrike">
              <a:solidFill>
                <a:srgbClr val="000000"/>
              </a:solidFill>
              <a:latin typeface="Roboto"/>
              <a:ea typeface="Roboto"/>
              <a:cs typeface="Roboto"/>
              <a:sym typeface="Roboto"/>
            </a:endParaRPr>
          </a:p>
        </p:txBody>
      </p:sp>
      <p:sp>
        <p:nvSpPr>
          <p:cNvPr id="907" name="Google Shape;907;p36"/>
          <p:cNvSpPr txBox="1"/>
          <p:nvPr/>
        </p:nvSpPr>
        <p:spPr>
          <a:xfrm>
            <a:off x="1500625" y="3986425"/>
            <a:ext cx="7596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Even though we use a label, self-supervised learning falls under the category of </a:t>
            </a:r>
            <a:r>
              <a:rPr b="1" i="0" lang="en-GB" sz="1400" u="none" cap="none" strike="noStrike">
                <a:solidFill>
                  <a:srgbClr val="000000"/>
                </a:solidFill>
                <a:latin typeface="Roboto"/>
                <a:ea typeface="Roboto"/>
                <a:cs typeface="Roboto"/>
                <a:sym typeface="Roboto"/>
              </a:rPr>
              <a:t>unsupervised learning</a:t>
            </a:r>
            <a:r>
              <a:rPr b="0" i="0" lang="en-GB" sz="1400" u="none" cap="none" strike="noStrike">
                <a:solidFill>
                  <a:srgbClr val="000000"/>
                </a:solidFill>
                <a:latin typeface="Roboto"/>
                <a:ea typeface="Roboto"/>
                <a:cs typeface="Roboto"/>
                <a:sym typeface="Roboto"/>
              </a:rPr>
              <a:t> because we obtain the label </a:t>
            </a:r>
            <a:r>
              <a:rPr b="1" i="0" lang="en-GB" sz="1400" u="none" cap="none" strike="noStrike">
                <a:solidFill>
                  <a:srgbClr val="000000"/>
                </a:solidFill>
                <a:latin typeface="Roboto"/>
                <a:ea typeface="Roboto"/>
                <a:cs typeface="Roboto"/>
                <a:sym typeface="Roboto"/>
              </a:rPr>
              <a:t>without</a:t>
            </a:r>
            <a:r>
              <a:rPr b="0" i="0" lang="en-GB" sz="1400" u="none" cap="none" strike="noStrike">
                <a:solidFill>
                  <a:srgbClr val="000000"/>
                </a:solidFill>
                <a:latin typeface="Roboto"/>
                <a:ea typeface="Roboto"/>
                <a:cs typeface="Roboto"/>
                <a:sym typeface="Roboto"/>
              </a:rPr>
              <a:t> the need for any </a:t>
            </a:r>
            <a:r>
              <a:rPr b="1" i="0" lang="en-GB" sz="1400" u="none" cap="none" strike="noStrike">
                <a:solidFill>
                  <a:srgbClr val="000000"/>
                </a:solidFill>
                <a:latin typeface="Roboto"/>
                <a:ea typeface="Roboto"/>
                <a:cs typeface="Roboto"/>
                <a:sym typeface="Roboto"/>
              </a:rPr>
              <a:t>human intervention</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pic>
        <p:nvPicPr>
          <p:cNvPr id="908" name="Google Shape;908;p36"/>
          <p:cNvPicPr preferRelativeResize="0"/>
          <p:nvPr/>
        </p:nvPicPr>
        <p:blipFill rotWithShape="1">
          <a:blip r:embed="rId3">
            <a:alphaModFix/>
          </a:blip>
          <a:srcRect b="0" l="0" r="0" t="0"/>
          <a:stretch/>
        </p:blipFill>
        <p:spPr>
          <a:xfrm>
            <a:off x="633325" y="3947188"/>
            <a:ext cx="654300" cy="603827"/>
          </a:xfrm>
          <a:prstGeom prst="rect">
            <a:avLst/>
          </a:prstGeom>
          <a:noFill/>
          <a:ln>
            <a:noFill/>
          </a:ln>
        </p:spPr>
      </p:pic>
      <p:sp>
        <p:nvSpPr>
          <p:cNvPr id="909" name="Google Shape;909;p36"/>
          <p:cNvSpPr txBox="1"/>
          <p:nvPr/>
        </p:nvSpPr>
        <p:spPr>
          <a:xfrm>
            <a:off x="2003750" y="3035950"/>
            <a:ext cx="682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Often, we apply </a:t>
            </a:r>
            <a:r>
              <a:rPr b="1" i="0" lang="en-GB" sz="1400" u="none" cap="none" strike="noStrike">
                <a:solidFill>
                  <a:srgbClr val="000000"/>
                </a:solidFill>
                <a:latin typeface="Roboto"/>
                <a:ea typeface="Roboto"/>
                <a:cs typeface="Roboto"/>
                <a:sym typeface="Roboto"/>
              </a:rPr>
              <a:t>known transforms </a:t>
            </a:r>
            <a:r>
              <a:rPr b="0" i="0" lang="en-GB" sz="1400" u="none" cap="none" strike="noStrike">
                <a:solidFill>
                  <a:srgbClr val="000000"/>
                </a:solidFill>
                <a:latin typeface="Roboto"/>
                <a:ea typeface="Roboto"/>
                <a:cs typeface="Roboto"/>
                <a:sym typeface="Roboto"/>
              </a:rPr>
              <a:t>to the input data and use the resulting outcomes as targets.</a:t>
            </a:r>
            <a:endParaRPr b="0" i="0" sz="1400" u="none" cap="none" strike="noStrike">
              <a:solidFill>
                <a:srgbClr val="000000"/>
              </a:solidFill>
              <a:latin typeface="Arial"/>
              <a:ea typeface="Arial"/>
              <a:cs typeface="Arial"/>
              <a:sym typeface="Arial"/>
            </a:endParaRPr>
          </a:p>
        </p:txBody>
      </p:sp>
      <p:pic>
        <p:nvPicPr>
          <p:cNvPr id="910" name="Google Shape;910;p36"/>
          <p:cNvPicPr preferRelativeResize="0"/>
          <p:nvPr/>
        </p:nvPicPr>
        <p:blipFill rotWithShape="1">
          <a:blip r:embed="rId4">
            <a:alphaModFix/>
          </a:blip>
          <a:srcRect b="0" l="0" r="0" t="0"/>
          <a:stretch/>
        </p:blipFill>
        <p:spPr>
          <a:xfrm>
            <a:off x="851200" y="2674850"/>
            <a:ext cx="957201" cy="895775"/>
          </a:xfrm>
          <a:prstGeom prst="rect">
            <a:avLst/>
          </a:prstGeom>
          <a:noFill/>
          <a:ln>
            <a:noFill/>
          </a:ln>
        </p:spPr>
      </p:pic>
      <p:sp>
        <p:nvSpPr>
          <p:cNvPr id="911" name="Google Shape;911;p36"/>
          <p:cNvSpPr txBox="1"/>
          <p:nvPr/>
        </p:nvSpPr>
        <p:spPr>
          <a:xfrm>
            <a:off x="2003750" y="2602325"/>
            <a:ext cx="236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Crazy, but effective idea!</a:t>
            </a:r>
            <a:endParaRPr b="0" i="0" sz="1400" u="none" cap="none" strike="noStrike">
              <a:solidFill>
                <a:srgbClr val="000000"/>
              </a:solidFill>
              <a:latin typeface="Roboto"/>
              <a:ea typeface="Roboto"/>
              <a:cs typeface="Roboto"/>
              <a:sym typeface="Roboto"/>
            </a:endParaRPr>
          </a:p>
        </p:txBody>
      </p:sp>
      <p:sp>
        <p:nvSpPr>
          <p:cNvPr id="912" name="Google Shape;912;p3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par>
                                <p:cTn fill="hold" nodeType="with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par>
                                <p:cTn fill="hold" nodeType="with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par>
                                <p:cTn fill="hold" nodeType="with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par>
                                <p:cTn fill="hold" nodeType="with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16" name="Shape 916"/>
        <p:cNvGrpSpPr/>
        <p:nvPr/>
      </p:nvGrpSpPr>
      <p:grpSpPr>
        <a:xfrm>
          <a:off x="0" y="0"/>
          <a:ext cx="0" cy="0"/>
          <a:chOff x="0" y="0"/>
          <a:chExt cx="0" cy="0"/>
        </a:xfrm>
      </p:grpSpPr>
      <p:sp>
        <p:nvSpPr>
          <p:cNvPr id="917" name="Google Shape;917;p3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Self-supervised Speech Features</a:t>
            </a:r>
            <a:endParaRPr sz="2600"/>
          </a:p>
        </p:txBody>
      </p:sp>
      <p:sp>
        <p:nvSpPr>
          <p:cNvPr id="918" name="Google Shape;918;p37"/>
          <p:cNvSpPr txBox="1"/>
          <p:nvPr/>
        </p:nvSpPr>
        <p:spPr>
          <a:xfrm>
            <a:off x="308350" y="837250"/>
            <a:ext cx="8474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Self-supervised learning systems often have the following components:</a:t>
            </a:r>
            <a:endParaRPr b="0" i="0" sz="1400" u="none" cap="none" strike="noStrike">
              <a:solidFill>
                <a:srgbClr val="000000"/>
              </a:solidFill>
              <a:latin typeface="Roboto"/>
              <a:ea typeface="Roboto"/>
              <a:cs typeface="Roboto"/>
              <a:sym typeface="Roboto"/>
            </a:endParaRPr>
          </a:p>
        </p:txBody>
      </p:sp>
      <p:pic>
        <p:nvPicPr>
          <p:cNvPr id="919" name="Google Shape;919;p37"/>
          <p:cNvPicPr preferRelativeResize="0"/>
          <p:nvPr/>
        </p:nvPicPr>
        <p:blipFill rotWithShape="1">
          <a:blip r:embed="rId3">
            <a:alphaModFix/>
          </a:blip>
          <a:srcRect b="0" l="0" r="0" t="0"/>
          <a:stretch/>
        </p:blipFill>
        <p:spPr>
          <a:xfrm>
            <a:off x="772225" y="2101725"/>
            <a:ext cx="1488826" cy="571350"/>
          </a:xfrm>
          <a:prstGeom prst="rect">
            <a:avLst/>
          </a:prstGeom>
          <a:noFill/>
          <a:ln>
            <a:noFill/>
          </a:ln>
        </p:spPr>
      </p:pic>
      <p:sp>
        <p:nvSpPr>
          <p:cNvPr id="920" name="Google Shape;920;p37"/>
          <p:cNvSpPr/>
          <p:nvPr/>
        </p:nvSpPr>
        <p:spPr>
          <a:xfrm>
            <a:off x="3077625" y="2109600"/>
            <a:ext cx="1237500" cy="555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Encoder</a:t>
            </a:r>
            <a:endParaRPr b="0" i="0" sz="1400" u="none" cap="none" strike="noStrike">
              <a:solidFill>
                <a:srgbClr val="000000"/>
              </a:solidFill>
              <a:latin typeface="Arial"/>
              <a:ea typeface="Arial"/>
              <a:cs typeface="Arial"/>
              <a:sym typeface="Arial"/>
            </a:endParaRPr>
          </a:p>
        </p:txBody>
      </p:sp>
      <p:cxnSp>
        <p:nvCxnSpPr>
          <p:cNvPr id="921" name="Google Shape;921;p37"/>
          <p:cNvCxnSpPr>
            <a:endCxn id="920" idx="1"/>
          </p:cNvCxnSpPr>
          <p:nvPr/>
        </p:nvCxnSpPr>
        <p:spPr>
          <a:xfrm flipH="1" rot="10800000">
            <a:off x="2423325" y="2387400"/>
            <a:ext cx="654300" cy="2100"/>
          </a:xfrm>
          <a:prstGeom prst="straightConnector1">
            <a:avLst/>
          </a:prstGeom>
          <a:noFill/>
          <a:ln cap="flat" cmpd="sng" w="9525">
            <a:solidFill>
              <a:schemeClr val="dk2"/>
            </a:solidFill>
            <a:prstDash val="solid"/>
            <a:round/>
            <a:headEnd len="sm" w="sm" type="none"/>
            <a:tailEnd len="med" w="med" type="triangle"/>
          </a:ln>
        </p:spPr>
      </p:cxnSp>
      <p:sp>
        <p:nvSpPr>
          <p:cNvPr id="922" name="Google Shape;922;p37"/>
          <p:cNvSpPr/>
          <p:nvPr/>
        </p:nvSpPr>
        <p:spPr>
          <a:xfrm>
            <a:off x="6362775" y="2215600"/>
            <a:ext cx="386100" cy="3408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sp>
        <p:nvSpPr>
          <p:cNvPr id="923" name="Google Shape;923;p37"/>
          <p:cNvSpPr/>
          <p:nvPr/>
        </p:nvSpPr>
        <p:spPr>
          <a:xfrm>
            <a:off x="3763425" y="1347600"/>
            <a:ext cx="1237500" cy="55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Label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Extraction</a:t>
            </a:r>
            <a:endParaRPr b="0" i="0" sz="1400" u="none" cap="none" strike="noStrike">
              <a:solidFill>
                <a:srgbClr val="000000"/>
              </a:solidFill>
              <a:latin typeface="Arial"/>
              <a:ea typeface="Arial"/>
              <a:cs typeface="Arial"/>
              <a:sym typeface="Arial"/>
            </a:endParaRPr>
          </a:p>
        </p:txBody>
      </p:sp>
      <p:sp>
        <p:nvSpPr>
          <p:cNvPr id="924" name="Google Shape;924;p37"/>
          <p:cNvSpPr/>
          <p:nvPr/>
        </p:nvSpPr>
        <p:spPr>
          <a:xfrm>
            <a:off x="4698625" y="2111775"/>
            <a:ext cx="1237500" cy="555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Pretext model</a:t>
            </a:r>
            <a:endParaRPr b="0" i="0" sz="1400" u="none" cap="none" strike="noStrike">
              <a:solidFill>
                <a:srgbClr val="000000"/>
              </a:solidFill>
              <a:latin typeface="Arial"/>
              <a:ea typeface="Arial"/>
              <a:cs typeface="Arial"/>
              <a:sym typeface="Arial"/>
            </a:endParaRPr>
          </a:p>
        </p:txBody>
      </p:sp>
      <p:cxnSp>
        <p:nvCxnSpPr>
          <p:cNvPr id="925" name="Google Shape;925;p37"/>
          <p:cNvCxnSpPr/>
          <p:nvPr/>
        </p:nvCxnSpPr>
        <p:spPr>
          <a:xfrm>
            <a:off x="4328225" y="2389575"/>
            <a:ext cx="357300" cy="0"/>
          </a:xfrm>
          <a:prstGeom prst="straightConnector1">
            <a:avLst/>
          </a:prstGeom>
          <a:noFill/>
          <a:ln cap="flat" cmpd="sng" w="9525">
            <a:solidFill>
              <a:schemeClr val="dk2"/>
            </a:solidFill>
            <a:prstDash val="solid"/>
            <a:round/>
            <a:headEnd len="sm" w="sm" type="none"/>
            <a:tailEnd len="med" w="med" type="triangle"/>
          </a:ln>
        </p:spPr>
      </p:cxnSp>
      <p:cxnSp>
        <p:nvCxnSpPr>
          <p:cNvPr id="926" name="Google Shape;926;p37"/>
          <p:cNvCxnSpPr>
            <a:endCxn id="922" idx="2"/>
          </p:cNvCxnSpPr>
          <p:nvPr/>
        </p:nvCxnSpPr>
        <p:spPr>
          <a:xfrm flipH="1" rot="10800000">
            <a:off x="5928375" y="2386000"/>
            <a:ext cx="434400" cy="3600"/>
          </a:xfrm>
          <a:prstGeom prst="straightConnector1">
            <a:avLst/>
          </a:prstGeom>
          <a:noFill/>
          <a:ln cap="flat" cmpd="sng" w="9525">
            <a:solidFill>
              <a:schemeClr val="dk2"/>
            </a:solidFill>
            <a:prstDash val="solid"/>
            <a:round/>
            <a:headEnd len="sm" w="sm" type="none"/>
            <a:tailEnd len="med" w="med" type="triangle"/>
          </a:ln>
        </p:spPr>
      </p:cxnSp>
      <p:cxnSp>
        <p:nvCxnSpPr>
          <p:cNvPr id="927" name="Google Shape;927;p37"/>
          <p:cNvCxnSpPr>
            <a:stCxn id="923" idx="3"/>
            <a:endCxn id="922" idx="0"/>
          </p:cNvCxnSpPr>
          <p:nvPr/>
        </p:nvCxnSpPr>
        <p:spPr>
          <a:xfrm>
            <a:off x="5000925" y="1625400"/>
            <a:ext cx="1554900" cy="590100"/>
          </a:xfrm>
          <a:prstGeom prst="bentConnector2">
            <a:avLst/>
          </a:prstGeom>
          <a:noFill/>
          <a:ln cap="flat" cmpd="sng" w="9525">
            <a:solidFill>
              <a:schemeClr val="dk2"/>
            </a:solidFill>
            <a:prstDash val="solid"/>
            <a:round/>
            <a:headEnd len="sm" w="sm" type="none"/>
            <a:tailEnd len="med" w="med" type="triangle"/>
          </a:ln>
        </p:spPr>
      </p:cxnSp>
      <p:cxnSp>
        <p:nvCxnSpPr>
          <p:cNvPr id="928" name="Google Shape;928;p37"/>
          <p:cNvCxnSpPr>
            <a:endCxn id="923" idx="1"/>
          </p:cNvCxnSpPr>
          <p:nvPr/>
        </p:nvCxnSpPr>
        <p:spPr>
          <a:xfrm flipH="1" rot="10800000">
            <a:off x="2727225" y="1625400"/>
            <a:ext cx="1036200" cy="764100"/>
          </a:xfrm>
          <a:prstGeom prst="bentConnector3">
            <a:avLst>
              <a:gd fmla="val -434" name="adj1"/>
            </a:avLst>
          </a:prstGeom>
          <a:noFill/>
          <a:ln cap="flat" cmpd="sng" w="9525">
            <a:solidFill>
              <a:schemeClr val="dk2"/>
            </a:solidFill>
            <a:prstDash val="solid"/>
            <a:round/>
            <a:headEnd len="sm" w="sm" type="none"/>
            <a:tailEnd len="med" w="med" type="triangle"/>
          </a:ln>
        </p:spPr>
      </p:cxnSp>
      <p:sp>
        <p:nvSpPr>
          <p:cNvPr id="929" name="Google Shape;929;p37"/>
          <p:cNvSpPr txBox="1"/>
          <p:nvPr/>
        </p:nvSpPr>
        <p:spPr>
          <a:xfrm>
            <a:off x="690650" y="2949550"/>
            <a:ext cx="7283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Encoder</a:t>
            </a:r>
            <a:r>
              <a:rPr b="0" i="0" lang="en-GB" sz="1400" u="none" cap="none" strike="noStrike">
                <a:solidFill>
                  <a:srgbClr val="000000"/>
                </a:solidFill>
                <a:latin typeface="Roboto"/>
                <a:ea typeface="Roboto"/>
                <a:cs typeface="Roboto"/>
                <a:sym typeface="Roboto"/>
              </a:rPr>
              <a:t>: it is a neural network converting the raw signal into higher-level features.</a:t>
            </a:r>
            <a:endParaRPr b="0" i="0" sz="1400" u="none" cap="none" strike="noStrike">
              <a:solidFill>
                <a:srgbClr val="000000"/>
              </a:solidFill>
              <a:latin typeface="Roboto"/>
              <a:ea typeface="Roboto"/>
              <a:cs typeface="Roboto"/>
              <a:sym typeface="Roboto"/>
            </a:endParaRPr>
          </a:p>
        </p:txBody>
      </p:sp>
      <p:sp>
        <p:nvSpPr>
          <p:cNvPr id="930" name="Google Shape;930;p37"/>
          <p:cNvSpPr txBox="1"/>
          <p:nvPr/>
        </p:nvSpPr>
        <p:spPr>
          <a:xfrm>
            <a:off x="690650" y="3406750"/>
            <a:ext cx="8192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Label extraction</a:t>
            </a:r>
            <a:r>
              <a:rPr b="0" i="0" lang="en-GB" sz="1400" u="none" cap="none" strike="noStrike">
                <a:solidFill>
                  <a:srgbClr val="000000"/>
                </a:solidFill>
                <a:latin typeface="Roboto"/>
                <a:ea typeface="Roboto"/>
                <a:cs typeface="Roboto"/>
                <a:sym typeface="Roboto"/>
              </a:rPr>
              <a:t>: we define a pretext task and we extract labels from the input signal itself.</a:t>
            </a:r>
            <a:endParaRPr b="0" i="0" sz="1400" u="none" cap="none" strike="noStrike">
              <a:solidFill>
                <a:srgbClr val="000000"/>
              </a:solidFill>
              <a:latin typeface="Roboto"/>
              <a:ea typeface="Roboto"/>
              <a:cs typeface="Roboto"/>
              <a:sym typeface="Roboto"/>
            </a:endParaRPr>
          </a:p>
        </p:txBody>
      </p:sp>
      <p:sp>
        <p:nvSpPr>
          <p:cNvPr id="931" name="Google Shape;931;p37"/>
          <p:cNvSpPr txBox="1"/>
          <p:nvPr/>
        </p:nvSpPr>
        <p:spPr>
          <a:xfrm>
            <a:off x="690650" y="3863950"/>
            <a:ext cx="7283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Pretext model</a:t>
            </a:r>
            <a:r>
              <a:rPr b="0" i="0" lang="en-GB" sz="1400" u="none" cap="none" strike="noStrike">
                <a:solidFill>
                  <a:srgbClr val="000000"/>
                </a:solidFill>
                <a:latin typeface="Roboto"/>
                <a:ea typeface="Roboto"/>
                <a:cs typeface="Roboto"/>
                <a:sym typeface="Roboto"/>
              </a:rPr>
              <a:t>: it is a neural network solving the pretext task.</a:t>
            </a:r>
            <a:endParaRPr b="0" i="0" sz="1400" u="none" cap="none" strike="noStrike">
              <a:solidFill>
                <a:srgbClr val="000000"/>
              </a:solidFill>
              <a:latin typeface="Roboto"/>
              <a:ea typeface="Roboto"/>
              <a:cs typeface="Roboto"/>
              <a:sym typeface="Roboto"/>
            </a:endParaRPr>
          </a:p>
        </p:txBody>
      </p:sp>
      <p:sp>
        <p:nvSpPr>
          <p:cNvPr id="932" name="Google Shape;932;p37"/>
          <p:cNvSpPr txBox="1"/>
          <p:nvPr/>
        </p:nvSpPr>
        <p:spPr>
          <a:xfrm>
            <a:off x="690650" y="4321150"/>
            <a:ext cx="8364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Loss</a:t>
            </a:r>
            <a:r>
              <a:rPr b="0" i="0" lang="en-GB" sz="1400" u="none" cap="none" strike="noStrike">
                <a:solidFill>
                  <a:srgbClr val="000000"/>
                </a:solidFill>
                <a:latin typeface="Roboto"/>
                <a:ea typeface="Roboto"/>
                <a:cs typeface="Roboto"/>
                <a:sym typeface="Roboto"/>
              </a:rPr>
              <a:t>: it measures the difference between the prediction of the pretext model and the labels. As in supervised learning, we train the model (encoder+pretext) to minimize it.</a:t>
            </a:r>
            <a:endParaRPr b="0" i="0" sz="1400" u="none" cap="none" strike="noStrike">
              <a:solidFill>
                <a:srgbClr val="000000"/>
              </a:solidFill>
              <a:latin typeface="Roboto"/>
              <a:ea typeface="Roboto"/>
              <a:cs typeface="Roboto"/>
              <a:sym typeface="Roboto"/>
            </a:endParaRPr>
          </a:p>
        </p:txBody>
      </p:sp>
      <p:sp>
        <p:nvSpPr>
          <p:cNvPr id="933" name="Google Shape;933;p3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1000"/>
                                        <p:tgtEl>
                                          <p:spTgt spid="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1000"/>
                                        <p:tgtEl>
                                          <p:spTgt spid="9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1000"/>
                                        <p:tgtEl>
                                          <p:spTgt spid="9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1000"/>
                                        <p:tgtEl>
                                          <p:spTgt spid="9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37" name="Shape 937"/>
        <p:cNvGrpSpPr/>
        <p:nvPr/>
      </p:nvGrpSpPr>
      <p:grpSpPr>
        <a:xfrm>
          <a:off x="0" y="0"/>
          <a:ext cx="0" cy="0"/>
          <a:chOff x="0" y="0"/>
          <a:chExt cx="0" cy="0"/>
        </a:xfrm>
      </p:grpSpPr>
      <p:sp>
        <p:nvSpPr>
          <p:cNvPr id="938" name="Google Shape;938;p3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Self-supervised Speech Features</a:t>
            </a:r>
            <a:endParaRPr sz="2600"/>
          </a:p>
        </p:txBody>
      </p:sp>
      <p:sp>
        <p:nvSpPr>
          <p:cNvPr id="939" name="Google Shape;939;p38"/>
          <p:cNvSpPr txBox="1"/>
          <p:nvPr/>
        </p:nvSpPr>
        <p:spPr>
          <a:xfrm>
            <a:off x="168900" y="3799725"/>
            <a:ext cx="8747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After training the model through self-supervised learning, we attach a </a:t>
            </a:r>
            <a:r>
              <a:rPr b="1" i="0" lang="en-GB" sz="1400" u="none" cap="none" strike="noStrike">
                <a:solidFill>
                  <a:srgbClr val="000000"/>
                </a:solidFill>
                <a:latin typeface="Roboto"/>
                <a:ea typeface="Roboto"/>
                <a:cs typeface="Roboto"/>
                <a:sym typeface="Roboto"/>
              </a:rPr>
              <a:t>classifier</a:t>
            </a:r>
            <a:r>
              <a:rPr b="0" i="0" lang="en-GB" sz="1400" u="none" cap="none" strike="noStrike">
                <a:solidFill>
                  <a:srgbClr val="000000"/>
                </a:solidFill>
                <a:latin typeface="Roboto"/>
                <a:ea typeface="Roboto"/>
                <a:cs typeface="Roboto"/>
                <a:sym typeface="Roboto"/>
              </a:rPr>
              <a:t> on top of the encoder. </a:t>
            </a:r>
            <a:endParaRPr b="0" i="0" sz="1400" u="none" cap="none" strike="noStrike">
              <a:solidFill>
                <a:srgbClr val="000000"/>
              </a:solidFill>
              <a:latin typeface="Roboto"/>
              <a:ea typeface="Roboto"/>
              <a:cs typeface="Roboto"/>
              <a:sym typeface="Roboto"/>
            </a:endParaRPr>
          </a:p>
        </p:txBody>
      </p:sp>
      <p:pic>
        <p:nvPicPr>
          <p:cNvPr id="940" name="Google Shape;940;p38"/>
          <p:cNvPicPr preferRelativeResize="0"/>
          <p:nvPr/>
        </p:nvPicPr>
        <p:blipFill rotWithShape="1">
          <a:blip r:embed="rId3">
            <a:alphaModFix/>
          </a:blip>
          <a:srcRect b="0" l="0" r="0" t="0"/>
          <a:stretch/>
        </p:blipFill>
        <p:spPr>
          <a:xfrm>
            <a:off x="391224" y="1773711"/>
            <a:ext cx="1127488" cy="322870"/>
          </a:xfrm>
          <a:prstGeom prst="rect">
            <a:avLst/>
          </a:prstGeom>
          <a:noFill/>
          <a:ln>
            <a:noFill/>
          </a:ln>
        </p:spPr>
      </p:pic>
      <p:sp>
        <p:nvSpPr>
          <p:cNvPr id="941" name="Google Shape;941;p38"/>
          <p:cNvSpPr/>
          <p:nvPr/>
        </p:nvSpPr>
        <p:spPr>
          <a:xfrm>
            <a:off x="2137104" y="1778161"/>
            <a:ext cx="937200" cy="314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Encoder</a:t>
            </a:r>
            <a:endParaRPr b="0" i="0" sz="1100" u="none" cap="none" strike="noStrike">
              <a:solidFill>
                <a:srgbClr val="000000"/>
              </a:solidFill>
              <a:latin typeface="Arial"/>
              <a:ea typeface="Arial"/>
              <a:cs typeface="Arial"/>
              <a:sym typeface="Arial"/>
            </a:endParaRPr>
          </a:p>
        </p:txBody>
      </p:sp>
      <p:cxnSp>
        <p:nvCxnSpPr>
          <p:cNvPr id="942" name="Google Shape;942;p38"/>
          <p:cNvCxnSpPr>
            <a:endCxn id="941" idx="1"/>
          </p:cNvCxnSpPr>
          <p:nvPr/>
        </p:nvCxnSpPr>
        <p:spPr>
          <a:xfrm flipH="1" rot="10800000">
            <a:off x="1641504" y="1935211"/>
            <a:ext cx="495600" cy="1200"/>
          </a:xfrm>
          <a:prstGeom prst="straightConnector1">
            <a:avLst/>
          </a:prstGeom>
          <a:noFill/>
          <a:ln cap="flat" cmpd="sng" w="9525">
            <a:solidFill>
              <a:schemeClr val="dk2"/>
            </a:solidFill>
            <a:prstDash val="solid"/>
            <a:round/>
            <a:headEnd len="sm" w="sm" type="none"/>
            <a:tailEnd len="med" w="med" type="triangle"/>
          </a:ln>
        </p:spPr>
      </p:cxnSp>
      <p:sp>
        <p:nvSpPr>
          <p:cNvPr id="943" name="Google Shape;943;p38"/>
          <p:cNvSpPr/>
          <p:nvPr/>
        </p:nvSpPr>
        <p:spPr>
          <a:xfrm>
            <a:off x="4624948" y="1838062"/>
            <a:ext cx="292500" cy="1926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L</a:t>
            </a:r>
            <a:endParaRPr b="0" i="0" sz="1100" u="none" cap="none" strike="noStrike">
              <a:solidFill>
                <a:srgbClr val="000000"/>
              </a:solidFill>
              <a:latin typeface="Arial"/>
              <a:ea typeface="Arial"/>
              <a:cs typeface="Arial"/>
              <a:sym typeface="Arial"/>
            </a:endParaRPr>
          </a:p>
        </p:txBody>
      </p:sp>
      <p:sp>
        <p:nvSpPr>
          <p:cNvPr id="944" name="Google Shape;944;p38"/>
          <p:cNvSpPr/>
          <p:nvPr/>
        </p:nvSpPr>
        <p:spPr>
          <a:xfrm>
            <a:off x="2656460" y="1347555"/>
            <a:ext cx="937200" cy="3141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Label</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Extraction</a:t>
            </a:r>
            <a:endParaRPr b="0" i="0" sz="1100" u="none" cap="none" strike="noStrike">
              <a:solidFill>
                <a:srgbClr val="000000"/>
              </a:solidFill>
              <a:latin typeface="Arial"/>
              <a:ea typeface="Arial"/>
              <a:cs typeface="Arial"/>
              <a:sym typeface="Arial"/>
            </a:endParaRPr>
          </a:p>
        </p:txBody>
      </p:sp>
      <p:sp>
        <p:nvSpPr>
          <p:cNvPr id="945" name="Google Shape;945;p38"/>
          <p:cNvSpPr/>
          <p:nvPr/>
        </p:nvSpPr>
        <p:spPr>
          <a:xfrm>
            <a:off x="3364687" y="1779390"/>
            <a:ext cx="937200" cy="31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Pretext model</a:t>
            </a:r>
            <a:endParaRPr b="0" i="0" sz="1100" u="none" cap="none" strike="noStrike">
              <a:solidFill>
                <a:srgbClr val="000000"/>
              </a:solidFill>
              <a:latin typeface="Arial"/>
              <a:ea typeface="Arial"/>
              <a:cs typeface="Arial"/>
              <a:sym typeface="Arial"/>
            </a:endParaRPr>
          </a:p>
        </p:txBody>
      </p:sp>
      <p:cxnSp>
        <p:nvCxnSpPr>
          <p:cNvPr id="946" name="Google Shape;946;p38"/>
          <p:cNvCxnSpPr/>
          <p:nvPr/>
        </p:nvCxnSpPr>
        <p:spPr>
          <a:xfrm>
            <a:off x="3084183" y="1936375"/>
            <a:ext cx="270600" cy="0"/>
          </a:xfrm>
          <a:prstGeom prst="straightConnector1">
            <a:avLst/>
          </a:prstGeom>
          <a:noFill/>
          <a:ln cap="flat" cmpd="sng" w="9525">
            <a:solidFill>
              <a:schemeClr val="dk2"/>
            </a:solidFill>
            <a:prstDash val="solid"/>
            <a:round/>
            <a:headEnd len="sm" w="sm" type="none"/>
            <a:tailEnd len="med" w="med" type="triangle"/>
          </a:ln>
        </p:spPr>
      </p:cxnSp>
      <p:cxnSp>
        <p:nvCxnSpPr>
          <p:cNvPr id="947" name="Google Shape;947;p38"/>
          <p:cNvCxnSpPr>
            <a:endCxn id="943" idx="2"/>
          </p:cNvCxnSpPr>
          <p:nvPr/>
        </p:nvCxnSpPr>
        <p:spPr>
          <a:xfrm flipH="1" rot="10800000">
            <a:off x="4295848" y="1934362"/>
            <a:ext cx="329100" cy="2100"/>
          </a:xfrm>
          <a:prstGeom prst="straightConnector1">
            <a:avLst/>
          </a:prstGeom>
          <a:noFill/>
          <a:ln cap="flat" cmpd="sng" w="9525">
            <a:solidFill>
              <a:schemeClr val="dk2"/>
            </a:solidFill>
            <a:prstDash val="solid"/>
            <a:round/>
            <a:headEnd len="sm" w="sm" type="none"/>
            <a:tailEnd len="med" w="med" type="triangle"/>
          </a:ln>
        </p:spPr>
      </p:cxnSp>
      <p:cxnSp>
        <p:nvCxnSpPr>
          <p:cNvPr id="948" name="Google Shape;948;p38"/>
          <p:cNvCxnSpPr>
            <a:stCxn id="944" idx="3"/>
            <a:endCxn id="943" idx="0"/>
          </p:cNvCxnSpPr>
          <p:nvPr/>
        </p:nvCxnSpPr>
        <p:spPr>
          <a:xfrm>
            <a:off x="3593660" y="1504605"/>
            <a:ext cx="1177500" cy="333600"/>
          </a:xfrm>
          <a:prstGeom prst="bentConnector2">
            <a:avLst/>
          </a:prstGeom>
          <a:noFill/>
          <a:ln cap="flat" cmpd="sng" w="9525">
            <a:solidFill>
              <a:schemeClr val="dk2"/>
            </a:solidFill>
            <a:prstDash val="solid"/>
            <a:round/>
            <a:headEnd len="sm" w="sm" type="none"/>
            <a:tailEnd len="med" w="med" type="triangle"/>
          </a:ln>
        </p:spPr>
      </p:cxnSp>
      <p:cxnSp>
        <p:nvCxnSpPr>
          <p:cNvPr id="949" name="Google Shape;949;p38"/>
          <p:cNvCxnSpPr>
            <a:endCxn id="944" idx="1"/>
          </p:cNvCxnSpPr>
          <p:nvPr/>
        </p:nvCxnSpPr>
        <p:spPr>
          <a:xfrm flipH="1" rot="10800000">
            <a:off x="1871660" y="1504605"/>
            <a:ext cx="784800" cy="431700"/>
          </a:xfrm>
          <a:prstGeom prst="bentConnector3">
            <a:avLst>
              <a:gd fmla="val 177" name="adj1"/>
            </a:avLst>
          </a:prstGeom>
          <a:noFill/>
          <a:ln cap="flat" cmpd="sng" w="9525">
            <a:solidFill>
              <a:schemeClr val="dk2"/>
            </a:solidFill>
            <a:prstDash val="solid"/>
            <a:round/>
            <a:headEnd len="sm" w="sm" type="none"/>
            <a:tailEnd len="med" w="med" type="triangle"/>
          </a:ln>
        </p:spPr>
      </p:cxnSp>
      <p:sp>
        <p:nvSpPr>
          <p:cNvPr id="950" name="Google Shape;950;p38"/>
          <p:cNvSpPr/>
          <p:nvPr/>
        </p:nvSpPr>
        <p:spPr>
          <a:xfrm>
            <a:off x="2015124" y="1733583"/>
            <a:ext cx="1127400" cy="4056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38"/>
          <p:cNvSpPr txBox="1"/>
          <p:nvPr/>
        </p:nvSpPr>
        <p:spPr>
          <a:xfrm>
            <a:off x="394925" y="887500"/>
            <a:ext cx="2294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sng" cap="none" strike="noStrike">
                <a:solidFill>
                  <a:srgbClr val="000000"/>
                </a:solidFill>
                <a:latin typeface="Roboto"/>
                <a:ea typeface="Roboto"/>
                <a:cs typeface="Roboto"/>
                <a:sym typeface="Roboto"/>
              </a:rPr>
              <a:t>Self-supervised training</a:t>
            </a:r>
            <a:endParaRPr b="1" i="0" sz="1100" u="sng" cap="none" strike="noStrike">
              <a:solidFill>
                <a:srgbClr val="000000"/>
              </a:solidFill>
              <a:latin typeface="Roboto"/>
              <a:ea typeface="Roboto"/>
              <a:cs typeface="Roboto"/>
              <a:sym typeface="Roboto"/>
            </a:endParaRPr>
          </a:p>
        </p:txBody>
      </p:sp>
      <p:sp>
        <p:nvSpPr>
          <p:cNvPr id="952" name="Google Shape;952;p38"/>
          <p:cNvSpPr txBox="1"/>
          <p:nvPr/>
        </p:nvSpPr>
        <p:spPr>
          <a:xfrm>
            <a:off x="394925" y="2517438"/>
            <a:ext cx="2294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sng" cap="none" strike="noStrike">
                <a:solidFill>
                  <a:srgbClr val="000000"/>
                </a:solidFill>
                <a:latin typeface="Roboto"/>
                <a:ea typeface="Roboto"/>
                <a:cs typeface="Roboto"/>
                <a:sym typeface="Roboto"/>
              </a:rPr>
              <a:t>Supervised fine-training</a:t>
            </a:r>
            <a:endParaRPr b="1" i="0" sz="1100" u="sng" cap="none" strike="noStrike">
              <a:solidFill>
                <a:srgbClr val="000000"/>
              </a:solidFill>
              <a:latin typeface="Roboto"/>
              <a:ea typeface="Roboto"/>
              <a:cs typeface="Roboto"/>
              <a:sym typeface="Roboto"/>
            </a:endParaRPr>
          </a:p>
        </p:txBody>
      </p:sp>
      <p:sp>
        <p:nvSpPr>
          <p:cNvPr id="953" name="Google Shape;953;p38"/>
          <p:cNvSpPr txBox="1"/>
          <p:nvPr/>
        </p:nvSpPr>
        <p:spPr>
          <a:xfrm>
            <a:off x="168900" y="4326750"/>
            <a:ext cx="8616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then</a:t>
            </a:r>
            <a:r>
              <a:rPr b="1" i="0" lang="en-GB" sz="1400" u="none" cap="none" strike="noStrike">
                <a:solidFill>
                  <a:srgbClr val="000000"/>
                </a:solidFill>
                <a:latin typeface="Roboto"/>
                <a:ea typeface="Roboto"/>
                <a:cs typeface="Roboto"/>
                <a:sym typeface="Roboto"/>
              </a:rPr>
              <a:t> fine-tune</a:t>
            </a:r>
            <a:r>
              <a:rPr b="0" i="0" lang="en-GB" sz="1400" u="none" cap="none" strike="noStrike">
                <a:solidFill>
                  <a:srgbClr val="000000"/>
                </a:solidFill>
                <a:latin typeface="Roboto"/>
                <a:ea typeface="Roboto"/>
                <a:cs typeface="Roboto"/>
                <a:sym typeface="Roboto"/>
              </a:rPr>
              <a:t> both the encoder and classifier using a (small) supervised dataset to perform a specific </a:t>
            </a:r>
            <a:r>
              <a:rPr b="1" i="0" lang="en-GB" sz="1400" u="none" cap="none" strike="noStrike">
                <a:solidFill>
                  <a:srgbClr val="000000"/>
                </a:solidFill>
                <a:latin typeface="Roboto"/>
                <a:ea typeface="Roboto"/>
                <a:cs typeface="Roboto"/>
                <a:sym typeface="Roboto"/>
              </a:rPr>
              <a:t>downstream task</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grpSp>
        <p:nvGrpSpPr>
          <p:cNvPr id="954" name="Google Shape;954;p38"/>
          <p:cNvGrpSpPr/>
          <p:nvPr/>
        </p:nvGrpSpPr>
        <p:grpSpPr>
          <a:xfrm>
            <a:off x="383220" y="2944769"/>
            <a:ext cx="5852170" cy="602677"/>
            <a:chOff x="459400" y="4088025"/>
            <a:chExt cx="7664925" cy="717900"/>
          </a:xfrm>
        </p:grpSpPr>
        <p:sp>
          <p:nvSpPr>
            <p:cNvPr id="955" name="Google Shape;955;p38"/>
            <p:cNvSpPr/>
            <p:nvPr/>
          </p:nvSpPr>
          <p:spPr>
            <a:xfrm>
              <a:off x="2925225" y="4167000"/>
              <a:ext cx="1237500" cy="555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Encoder</a:t>
              </a:r>
              <a:endParaRPr b="0" i="0" sz="1100" u="none" cap="none" strike="noStrike">
                <a:solidFill>
                  <a:srgbClr val="000000"/>
                </a:solidFill>
                <a:latin typeface="Arial"/>
                <a:ea typeface="Arial"/>
                <a:cs typeface="Arial"/>
                <a:sym typeface="Arial"/>
              </a:endParaRPr>
            </a:p>
          </p:txBody>
        </p:sp>
        <p:sp>
          <p:nvSpPr>
            <p:cNvPr id="956" name="Google Shape;956;p38"/>
            <p:cNvSpPr/>
            <p:nvPr/>
          </p:nvSpPr>
          <p:spPr>
            <a:xfrm>
              <a:off x="2799525" y="4088025"/>
              <a:ext cx="1488900" cy="7179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57" name="Google Shape;957;p38"/>
            <p:cNvCxnSpPr/>
            <p:nvPr/>
          </p:nvCxnSpPr>
          <p:spPr>
            <a:xfrm flipH="1" rot="10800000">
              <a:off x="2270925" y="4485675"/>
              <a:ext cx="654300" cy="2100"/>
            </a:xfrm>
            <a:prstGeom prst="straightConnector1">
              <a:avLst/>
            </a:prstGeom>
            <a:noFill/>
            <a:ln cap="flat" cmpd="sng" w="9525">
              <a:solidFill>
                <a:schemeClr val="dk2"/>
              </a:solidFill>
              <a:prstDash val="solid"/>
              <a:round/>
              <a:headEnd len="sm" w="sm" type="none"/>
              <a:tailEnd len="med" w="med" type="triangle"/>
            </a:ln>
          </p:spPr>
        </p:cxnSp>
        <p:sp>
          <p:nvSpPr>
            <p:cNvPr id="958" name="Google Shape;958;p38"/>
            <p:cNvSpPr/>
            <p:nvPr/>
          </p:nvSpPr>
          <p:spPr>
            <a:xfrm>
              <a:off x="4546225" y="4169175"/>
              <a:ext cx="1237500" cy="555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Classifier</a:t>
              </a:r>
              <a:endParaRPr b="0" i="0" sz="1100" u="none" cap="none" strike="noStrike">
                <a:solidFill>
                  <a:srgbClr val="000000"/>
                </a:solidFill>
                <a:latin typeface="Arial"/>
                <a:ea typeface="Arial"/>
                <a:cs typeface="Arial"/>
                <a:sym typeface="Arial"/>
              </a:endParaRPr>
            </a:p>
          </p:txBody>
        </p:sp>
        <p:cxnSp>
          <p:nvCxnSpPr>
            <p:cNvPr id="959" name="Google Shape;959;p38"/>
            <p:cNvCxnSpPr/>
            <p:nvPr/>
          </p:nvCxnSpPr>
          <p:spPr>
            <a:xfrm>
              <a:off x="4175825" y="4446975"/>
              <a:ext cx="357300" cy="0"/>
            </a:xfrm>
            <a:prstGeom prst="straightConnector1">
              <a:avLst/>
            </a:prstGeom>
            <a:noFill/>
            <a:ln cap="flat" cmpd="sng" w="9525">
              <a:solidFill>
                <a:schemeClr val="dk2"/>
              </a:solidFill>
              <a:prstDash val="solid"/>
              <a:round/>
              <a:headEnd len="sm" w="sm" type="none"/>
              <a:tailEnd len="med" w="med" type="triangle"/>
            </a:ln>
          </p:spPr>
        </p:cxnSp>
        <p:cxnSp>
          <p:nvCxnSpPr>
            <p:cNvPr id="960" name="Google Shape;960;p38"/>
            <p:cNvCxnSpPr/>
            <p:nvPr/>
          </p:nvCxnSpPr>
          <p:spPr>
            <a:xfrm>
              <a:off x="5776025" y="4446975"/>
              <a:ext cx="357300" cy="0"/>
            </a:xfrm>
            <a:prstGeom prst="straightConnector1">
              <a:avLst/>
            </a:prstGeom>
            <a:noFill/>
            <a:ln cap="flat" cmpd="sng" w="9525">
              <a:solidFill>
                <a:schemeClr val="dk2"/>
              </a:solidFill>
              <a:prstDash val="solid"/>
              <a:round/>
              <a:headEnd len="sm" w="sm" type="none"/>
              <a:tailEnd len="med" w="med" type="triangle"/>
            </a:ln>
          </p:spPr>
        </p:cxnSp>
        <p:sp>
          <p:nvSpPr>
            <p:cNvPr id="961" name="Google Shape;961;p38"/>
            <p:cNvSpPr/>
            <p:nvPr/>
          </p:nvSpPr>
          <p:spPr>
            <a:xfrm>
              <a:off x="6210375" y="4273000"/>
              <a:ext cx="386100" cy="3408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L</a:t>
              </a:r>
              <a:endParaRPr b="0" i="0" sz="1100" u="none" cap="none" strike="noStrike">
                <a:solidFill>
                  <a:srgbClr val="000000"/>
                </a:solidFill>
                <a:latin typeface="Arial"/>
                <a:ea typeface="Arial"/>
                <a:cs typeface="Arial"/>
                <a:sym typeface="Arial"/>
              </a:endParaRPr>
            </a:p>
          </p:txBody>
        </p:sp>
        <p:sp>
          <p:nvSpPr>
            <p:cNvPr id="962" name="Google Shape;962;p38"/>
            <p:cNvSpPr txBox="1"/>
            <p:nvPr/>
          </p:nvSpPr>
          <p:spPr>
            <a:xfrm>
              <a:off x="6886825" y="4232481"/>
              <a:ext cx="1237500" cy="42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Label</a:t>
              </a:r>
              <a:endParaRPr b="0" i="0" sz="1100" u="none" cap="none" strike="noStrike">
                <a:solidFill>
                  <a:srgbClr val="000000"/>
                </a:solidFill>
                <a:latin typeface="Roboto"/>
                <a:ea typeface="Roboto"/>
                <a:cs typeface="Roboto"/>
                <a:sym typeface="Roboto"/>
              </a:endParaRPr>
            </a:p>
          </p:txBody>
        </p:sp>
        <p:cxnSp>
          <p:nvCxnSpPr>
            <p:cNvPr id="963" name="Google Shape;963;p38"/>
            <p:cNvCxnSpPr>
              <a:stCxn id="962" idx="1"/>
              <a:endCxn id="961" idx="6"/>
            </p:cNvCxnSpPr>
            <p:nvPr/>
          </p:nvCxnSpPr>
          <p:spPr>
            <a:xfrm rot="10800000">
              <a:off x="6596425" y="4443381"/>
              <a:ext cx="290400" cy="0"/>
            </a:xfrm>
            <a:prstGeom prst="straightConnector1">
              <a:avLst/>
            </a:prstGeom>
            <a:noFill/>
            <a:ln cap="flat" cmpd="sng" w="9525">
              <a:solidFill>
                <a:schemeClr val="dk2"/>
              </a:solidFill>
              <a:prstDash val="solid"/>
              <a:round/>
              <a:headEnd len="sm" w="sm" type="none"/>
              <a:tailEnd len="med" w="med" type="triangle"/>
            </a:ln>
          </p:spPr>
        </p:cxnSp>
        <p:pic>
          <p:nvPicPr>
            <p:cNvPr id="964" name="Google Shape;964;p38"/>
            <p:cNvPicPr preferRelativeResize="0"/>
            <p:nvPr/>
          </p:nvPicPr>
          <p:blipFill rotWithShape="1">
            <a:blip r:embed="rId4">
              <a:alphaModFix/>
            </a:blip>
            <a:srcRect b="0" l="0" r="0" t="0"/>
            <a:stretch/>
          </p:blipFill>
          <p:spPr>
            <a:xfrm>
              <a:off x="459400" y="4316500"/>
              <a:ext cx="1759001" cy="340456"/>
            </a:xfrm>
            <a:prstGeom prst="rect">
              <a:avLst/>
            </a:prstGeom>
            <a:noFill/>
            <a:ln>
              <a:noFill/>
            </a:ln>
          </p:spPr>
        </p:pic>
      </p:grpSp>
      <p:sp>
        <p:nvSpPr>
          <p:cNvPr id="965" name="Google Shape;965;p3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000"/>
                                        <p:tgtEl>
                                          <p:spTgt spid="952"/>
                                        </p:tgtEl>
                                      </p:cBhvr>
                                    </p:animEffect>
                                  </p:childTnLst>
                                </p:cTn>
                              </p:par>
                              <p:par>
                                <p:cTn fill="hold" nodeType="with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1000"/>
                                        <p:tgtEl>
                                          <p:spTgt spid="954"/>
                                        </p:tgtEl>
                                      </p:cBhvr>
                                    </p:animEffect>
                                  </p:childTnLst>
                                </p:cTn>
                              </p:par>
                              <p:par>
                                <p:cTn fill="hold" nodeType="with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0"/>
                                        <p:tgtEl>
                                          <p:spTgt spid="9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1000"/>
                                        <p:tgtEl>
                                          <p:spTgt spid="9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1000"/>
                                        <p:tgtEl>
                                          <p:spTgt spid="9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69" name="Shape 969"/>
        <p:cNvGrpSpPr/>
        <p:nvPr/>
      </p:nvGrpSpPr>
      <p:grpSpPr>
        <a:xfrm>
          <a:off x="0" y="0"/>
          <a:ext cx="0" cy="0"/>
          <a:chOff x="0" y="0"/>
          <a:chExt cx="0" cy="0"/>
        </a:xfrm>
      </p:grpSpPr>
      <p:sp>
        <p:nvSpPr>
          <p:cNvPr id="970" name="Google Shape;970;p3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Self-supervised Speech Features</a:t>
            </a:r>
            <a:endParaRPr sz="2600"/>
          </a:p>
        </p:txBody>
      </p:sp>
      <p:sp>
        <p:nvSpPr>
          <p:cNvPr id="971" name="Google Shape;971;p39"/>
          <p:cNvSpPr txBox="1"/>
          <p:nvPr/>
        </p:nvSpPr>
        <p:spPr>
          <a:xfrm>
            <a:off x="308350" y="837250"/>
            <a:ext cx="8474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An </a:t>
            </a:r>
            <a:r>
              <a:rPr b="1" i="0" lang="en-GB" sz="1400" u="none" cap="none" strike="noStrike">
                <a:solidFill>
                  <a:srgbClr val="000000"/>
                </a:solidFill>
                <a:latin typeface="Roboto"/>
                <a:ea typeface="Roboto"/>
                <a:cs typeface="Roboto"/>
                <a:sym typeface="Roboto"/>
              </a:rPr>
              <a:t>autoencoder</a:t>
            </a:r>
            <a:r>
              <a:rPr b="0" i="0" lang="en-GB" sz="1400" u="none" cap="none" strike="noStrike">
                <a:solidFill>
                  <a:srgbClr val="000000"/>
                </a:solidFill>
                <a:latin typeface="Roboto"/>
                <a:ea typeface="Roboto"/>
                <a:cs typeface="Roboto"/>
                <a:sym typeface="Roboto"/>
              </a:rPr>
              <a:t> is the simplest type of self-supervised model.</a:t>
            </a:r>
            <a:endParaRPr b="0" i="0" sz="1400" u="none" cap="none" strike="noStrike">
              <a:solidFill>
                <a:srgbClr val="000000"/>
              </a:solidFill>
              <a:latin typeface="Roboto"/>
              <a:ea typeface="Roboto"/>
              <a:cs typeface="Roboto"/>
              <a:sym typeface="Roboto"/>
            </a:endParaRPr>
          </a:p>
        </p:txBody>
      </p:sp>
      <p:pic>
        <p:nvPicPr>
          <p:cNvPr id="972" name="Google Shape;972;p39"/>
          <p:cNvPicPr preferRelativeResize="0"/>
          <p:nvPr/>
        </p:nvPicPr>
        <p:blipFill rotWithShape="1">
          <a:blip r:embed="rId3">
            <a:alphaModFix/>
          </a:blip>
          <a:srcRect b="0" l="0" r="0" t="0"/>
          <a:stretch/>
        </p:blipFill>
        <p:spPr>
          <a:xfrm>
            <a:off x="609675" y="1631925"/>
            <a:ext cx="1488826" cy="571350"/>
          </a:xfrm>
          <a:prstGeom prst="rect">
            <a:avLst/>
          </a:prstGeom>
          <a:noFill/>
          <a:ln>
            <a:noFill/>
          </a:ln>
        </p:spPr>
      </p:pic>
      <p:sp>
        <p:nvSpPr>
          <p:cNvPr id="973" name="Google Shape;973;p39"/>
          <p:cNvSpPr/>
          <p:nvPr/>
        </p:nvSpPr>
        <p:spPr>
          <a:xfrm>
            <a:off x="2357425" y="1639800"/>
            <a:ext cx="1383000" cy="555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Convolutional Encoder</a:t>
            </a:r>
            <a:endParaRPr b="0" i="0" sz="1400" u="none" cap="none" strike="noStrike">
              <a:solidFill>
                <a:srgbClr val="000000"/>
              </a:solidFill>
              <a:latin typeface="Arial"/>
              <a:ea typeface="Arial"/>
              <a:cs typeface="Arial"/>
              <a:sym typeface="Arial"/>
            </a:endParaRPr>
          </a:p>
        </p:txBody>
      </p:sp>
      <p:sp>
        <p:nvSpPr>
          <p:cNvPr id="974" name="Google Shape;974;p39"/>
          <p:cNvSpPr/>
          <p:nvPr/>
        </p:nvSpPr>
        <p:spPr>
          <a:xfrm>
            <a:off x="4110025" y="1639800"/>
            <a:ext cx="1383000" cy="555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Convolutional Decoder</a:t>
            </a:r>
            <a:endParaRPr b="0" i="0" sz="1400" u="none" cap="none" strike="noStrike">
              <a:solidFill>
                <a:srgbClr val="000000"/>
              </a:solidFill>
              <a:latin typeface="Arial"/>
              <a:ea typeface="Arial"/>
              <a:cs typeface="Arial"/>
              <a:sym typeface="Arial"/>
            </a:endParaRPr>
          </a:p>
        </p:txBody>
      </p:sp>
      <p:pic>
        <p:nvPicPr>
          <p:cNvPr id="975" name="Google Shape;975;p39"/>
          <p:cNvPicPr preferRelativeResize="0"/>
          <p:nvPr/>
        </p:nvPicPr>
        <p:blipFill rotWithShape="1">
          <a:blip r:embed="rId3">
            <a:alphaModFix/>
          </a:blip>
          <a:srcRect b="0" l="0" r="0" t="0"/>
          <a:stretch/>
        </p:blipFill>
        <p:spPr>
          <a:xfrm>
            <a:off x="5899300" y="1631925"/>
            <a:ext cx="1488826" cy="571350"/>
          </a:xfrm>
          <a:prstGeom prst="rect">
            <a:avLst/>
          </a:prstGeom>
          <a:noFill/>
          <a:ln>
            <a:noFill/>
          </a:ln>
        </p:spPr>
      </p:pic>
      <p:cxnSp>
        <p:nvCxnSpPr>
          <p:cNvPr id="976" name="Google Shape;976;p39"/>
          <p:cNvCxnSpPr>
            <a:stCxn id="973" idx="3"/>
            <a:endCxn id="974" idx="1"/>
          </p:cNvCxnSpPr>
          <p:nvPr/>
        </p:nvCxnSpPr>
        <p:spPr>
          <a:xfrm>
            <a:off x="3740425" y="1917600"/>
            <a:ext cx="369600" cy="0"/>
          </a:xfrm>
          <a:prstGeom prst="straightConnector1">
            <a:avLst/>
          </a:prstGeom>
          <a:noFill/>
          <a:ln cap="flat" cmpd="sng" w="9525">
            <a:solidFill>
              <a:schemeClr val="dk2"/>
            </a:solidFill>
            <a:prstDash val="solid"/>
            <a:round/>
            <a:headEnd len="sm" w="sm" type="none"/>
            <a:tailEnd len="med" w="med" type="triangle"/>
          </a:ln>
        </p:spPr>
      </p:cxnSp>
      <p:cxnSp>
        <p:nvCxnSpPr>
          <p:cNvPr id="977" name="Google Shape;977;p39"/>
          <p:cNvCxnSpPr>
            <a:stCxn id="974" idx="3"/>
            <a:endCxn id="975" idx="1"/>
          </p:cNvCxnSpPr>
          <p:nvPr/>
        </p:nvCxnSpPr>
        <p:spPr>
          <a:xfrm>
            <a:off x="5493025" y="1917600"/>
            <a:ext cx="406200" cy="0"/>
          </a:xfrm>
          <a:prstGeom prst="straightConnector1">
            <a:avLst/>
          </a:prstGeom>
          <a:noFill/>
          <a:ln cap="flat" cmpd="sng" w="9525">
            <a:solidFill>
              <a:schemeClr val="dk2"/>
            </a:solidFill>
            <a:prstDash val="solid"/>
            <a:round/>
            <a:headEnd len="sm" w="sm" type="none"/>
            <a:tailEnd len="med" w="med" type="triangle"/>
          </a:ln>
        </p:spPr>
      </p:cxnSp>
      <p:cxnSp>
        <p:nvCxnSpPr>
          <p:cNvPr id="978" name="Google Shape;978;p39"/>
          <p:cNvCxnSpPr/>
          <p:nvPr/>
        </p:nvCxnSpPr>
        <p:spPr>
          <a:xfrm>
            <a:off x="2098501" y="1940325"/>
            <a:ext cx="258900" cy="0"/>
          </a:xfrm>
          <a:prstGeom prst="straightConnector1">
            <a:avLst/>
          </a:prstGeom>
          <a:noFill/>
          <a:ln cap="flat" cmpd="sng" w="9525">
            <a:solidFill>
              <a:schemeClr val="dk2"/>
            </a:solidFill>
            <a:prstDash val="solid"/>
            <a:round/>
            <a:headEnd len="sm" w="sm" type="none"/>
            <a:tailEnd len="med" w="med" type="triangle"/>
          </a:ln>
        </p:spPr>
      </p:cxnSp>
      <p:cxnSp>
        <p:nvCxnSpPr>
          <p:cNvPr id="979" name="Google Shape;979;p39"/>
          <p:cNvCxnSpPr/>
          <p:nvPr/>
        </p:nvCxnSpPr>
        <p:spPr>
          <a:xfrm>
            <a:off x="3889425" y="2132050"/>
            <a:ext cx="0" cy="327300"/>
          </a:xfrm>
          <a:prstGeom prst="straightConnector1">
            <a:avLst/>
          </a:prstGeom>
          <a:noFill/>
          <a:ln cap="flat" cmpd="sng" w="9525">
            <a:solidFill>
              <a:schemeClr val="dk2"/>
            </a:solidFill>
            <a:prstDash val="solid"/>
            <a:round/>
            <a:headEnd len="sm" w="sm" type="none"/>
            <a:tailEnd len="med" w="med" type="triangle"/>
          </a:ln>
        </p:spPr>
      </p:cxnSp>
      <p:sp>
        <p:nvSpPr>
          <p:cNvPr id="980" name="Google Shape;980;p39"/>
          <p:cNvSpPr txBox="1"/>
          <p:nvPr/>
        </p:nvSpPr>
        <p:spPr>
          <a:xfrm>
            <a:off x="3502000" y="2495550"/>
            <a:ext cx="1124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Bottleneck</a:t>
            </a:r>
            <a:endParaRPr b="0" i="0" sz="1200" u="none" cap="none" strike="noStrike">
              <a:solidFill>
                <a:srgbClr val="000000"/>
              </a:solidFill>
              <a:latin typeface="Roboto"/>
              <a:ea typeface="Roboto"/>
              <a:cs typeface="Roboto"/>
              <a:sym typeface="Roboto"/>
            </a:endParaRPr>
          </a:p>
        </p:txBody>
      </p:sp>
      <p:sp>
        <p:nvSpPr>
          <p:cNvPr id="981" name="Google Shape;981;p39"/>
          <p:cNvSpPr txBox="1"/>
          <p:nvPr/>
        </p:nvSpPr>
        <p:spPr>
          <a:xfrm>
            <a:off x="522550" y="2887375"/>
            <a:ext cx="7060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a:t>
            </a:r>
            <a:r>
              <a:rPr b="1" i="0" lang="en-GB" sz="1400" u="none" cap="none" strike="noStrike">
                <a:solidFill>
                  <a:srgbClr val="000000"/>
                </a:solidFill>
                <a:latin typeface="Roboto"/>
                <a:ea typeface="Roboto"/>
                <a:cs typeface="Roboto"/>
                <a:sym typeface="Roboto"/>
              </a:rPr>
              <a:t>encoder</a:t>
            </a:r>
            <a:r>
              <a:rPr b="0" i="0" lang="en-GB" sz="1400" u="none" cap="none" strike="noStrike">
                <a:solidFill>
                  <a:srgbClr val="000000"/>
                </a:solidFill>
                <a:latin typeface="Roboto"/>
                <a:ea typeface="Roboto"/>
                <a:cs typeface="Roboto"/>
                <a:sym typeface="Roboto"/>
              </a:rPr>
              <a:t> transforms the input signal into a compact set of features.</a:t>
            </a:r>
            <a:endParaRPr b="0" i="0" sz="1400" u="none" cap="none" strike="noStrike">
              <a:solidFill>
                <a:srgbClr val="000000"/>
              </a:solidFill>
              <a:latin typeface="Roboto"/>
              <a:ea typeface="Roboto"/>
              <a:cs typeface="Roboto"/>
              <a:sym typeface="Roboto"/>
            </a:endParaRPr>
          </a:p>
        </p:txBody>
      </p:sp>
      <p:sp>
        <p:nvSpPr>
          <p:cNvPr id="982" name="Google Shape;982;p39"/>
          <p:cNvSpPr txBox="1"/>
          <p:nvPr/>
        </p:nvSpPr>
        <p:spPr>
          <a:xfrm>
            <a:off x="522550" y="3344575"/>
            <a:ext cx="7801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a:t>
            </a:r>
            <a:r>
              <a:rPr b="1" i="0" lang="en-GB" sz="1400" u="none" cap="none" strike="noStrike">
                <a:solidFill>
                  <a:srgbClr val="000000"/>
                </a:solidFill>
                <a:latin typeface="Roboto"/>
                <a:ea typeface="Roboto"/>
                <a:cs typeface="Roboto"/>
                <a:sym typeface="Roboto"/>
              </a:rPr>
              <a:t>pretext task</a:t>
            </a:r>
            <a:r>
              <a:rPr b="0" i="0" lang="en-GB" sz="1400" u="none" cap="none" strike="noStrike">
                <a:solidFill>
                  <a:srgbClr val="000000"/>
                </a:solidFill>
                <a:latin typeface="Roboto"/>
                <a:ea typeface="Roboto"/>
                <a:cs typeface="Roboto"/>
                <a:sym typeface="Roboto"/>
              </a:rPr>
              <a:t> consists of reconstructing the original signal from the encoded features.  </a:t>
            </a:r>
            <a:endParaRPr b="0" i="0" sz="1400" u="none" cap="none" strike="noStrike">
              <a:solidFill>
                <a:srgbClr val="000000"/>
              </a:solidFill>
              <a:latin typeface="Roboto"/>
              <a:ea typeface="Roboto"/>
              <a:cs typeface="Roboto"/>
              <a:sym typeface="Roboto"/>
            </a:endParaRPr>
          </a:p>
        </p:txBody>
      </p:sp>
      <p:pic>
        <p:nvPicPr>
          <p:cNvPr id="983" name="Google Shape;983;p39"/>
          <p:cNvPicPr preferRelativeResize="0"/>
          <p:nvPr/>
        </p:nvPicPr>
        <p:blipFill rotWithShape="1">
          <a:blip r:embed="rId4">
            <a:alphaModFix/>
          </a:blip>
          <a:srcRect b="0" l="0" r="0" t="0"/>
          <a:stretch/>
        </p:blipFill>
        <p:spPr>
          <a:xfrm>
            <a:off x="1078600" y="3829047"/>
            <a:ext cx="493527" cy="455452"/>
          </a:xfrm>
          <a:prstGeom prst="rect">
            <a:avLst/>
          </a:prstGeom>
          <a:noFill/>
          <a:ln>
            <a:noFill/>
          </a:ln>
        </p:spPr>
      </p:pic>
      <p:sp>
        <p:nvSpPr>
          <p:cNvPr id="984" name="Google Shape;984;p39"/>
          <p:cNvSpPr txBox="1"/>
          <p:nvPr/>
        </p:nvSpPr>
        <p:spPr>
          <a:xfrm>
            <a:off x="1681175" y="3801775"/>
            <a:ext cx="732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Introducing a </a:t>
            </a:r>
            <a:r>
              <a:rPr b="1" i="0" lang="en-GB" sz="1400" u="none" cap="none" strike="noStrike">
                <a:solidFill>
                  <a:srgbClr val="000000"/>
                </a:solidFill>
                <a:latin typeface="Roboto"/>
                <a:ea typeface="Roboto"/>
                <a:cs typeface="Roboto"/>
                <a:sym typeface="Roboto"/>
              </a:rPr>
              <a:t>bottleneck</a:t>
            </a:r>
            <a:r>
              <a:rPr b="0" i="0" lang="en-GB" sz="1400" u="none" cap="none" strike="noStrike">
                <a:solidFill>
                  <a:srgbClr val="000000"/>
                </a:solidFill>
                <a:latin typeface="Roboto"/>
                <a:ea typeface="Roboto"/>
                <a:cs typeface="Roboto"/>
                <a:sym typeface="Roboto"/>
              </a:rPr>
              <a:t> is necessary to ensure a meaningful pretext task. Without it, the network may learn a trivial </a:t>
            </a:r>
            <a:r>
              <a:rPr b="1" i="0" lang="en-GB" sz="1400" u="none" cap="none" strike="noStrike">
                <a:solidFill>
                  <a:srgbClr val="000000"/>
                </a:solidFill>
                <a:latin typeface="Roboto"/>
                <a:ea typeface="Roboto"/>
                <a:cs typeface="Roboto"/>
                <a:sym typeface="Roboto"/>
              </a:rPr>
              <a:t>identity mapping</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985" name="Google Shape;985;p39"/>
          <p:cNvSpPr txBox="1"/>
          <p:nvPr/>
        </p:nvSpPr>
        <p:spPr>
          <a:xfrm>
            <a:off x="522550" y="4563775"/>
            <a:ext cx="7801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can use </a:t>
            </a:r>
            <a:r>
              <a:rPr b="1" i="0" lang="en-GB" sz="1400" u="none" cap="none" strike="noStrike">
                <a:solidFill>
                  <a:srgbClr val="000000"/>
                </a:solidFill>
                <a:latin typeface="Roboto"/>
                <a:ea typeface="Roboto"/>
                <a:cs typeface="Roboto"/>
                <a:sym typeface="Roboto"/>
              </a:rPr>
              <a:t>Mean Squared Erro</a:t>
            </a:r>
            <a:r>
              <a:rPr b="0" i="0" lang="en-GB" sz="1400" u="none" cap="none" strike="noStrike">
                <a:solidFill>
                  <a:srgbClr val="000000"/>
                </a:solidFill>
                <a:latin typeface="Roboto"/>
                <a:ea typeface="Roboto"/>
                <a:cs typeface="Roboto"/>
                <a:sym typeface="Roboto"/>
              </a:rPr>
              <a:t>r as a loss.</a:t>
            </a:r>
            <a:endParaRPr b="0" i="0" sz="1400" u="none" cap="none" strike="noStrike">
              <a:solidFill>
                <a:srgbClr val="000000"/>
              </a:solidFill>
              <a:latin typeface="Roboto"/>
              <a:ea typeface="Roboto"/>
              <a:cs typeface="Roboto"/>
              <a:sym typeface="Roboto"/>
            </a:endParaRPr>
          </a:p>
        </p:txBody>
      </p:sp>
      <p:sp>
        <p:nvSpPr>
          <p:cNvPr id="986" name="Google Shape;986;p3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000"/>
                                        <p:tgtEl>
                                          <p:spTgt spid="9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000"/>
                                        <p:tgtEl>
                                          <p:spTgt spid="9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90" name="Shape 990"/>
        <p:cNvGrpSpPr/>
        <p:nvPr/>
      </p:nvGrpSpPr>
      <p:grpSpPr>
        <a:xfrm>
          <a:off x="0" y="0"/>
          <a:ext cx="0" cy="0"/>
          <a:chOff x="0" y="0"/>
          <a:chExt cx="0" cy="0"/>
        </a:xfrm>
      </p:grpSpPr>
      <p:sp>
        <p:nvSpPr>
          <p:cNvPr id="991" name="Google Shape;991;p4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Self-supervised Speech Features</a:t>
            </a:r>
            <a:endParaRPr sz="2600"/>
          </a:p>
        </p:txBody>
      </p:sp>
      <p:sp>
        <p:nvSpPr>
          <p:cNvPr id="992" name="Google Shape;992;p40"/>
          <p:cNvSpPr txBox="1"/>
          <p:nvPr/>
        </p:nvSpPr>
        <p:spPr>
          <a:xfrm>
            <a:off x="334650" y="846625"/>
            <a:ext cx="8474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To increase the difficulty of the pretext task, we can </a:t>
            </a:r>
            <a:r>
              <a:rPr b="1" i="0" lang="en-GB" sz="1400" u="none" cap="none" strike="noStrike">
                <a:solidFill>
                  <a:srgbClr val="000000"/>
                </a:solidFill>
                <a:latin typeface="Roboto"/>
                <a:ea typeface="Roboto"/>
                <a:cs typeface="Roboto"/>
                <a:sym typeface="Roboto"/>
              </a:rPr>
              <a:t>corrupt</a:t>
            </a:r>
            <a:r>
              <a:rPr b="0" i="0" lang="en-GB" sz="1400" u="none" cap="none" strike="noStrike">
                <a:solidFill>
                  <a:srgbClr val="000000"/>
                </a:solidFill>
                <a:latin typeface="Roboto"/>
                <a:ea typeface="Roboto"/>
                <a:cs typeface="Roboto"/>
                <a:sym typeface="Roboto"/>
              </a:rPr>
              <a:t> the input signals and predict the original clean signal in the output.</a:t>
            </a:r>
            <a:endParaRPr b="0" i="0" sz="1400" u="none" cap="none" strike="noStrike">
              <a:solidFill>
                <a:srgbClr val="000000"/>
              </a:solidFill>
              <a:latin typeface="Roboto"/>
              <a:ea typeface="Roboto"/>
              <a:cs typeface="Roboto"/>
              <a:sym typeface="Roboto"/>
            </a:endParaRPr>
          </a:p>
        </p:txBody>
      </p:sp>
      <p:sp>
        <p:nvSpPr>
          <p:cNvPr id="993" name="Google Shape;993;p40"/>
          <p:cNvSpPr/>
          <p:nvPr/>
        </p:nvSpPr>
        <p:spPr>
          <a:xfrm>
            <a:off x="2712200" y="4339950"/>
            <a:ext cx="1383000" cy="555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Convolutional Encoder</a:t>
            </a:r>
            <a:endParaRPr b="0" i="0" sz="1400" u="none" cap="none" strike="noStrike">
              <a:solidFill>
                <a:srgbClr val="000000"/>
              </a:solidFill>
              <a:latin typeface="Arial"/>
              <a:ea typeface="Arial"/>
              <a:cs typeface="Arial"/>
              <a:sym typeface="Arial"/>
            </a:endParaRPr>
          </a:p>
        </p:txBody>
      </p:sp>
      <p:sp>
        <p:nvSpPr>
          <p:cNvPr id="994" name="Google Shape;994;p40"/>
          <p:cNvSpPr/>
          <p:nvPr/>
        </p:nvSpPr>
        <p:spPr>
          <a:xfrm>
            <a:off x="4464800" y="4339950"/>
            <a:ext cx="1383000" cy="555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Convolutional Decoder</a:t>
            </a:r>
            <a:endParaRPr b="0" i="0" sz="1400" u="none" cap="none" strike="noStrike">
              <a:solidFill>
                <a:srgbClr val="000000"/>
              </a:solidFill>
              <a:latin typeface="Arial"/>
              <a:ea typeface="Arial"/>
              <a:cs typeface="Arial"/>
              <a:sym typeface="Arial"/>
            </a:endParaRPr>
          </a:p>
        </p:txBody>
      </p:sp>
      <p:cxnSp>
        <p:nvCxnSpPr>
          <p:cNvPr id="995" name="Google Shape;995;p40"/>
          <p:cNvCxnSpPr>
            <a:stCxn id="993" idx="3"/>
            <a:endCxn id="994" idx="1"/>
          </p:cNvCxnSpPr>
          <p:nvPr/>
        </p:nvCxnSpPr>
        <p:spPr>
          <a:xfrm>
            <a:off x="4095200" y="4617750"/>
            <a:ext cx="369600" cy="0"/>
          </a:xfrm>
          <a:prstGeom prst="straightConnector1">
            <a:avLst/>
          </a:prstGeom>
          <a:noFill/>
          <a:ln cap="flat" cmpd="sng" w="9525">
            <a:solidFill>
              <a:schemeClr val="dk2"/>
            </a:solidFill>
            <a:prstDash val="solid"/>
            <a:round/>
            <a:headEnd len="sm" w="sm" type="none"/>
            <a:tailEnd len="med" w="med" type="triangle"/>
          </a:ln>
        </p:spPr>
      </p:cxnSp>
      <p:cxnSp>
        <p:nvCxnSpPr>
          <p:cNvPr id="996" name="Google Shape;996;p40"/>
          <p:cNvCxnSpPr>
            <a:stCxn id="994" idx="3"/>
          </p:cNvCxnSpPr>
          <p:nvPr/>
        </p:nvCxnSpPr>
        <p:spPr>
          <a:xfrm>
            <a:off x="5847800" y="4617750"/>
            <a:ext cx="406200" cy="0"/>
          </a:xfrm>
          <a:prstGeom prst="straightConnector1">
            <a:avLst/>
          </a:prstGeom>
          <a:noFill/>
          <a:ln cap="flat" cmpd="sng" w="9525">
            <a:solidFill>
              <a:schemeClr val="dk2"/>
            </a:solidFill>
            <a:prstDash val="solid"/>
            <a:round/>
            <a:headEnd len="sm" w="sm" type="none"/>
            <a:tailEnd len="med" w="med" type="triangle"/>
          </a:ln>
        </p:spPr>
      </p:cxnSp>
      <p:cxnSp>
        <p:nvCxnSpPr>
          <p:cNvPr id="997" name="Google Shape;997;p40"/>
          <p:cNvCxnSpPr/>
          <p:nvPr/>
        </p:nvCxnSpPr>
        <p:spPr>
          <a:xfrm>
            <a:off x="2453276" y="4640475"/>
            <a:ext cx="258900" cy="0"/>
          </a:xfrm>
          <a:prstGeom prst="straightConnector1">
            <a:avLst/>
          </a:prstGeom>
          <a:noFill/>
          <a:ln cap="flat" cmpd="sng" w="9525">
            <a:solidFill>
              <a:schemeClr val="dk2"/>
            </a:solidFill>
            <a:prstDash val="solid"/>
            <a:round/>
            <a:headEnd len="sm" w="sm" type="none"/>
            <a:tailEnd len="med" w="med" type="triangle"/>
          </a:ln>
        </p:spPr>
      </p:cxnSp>
      <p:sp>
        <p:nvSpPr>
          <p:cNvPr id="998" name="Google Shape;998;p40"/>
          <p:cNvSpPr txBox="1"/>
          <p:nvPr/>
        </p:nvSpPr>
        <p:spPr>
          <a:xfrm>
            <a:off x="3475775" y="5652900"/>
            <a:ext cx="1124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Bottleneck</a:t>
            </a:r>
            <a:endParaRPr b="0" i="0" sz="1200" u="none" cap="none" strike="noStrike">
              <a:solidFill>
                <a:srgbClr val="000000"/>
              </a:solidFill>
              <a:latin typeface="Roboto"/>
              <a:ea typeface="Roboto"/>
              <a:cs typeface="Roboto"/>
              <a:sym typeface="Roboto"/>
            </a:endParaRPr>
          </a:p>
        </p:txBody>
      </p:sp>
      <p:sp>
        <p:nvSpPr>
          <p:cNvPr id="999" name="Google Shape;999;p40"/>
          <p:cNvSpPr txBox="1"/>
          <p:nvPr/>
        </p:nvSpPr>
        <p:spPr>
          <a:xfrm>
            <a:off x="381675" y="1492425"/>
            <a:ext cx="5379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can contaminate the input signal in different ways:</a:t>
            </a:r>
            <a:endParaRPr b="0" i="0" sz="1400" u="none" cap="none" strike="noStrike">
              <a:solidFill>
                <a:srgbClr val="000000"/>
              </a:solidFill>
              <a:latin typeface="Roboto"/>
              <a:ea typeface="Roboto"/>
              <a:cs typeface="Roboto"/>
              <a:sym typeface="Roboto"/>
            </a:endParaRPr>
          </a:p>
        </p:txBody>
      </p:sp>
      <p:sp>
        <p:nvSpPr>
          <p:cNvPr id="1000" name="Google Shape;1000;p40"/>
          <p:cNvSpPr txBox="1"/>
          <p:nvPr/>
        </p:nvSpPr>
        <p:spPr>
          <a:xfrm>
            <a:off x="931475" y="1954100"/>
            <a:ext cx="1626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1" lang="en-GB" sz="1400" u="none" cap="none" strike="noStrike">
                <a:solidFill>
                  <a:srgbClr val="000000"/>
                </a:solidFill>
                <a:latin typeface="Roboto"/>
                <a:ea typeface="Roboto"/>
                <a:cs typeface="Roboto"/>
                <a:sym typeface="Roboto"/>
              </a:rPr>
              <a:t>Add noise</a:t>
            </a:r>
            <a:endParaRPr b="0" i="1" sz="1400" u="none" cap="none" strike="noStrike">
              <a:solidFill>
                <a:srgbClr val="000000"/>
              </a:solidFill>
              <a:latin typeface="Roboto"/>
              <a:ea typeface="Roboto"/>
              <a:cs typeface="Roboto"/>
              <a:sym typeface="Roboto"/>
            </a:endParaRPr>
          </a:p>
        </p:txBody>
      </p:sp>
      <p:sp>
        <p:nvSpPr>
          <p:cNvPr id="1001" name="Google Shape;1001;p40"/>
          <p:cNvSpPr txBox="1"/>
          <p:nvPr/>
        </p:nvSpPr>
        <p:spPr>
          <a:xfrm>
            <a:off x="931475" y="2335100"/>
            <a:ext cx="2317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1" lang="en-GB" sz="1400" u="none" cap="none" strike="noStrike">
                <a:solidFill>
                  <a:srgbClr val="000000"/>
                </a:solidFill>
                <a:latin typeface="Roboto"/>
                <a:ea typeface="Roboto"/>
                <a:cs typeface="Roboto"/>
                <a:sym typeface="Roboto"/>
              </a:rPr>
              <a:t>Inject reverberation</a:t>
            </a:r>
            <a:endParaRPr b="0" i="1" sz="1400" u="none" cap="none" strike="noStrike">
              <a:solidFill>
                <a:srgbClr val="000000"/>
              </a:solidFill>
              <a:latin typeface="Roboto"/>
              <a:ea typeface="Roboto"/>
              <a:cs typeface="Roboto"/>
              <a:sym typeface="Roboto"/>
            </a:endParaRPr>
          </a:p>
        </p:txBody>
      </p:sp>
      <p:sp>
        <p:nvSpPr>
          <p:cNvPr id="1002" name="Google Shape;1002;p40"/>
          <p:cNvSpPr txBox="1"/>
          <p:nvPr/>
        </p:nvSpPr>
        <p:spPr>
          <a:xfrm>
            <a:off x="931475" y="2792300"/>
            <a:ext cx="3640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1" lang="en-GB" sz="1400" u="none" cap="none" strike="noStrike">
                <a:solidFill>
                  <a:srgbClr val="000000"/>
                </a:solidFill>
                <a:latin typeface="Roboto"/>
                <a:ea typeface="Roboto"/>
                <a:cs typeface="Roboto"/>
                <a:sym typeface="Roboto"/>
              </a:rPr>
              <a:t>Add chunks of zeros in the waveform</a:t>
            </a:r>
            <a:endParaRPr b="0" i="1" sz="1400" u="none" cap="none" strike="noStrike">
              <a:solidFill>
                <a:srgbClr val="000000"/>
              </a:solidFill>
              <a:latin typeface="Roboto"/>
              <a:ea typeface="Roboto"/>
              <a:cs typeface="Roboto"/>
              <a:sym typeface="Roboto"/>
            </a:endParaRPr>
          </a:p>
        </p:txBody>
      </p:sp>
      <p:sp>
        <p:nvSpPr>
          <p:cNvPr id="1003" name="Google Shape;1003;p40"/>
          <p:cNvSpPr txBox="1"/>
          <p:nvPr/>
        </p:nvSpPr>
        <p:spPr>
          <a:xfrm>
            <a:off x="931475" y="3249488"/>
            <a:ext cx="7405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1" lang="en-GB" sz="1400" u="none" cap="none" strike="noStrike">
                <a:solidFill>
                  <a:srgbClr val="000000"/>
                </a:solidFill>
                <a:latin typeface="Roboto"/>
                <a:ea typeface="Roboto"/>
                <a:cs typeface="Roboto"/>
                <a:sym typeface="Roboto"/>
              </a:rPr>
              <a:t>We can zero out certain frequency bands by applying random band-pass filters</a:t>
            </a:r>
            <a:endParaRPr b="0" i="1" sz="1400" u="none" cap="none" strike="noStrike">
              <a:solidFill>
                <a:srgbClr val="000000"/>
              </a:solidFill>
              <a:latin typeface="Roboto"/>
              <a:ea typeface="Roboto"/>
              <a:cs typeface="Roboto"/>
              <a:sym typeface="Roboto"/>
            </a:endParaRPr>
          </a:p>
        </p:txBody>
      </p:sp>
      <p:sp>
        <p:nvSpPr>
          <p:cNvPr id="1004" name="Google Shape;1004;p40"/>
          <p:cNvSpPr txBox="1"/>
          <p:nvPr/>
        </p:nvSpPr>
        <p:spPr>
          <a:xfrm>
            <a:off x="1031450" y="3742400"/>
            <a:ext cx="162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pic>
        <p:nvPicPr>
          <p:cNvPr id="1005" name="Google Shape;1005;p40"/>
          <p:cNvPicPr preferRelativeResize="0"/>
          <p:nvPr/>
        </p:nvPicPr>
        <p:blipFill rotWithShape="1">
          <a:blip r:embed="rId3">
            <a:alphaModFix/>
          </a:blip>
          <a:srcRect b="0" l="0" r="0" t="0"/>
          <a:stretch/>
        </p:blipFill>
        <p:spPr>
          <a:xfrm flipH="1" rot="10800000">
            <a:off x="6374150" y="4459225"/>
            <a:ext cx="1651277" cy="246650"/>
          </a:xfrm>
          <a:prstGeom prst="rect">
            <a:avLst/>
          </a:prstGeom>
          <a:noFill/>
          <a:ln>
            <a:noFill/>
          </a:ln>
        </p:spPr>
      </p:pic>
      <p:pic>
        <p:nvPicPr>
          <p:cNvPr id="1006" name="Google Shape;1006;p40"/>
          <p:cNvPicPr preferRelativeResize="0"/>
          <p:nvPr/>
        </p:nvPicPr>
        <p:blipFill rotWithShape="1">
          <a:blip r:embed="rId4">
            <a:alphaModFix/>
          </a:blip>
          <a:srcRect b="0" l="0" r="0" t="0"/>
          <a:stretch/>
        </p:blipFill>
        <p:spPr>
          <a:xfrm>
            <a:off x="685450" y="4510525"/>
            <a:ext cx="1632717" cy="214450"/>
          </a:xfrm>
          <a:prstGeom prst="rect">
            <a:avLst/>
          </a:prstGeom>
          <a:noFill/>
          <a:ln>
            <a:noFill/>
          </a:ln>
        </p:spPr>
      </p:pic>
      <p:sp>
        <p:nvSpPr>
          <p:cNvPr id="1007" name="Google Shape;1007;p40"/>
          <p:cNvSpPr txBox="1"/>
          <p:nvPr/>
        </p:nvSpPr>
        <p:spPr>
          <a:xfrm>
            <a:off x="3666125" y="3859100"/>
            <a:ext cx="155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sng" cap="none" strike="noStrike">
                <a:solidFill>
                  <a:srgbClr val="000000"/>
                </a:solidFill>
                <a:latin typeface="Roboto"/>
                <a:ea typeface="Roboto"/>
                <a:cs typeface="Roboto"/>
                <a:sym typeface="Roboto"/>
              </a:rPr>
              <a:t>Denoising autoencoder</a:t>
            </a:r>
            <a:endParaRPr b="0" i="0" sz="1000" u="sng" cap="none" strike="noStrike">
              <a:solidFill>
                <a:srgbClr val="000000"/>
              </a:solidFill>
              <a:latin typeface="Roboto"/>
              <a:ea typeface="Roboto"/>
              <a:cs typeface="Roboto"/>
              <a:sym typeface="Roboto"/>
            </a:endParaRPr>
          </a:p>
        </p:txBody>
      </p:sp>
      <p:sp>
        <p:nvSpPr>
          <p:cNvPr id="1008" name="Google Shape;1008;p4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9"/>
                                        </p:tgtEl>
                                        <p:attrNameLst>
                                          <p:attrName>style.visibility</p:attrName>
                                        </p:attrNameLst>
                                      </p:cBhvr>
                                      <p:to>
                                        <p:strVal val="visible"/>
                                      </p:to>
                                    </p:set>
                                    <p:animEffect filter="fade" transition="in">
                                      <p:cBhvr>
                                        <p:cTn dur="1000"/>
                                        <p:tgtEl>
                                          <p:spTgt spid="999"/>
                                        </p:tgtEl>
                                      </p:cBhvr>
                                    </p:animEffect>
                                  </p:childTnLst>
                                </p:cTn>
                              </p:par>
                              <p:par>
                                <p:cTn fill="hold" nodeType="withEffect" presetClass="entr" presetID="10" presetSubtype="0">
                                  <p:stCondLst>
                                    <p:cond delay="0"/>
                                  </p:stCondLst>
                                  <p:childTnLst>
                                    <p:set>
                                      <p:cBhvr>
                                        <p:cTn dur="1" fill="hold">
                                          <p:stCondLst>
                                            <p:cond delay="0"/>
                                          </p:stCondLst>
                                        </p:cTn>
                                        <p:tgtEl>
                                          <p:spTgt spid="1000"/>
                                        </p:tgtEl>
                                        <p:attrNameLst>
                                          <p:attrName>style.visibility</p:attrName>
                                        </p:attrNameLst>
                                      </p:cBhvr>
                                      <p:to>
                                        <p:strVal val="visible"/>
                                      </p:to>
                                    </p:set>
                                    <p:animEffect filter="fade" transition="in">
                                      <p:cBhvr>
                                        <p:cTn dur="1000"/>
                                        <p:tgtEl>
                                          <p:spTgt spid="1000"/>
                                        </p:tgtEl>
                                      </p:cBhvr>
                                    </p:animEffect>
                                  </p:childTnLst>
                                </p:cTn>
                              </p:par>
                              <p:par>
                                <p:cTn fill="hold" nodeType="with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1000"/>
                                        <p:tgtEl>
                                          <p:spTgt spid="1001"/>
                                        </p:tgtEl>
                                      </p:cBhvr>
                                    </p:animEffect>
                                  </p:childTnLst>
                                </p:cTn>
                              </p:par>
                              <p:par>
                                <p:cTn fill="hold" nodeType="withEffect" presetClass="entr" presetID="10" presetSubtype="0">
                                  <p:stCondLst>
                                    <p:cond delay="0"/>
                                  </p:stCondLst>
                                  <p:childTnLst>
                                    <p:set>
                                      <p:cBhvr>
                                        <p:cTn dur="1" fill="hold">
                                          <p:stCondLst>
                                            <p:cond delay="0"/>
                                          </p:stCondLst>
                                        </p:cTn>
                                        <p:tgtEl>
                                          <p:spTgt spid="1002"/>
                                        </p:tgtEl>
                                        <p:attrNameLst>
                                          <p:attrName>style.visibility</p:attrName>
                                        </p:attrNameLst>
                                      </p:cBhvr>
                                      <p:to>
                                        <p:strVal val="visible"/>
                                      </p:to>
                                    </p:set>
                                    <p:animEffect filter="fade" transition="in">
                                      <p:cBhvr>
                                        <p:cTn dur="1000"/>
                                        <p:tgtEl>
                                          <p:spTgt spid="1002"/>
                                        </p:tgtEl>
                                      </p:cBhvr>
                                    </p:animEffect>
                                  </p:childTnLst>
                                </p:cTn>
                              </p:par>
                              <p:par>
                                <p:cTn fill="hold" nodeType="with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par>
                                <p:cTn fill="hold" nodeType="with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000"/>
                                        <p:tgtEl>
                                          <p:spTgt spid="10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1000"/>
                                        <p:tgtEl>
                                          <p:spTgt spid="993"/>
                                        </p:tgtEl>
                                      </p:cBhvr>
                                    </p:animEffect>
                                  </p:childTnLst>
                                </p:cTn>
                              </p:par>
                              <p:par>
                                <p:cTn fill="hold" nodeType="with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1000"/>
                                        <p:tgtEl>
                                          <p:spTgt spid="994"/>
                                        </p:tgtEl>
                                      </p:cBhvr>
                                    </p:animEffect>
                                  </p:childTnLst>
                                </p:cTn>
                              </p:par>
                              <p:par>
                                <p:cTn fill="hold" nodeType="with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1000"/>
                                        <p:tgtEl>
                                          <p:spTgt spid="995"/>
                                        </p:tgtEl>
                                      </p:cBhvr>
                                    </p:animEffect>
                                  </p:childTnLst>
                                </p:cTn>
                              </p:par>
                              <p:par>
                                <p:cTn fill="hold" nodeType="with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1000"/>
                                        <p:tgtEl>
                                          <p:spTgt spid="996"/>
                                        </p:tgtEl>
                                      </p:cBhvr>
                                    </p:animEffect>
                                  </p:childTnLst>
                                </p:cTn>
                              </p:par>
                              <p:par>
                                <p:cTn fill="hold" nodeType="withEffect" presetClass="entr" presetID="10" presetSubtype="0">
                                  <p:stCondLst>
                                    <p:cond delay="0"/>
                                  </p:stCondLst>
                                  <p:childTnLst>
                                    <p:set>
                                      <p:cBhvr>
                                        <p:cTn dur="1" fill="hold">
                                          <p:stCondLst>
                                            <p:cond delay="0"/>
                                          </p:stCondLst>
                                        </p:cTn>
                                        <p:tgtEl>
                                          <p:spTgt spid="997"/>
                                        </p:tgtEl>
                                        <p:attrNameLst>
                                          <p:attrName>style.visibility</p:attrName>
                                        </p:attrNameLst>
                                      </p:cBhvr>
                                      <p:to>
                                        <p:strVal val="visible"/>
                                      </p:to>
                                    </p:set>
                                    <p:animEffect filter="fade" transition="in">
                                      <p:cBhvr>
                                        <p:cTn dur="1000"/>
                                        <p:tgtEl>
                                          <p:spTgt spid="997"/>
                                        </p:tgtEl>
                                      </p:cBhvr>
                                    </p:animEffect>
                                  </p:childTnLst>
                                </p:cTn>
                              </p:par>
                              <p:par>
                                <p:cTn fill="hold" nodeType="with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1000"/>
                                        <p:tgtEl>
                                          <p:spTgt spid="1005"/>
                                        </p:tgtEl>
                                      </p:cBhvr>
                                    </p:animEffect>
                                  </p:childTnLst>
                                </p:cTn>
                              </p:par>
                              <p:par>
                                <p:cTn fill="hold" nodeType="with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1000"/>
                                        <p:tgtEl>
                                          <p:spTgt spid="1007"/>
                                        </p:tgtEl>
                                      </p:cBhvr>
                                    </p:animEffect>
                                  </p:childTnLst>
                                </p:cTn>
                              </p:par>
                              <p:par>
                                <p:cTn fill="hold" nodeType="with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000"/>
                                        <p:tgtEl>
                                          <p:spTgt spid="10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12" name="Shape 1012"/>
        <p:cNvGrpSpPr/>
        <p:nvPr/>
      </p:nvGrpSpPr>
      <p:grpSpPr>
        <a:xfrm>
          <a:off x="0" y="0"/>
          <a:ext cx="0" cy="0"/>
          <a:chOff x="0" y="0"/>
          <a:chExt cx="0" cy="0"/>
        </a:xfrm>
      </p:grpSpPr>
      <p:sp>
        <p:nvSpPr>
          <p:cNvPr id="1013" name="Google Shape;1013;p4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Self-supervised Speech Features</a:t>
            </a:r>
            <a:endParaRPr sz="2600"/>
          </a:p>
        </p:txBody>
      </p:sp>
      <p:sp>
        <p:nvSpPr>
          <p:cNvPr id="1014" name="Google Shape;1014;p41"/>
          <p:cNvSpPr txBox="1"/>
          <p:nvPr/>
        </p:nvSpPr>
        <p:spPr>
          <a:xfrm>
            <a:off x="370975" y="1423400"/>
            <a:ext cx="8474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Defining </a:t>
            </a:r>
            <a:r>
              <a:rPr b="1" i="0" lang="en-GB" sz="1400" u="none" cap="none" strike="noStrike">
                <a:solidFill>
                  <a:srgbClr val="000000"/>
                </a:solidFill>
                <a:latin typeface="Roboto"/>
                <a:ea typeface="Roboto"/>
                <a:cs typeface="Roboto"/>
                <a:sym typeface="Roboto"/>
              </a:rPr>
              <a:t>meaningful pretext tasks</a:t>
            </a:r>
            <a:r>
              <a:rPr b="0" i="0" lang="en-GB" sz="1400" u="none" cap="none" strike="noStrike">
                <a:solidFill>
                  <a:srgbClr val="000000"/>
                </a:solidFill>
                <a:latin typeface="Roboto"/>
                <a:ea typeface="Roboto"/>
                <a:cs typeface="Roboto"/>
                <a:sym typeface="Roboto"/>
              </a:rPr>
              <a:t> is a crucial part of self-supervised learning.</a:t>
            </a:r>
            <a:endParaRPr b="0" i="0" sz="1400" u="none" cap="none" strike="noStrike">
              <a:solidFill>
                <a:srgbClr val="000000"/>
              </a:solidFill>
              <a:latin typeface="Roboto"/>
              <a:ea typeface="Roboto"/>
              <a:cs typeface="Roboto"/>
              <a:sym typeface="Roboto"/>
            </a:endParaRPr>
          </a:p>
        </p:txBody>
      </p:sp>
      <p:sp>
        <p:nvSpPr>
          <p:cNvPr id="1015" name="Google Shape;1015;p41"/>
          <p:cNvSpPr txBox="1"/>
          <p:nvPr/>
        </p:nvSpPr>
        <p:spPr>
          <a:xfrm>
            <a:off x="334650" y="915225"/>
            <a:ext cx="8474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Beyond autoencoders, we can think about many other pretext tasks.</a:t>
            </a:r>
            <a:endParaRPr b="0" i="0" sz="1400" u="none" cap="none" strike="noStrike">
              <a:solidFill>
                <a:srgbClr val="000000"/>
              </a:solidFill>
              <a:latin typeface="Roboto"/>
              <a:ea typeface="Roboto"/>
              <a:cs typeface="Roboto"/>
              <a:sym typeface="Roboto"/>
            </a:endParaRPr>
          </a:p>
        </p:txBody>
      </p:sp>
      <p:sp>
        <p:nvSpPr>
          <p:cNvPr id="1016" name="Google Shape;1016;p41"/>
          <p:cNvSpPr txBox="1"/>
          <p:nvPr/>
        </p:nvSpPr>
        <p:spPr>
          <a:xfrm>
            <a:off x="334650" y="2100125"/>
            <a:ext cx="8474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initial breakthroughs in self-supervised learning occurred in the field of computer vision.</a:t>
            </a:r>
            <a:endParaRPr b="0" i="0" sz="1400" u="none" cap="none" strike="noStrike">
              <a:solidFill>
                <a:srgbClr val="000000"/>
              </a:solidFill>
              <a:latin typeface="Roboto"/>
              <a:ea typeface="Roboto"/>
              <a:cs typeface="Roboto"/>
              <a:sym typeface="Roboto"/>
            </a:endParaRPr>
          </a:p>
        </p:txBody>
      </p:sp>
      <p:sp>
        <p:nvSpPr>
          <p:cNvPr id="1017" name="Google Shape;1017;p41"/>
          <p:cNvSpPr/>
          <p:nvPr/>
        </p:nvSpPr>
        <p:spPr>
          <a:xfrm>
            <a:off x="853663" y="3442246"/>
            <a:ext cx="23919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rgbClr val="4285F4"/>
                </a:solidFill>
                <a:latin typeface="Roboto"/>
                <a:ea typeface="Roboto"/>
                <a:cs typeface="Roboto"/>
                <a:sym typeface="Roboto"/>
              </a:rPr>
              <a:t>Relative Positioning</a:t>
            </a:r>
            <a:endParaRPr b="0" i="0" sz="1400" u="sng" cap="none" strike="noStrike">
              <a:solidFill>
                <a:srgbClr val="4285F4"/>
              </a:solidFill>
              <a:latin typeface="Roboto"/>
              <a:ea typeface="Roboto"/>
              <a:cs typeface="Roboto"/>
              <a:sym typeface="Roboto"/>
            </a:endParaRPr>
          </a:p>
        </p:txBody>
      </p:sp>
      <p:sp>
        <p:nvSpPr>
          <p:cNvPr id="1018" name="Google Shape;1018;p41"/>
          <p:cNvSpPr/>
          <p:nvPr/>
        </p:nvSpPr>
        <p:spPr>
          <a:xfrm>
            <a:off x="3442742" y="3445222"/>
            <a:ext cx="18150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rgbClr val="4285F4"/>
                </a:solidFill>
                <a:latin typeface="Roboto"/>
                <a:ea typeface="Roboto"/>
                <a:cs typeface="Roboto"/>
                <a:sym typeface="Roboto"/>
              </a:rPr>
              <a:t>Colorization</a:t>
            </a:r>
            <a:endParaRPr b="0" i="0" sz="1400" u="sng" cap="none" strike="noStrike">
              <a:solidFill>
                <a:srgbClr val="4285F4"/>
              </a:solidFill>
              <a:latin typeface="Roboto"/>
              <a:ea typeface="Roboto"/>
              <a:cs typeface="Roboto"/>
              <a:sym typeface="Roboto"/>
            </a:endParaRPr>
          </a:p>
        </p:txBody>
      </p:sp>
      <p:sp>
        <p:nvSpPr>
          <p:cNvPr id="1019" name="Google Shape;1019;p41"/>
          <p:cNvSpPr/>
          <p:nvPr/>
        </p:nvSpPr>
        <p:spPr>
          <a:xfrm>
            <a:off x="6184117" y="3435374"/>
            <a:ext cx="21489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rgbClr val="4285F4"/>
                </a:solidFill>
                <a:latin typeface="Roboto"/>
                <a:ea typeface="Roboto"/>
                <a:cs typeface="Roboto"/>
                <a:sym typeface="Roboto"/>
              </a:rPr>
              <a:t>Correct Rotation</a:t>
            </a:r>
            <a:endParaRPr b="0" i="0" sz="1400" u="sng" cap="none" strike="noStrike">
              <a:solidFill>
                <a:srgbClr val="4285F4"/>
              </a:solidFill>
              <a:latin typeface="Roboto"/>
              <a:ea typeface="Roboto"/>
              <a:cs typeface="Roboto"/>
              <a:sym typeface="Roboto"/>
            </a:endParaRPr>
          </a:p>
        </p:txBody>
      </p:sp>
      <p:pic>
        <p:nvPicPr>
          <p:cNvPr id="1020" name="Google Shape;1020;p41"/>
          <p:cNvPicPr preferRelativeResize="0"/>
          <p:nvPr/>
        </p:nvPicPr>
        <p:blipFill rotWithShape="1">
          <a:blip r:embed="rId3">
            <a:alphaModFix/>
          </a:blip>
          <a:srcRect b="0" l="0" r="0" t="0"/>
          <a:stretch/>
        </p:blipFill>
        <p:spPr>
          <a:xfrm>
            <a:off x="626789" y="3822432"/>
            <a:ext cx="1811769" cy="734363"/>
          </a:xfrm>
          <a:prstGeom prst="rect">
            <a:avLst/>
          </a:prstGeom>
          <a:noFill/>
          <a:ln>
            <a:noFill/>
          </a:ln>
        </p:spPr>
      </p:pic>
      <p:sp>
        <p:nvSpPr>
          <p:cNvPr id="1021" name="Google Shape;1021;p41"/>
          <p:cNvSpPr/>
          <p:nvPr/>
        </p:nvSpPr>
        <p:spPr>
          <a:xfrm>
            <a:off x="376022" y="4611004"/>
            <a:ext cx="33471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(Doersch et. al. , ICCV 2015</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022" name="Google Shape;1022;p41"/>
          <p:cNvSpPr/>
          <p:nvPr/>
        </p:nvSpPr>
        <p:spPr>
          <a:xfrm>
            <a:off x="3217951" y="4548070"/>
            <a:ext cx="26019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(Zhang et al., ECCV 2016</a:t>
            </a:r>
            <a:r>
              <a:rPr b="0" i="0" lang="en-GB" sz="1600" u="none" cap="none" strike="noStrike">
                <a:solidFill>
                  <a:srgbClr val="000000"/>
                </a:solidFill>
                <a:latin typeface="Arial"/>
                <a:ea typeface="Arial"/>
                <a:cs typeface="Arial"/>
                <a:sym typeface="Arial"/>
              </a:rPr>
              <a:t>)</a:t>
            </a:r>
            <a:endParaRPr b="0" i="0" sz="1600" u="none" cap="none" strike="noStrike">
              <a:solidFill>
                <a:srgbClr val="000000"/>
              </a:solidFill>
              <a:latin typeface="Arial"/>
              <a:ea typeface="Arial"/>
              <a:cs typeface="Arial"/>
              <a:sym typeface="Arial"/>
            </a:endParaRPr>
          </a:p>
        </p:txBody>
      </p:sp>
      <p:pic>
        <p:nvPicPr>
          <p:cNvPr id="1023" name="Google Shape;1023;p41"/>
          <p:cNvPicPr preferRelativeResize="0"/>
          <p:nvPr/>
        </p:nvPicPr>
        <p:blipFill rotWithShape="1">
          <a:blip r:embed="rId4">
            <a:alphaModFix/>
          </a:blip>
          <a:srcRect b="0" l="0" r="0" t="0"/>
          <a:stretch/>
        </p:blipFill>
        <p:spPr>
          <a:xfrm>
            <a:off x="3391408" y="3811001"/>
            <a:ext cx="1629142" cy="616482"/>
          </a:xfrm>
          <a:prstGeom prst="rect">
            <a:avLst/>
          </a:prstGeom>
          <a:noFill/>
          <a:ln>
            <a:noFill/>
          </a:ln>
        </p:spPr>
      </p:pic>
      <p:pic>
        <p:nvPicPr>
          <p:cNvPr id="1024" name="Google Shape;1024;p41"/>
          <p:cNvPicPr preferRelativeResize="0"/>
          <p:nvPr/>
        </p:nvPicPr>
        <p:blipFill rotWithShape="1">
          <a:blip r:embed="rId5">
            <a:alphaModFix/>
          </a:blip>
          <a:srcRect b="0" l="0" r="0" t="0"/>
          <a:stretch/>
        </p:blipFill>
        <p:spPr>
          <a:xfrm>
            <a:off x="6137672" y="3788813"/>
            <a:ext cx="1429455" cy="797039"/>
          </a:xfrm>
          <a:prstGeom prst="rect">
            <a:avLst/>
          </a:prstGeom>
          <a:noFill/>
          <a:ln>
            <a:noFill/>
          </a:ln>
        </p:spPr>
      </p:pic>
      <p:sp>
        <p:nvSpPr>
          <p:cNvPr id="1025" name="Google Shape;1025;p41"/>
          <p:cNvSpPr/>
          <p:nvPr/>
        </p:nvSpPr>
        <p:spPr>
          <a:xfrm>
            <a:off x="5970328" y="4611004"/>
            <a:ext cx="25764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(Gidaris et al., ICLR 2018</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026" name="Google Shape;1026;p41"/>
          <p:cNvSpPr txBox="1"/>
          <p:nvPr/>
        </p:nvSpPr>
        <p:spPr>
          <a:xfrm>
            <a:off x="334650" y="2633525"/>
            <a:ext cx="8474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Researchers were able to learn robust, general, and abstract features by solving tasks like:</a:t>
            </a:r>
            <a:endParaRPr b="0" i="0" sz="1400" u="none" cap="none" strike="noStrike">
              <a:solidFill>
                <a:srgbClr val="000000"/>
              </a:solidFill>
              <a:latin typeface="Roboto"/>
              <a:ea typeface="Roboto"/>
              <a:cs typeface="Roboto"/>
              <a:sym typeface="Roboto"/>
            </a:endParaRPr>
          </a:p>
        </p:txBody>
      </p:sp>
      <p:sp>
        <p:nvSpPr>
          <p:cNvPr id="1027" name="Google Shape;1027;p4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1000"/>
                                        <p:tgtEl>
                                          <p:spTgt spid="10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1000"/>
                                        <p:tgtEl>
                                          <p:spTgt spid="10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1000"/>
                                        <p:tgtEl>
                                          <p:spTgt spid="1017"/>
                                        </p:tgtEl>
                                      </p:cBhvr>
                                    </p:animEffect>
                                  </p:childTnLst>
                                </p:cTn>
                              </p:par>
                              <p:par>
                                <p:cTn fill="hold" nodeType="with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1000"/>
                                        <p:tgtEl>
                                          <p:spTgt spid="1018"/>
                                        </p:tgtEl>
                                      </p:cBhvr>
                                    </p:animEffect>
                                  </p:childTnLst>
                                </p:cTn>
                              </p:par>
                              <p:par>
                                <p:cTn fill="hold" nodeType="with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1000"/>
                                        <p:tgtEl>
                                          <p:spTgt spid="1019"/>
                                        </p:tgtEl>
                                      </p:cBhvr>
                                    </p:animEffect>
                                  </p:childTnLst>
                                </p:cTn>
                              </p:par>
                              <p:par>
                                <p:cTn fill="hold" nodeType="with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1000"/>
                                        <p:tgtEl>
                                          <p:spTgt spid="1020"/>
                                        </p:tgtEl>
                                      </p:cBhvr>
                                    </p:animEffect>
                                  </p:childTnLst>
                                </p:cTn>
                              </p:par>
                              <p:par>
                                <p:cTn fill="hold" nodeType="with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1000"/>
                                        <p:tgtEl>
                                          <p:spTgt spid="1021"/>
                                        </p:tgtEl>
                                      </p:cBhvr>
                                    </p:animEffect>
                                  </p:childTnLst>
                                </p:cTn>
                              </p:par>
                              <p:par>
                                <p:cTn fill="hold" nodeType="with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1000"/>
                                        <p:tgtEl>
                                          <p:spTgt spid="1022"/>
                                        </p:tgtEl>
                                      </p:cBhvr>
                                    </p:animEffect>
                                  </p:childTnLst>
                                </p:cTn>
                              </p:par>
                              <p:par>
                                <p:cTn fill="hold" nodeType="withEffect" presetClass="entr" presetID="10" presetSubtype="0">
                                  <p:stCondLst>
                                    <p:cond delay="0"/>
                                  </p:stCondLst>
                                  <p:childTnLst>
                                    <p:set>
                                      <p:cBhvr>
                                        <p:cTn dur="1" fill="hold">
                                          <p:stCondLst>
                                            <p:cond delay="0"/>
                                          </p:stCondLst>
                                        </p:cTn>
                                        <p:tgtEl>
                                          <p:spTgt spid="1023"/>
                                        </p:tgtEl>
                                        <p:attrNameLst>
                                          <p:attrName>style.visibility</p:attrName>
                                        </p:attrNameLst>
                                      </p:cBhvr>
                                      <p:to>
                                        <p:strVal val="visible"/>
                                      </p:to>
                                    </p:set>
                                    <p:animEffect filter="fade" transition="in">
                                      <p:cBhvr>
                                        <p:cTn dur="1000"/>
                                        <p:tgtEl>
                                          <p:spTgt spid="1023"/>
                                        </p:tgtEl>
                                      </p:cBhvr>
                                    </p:animEffect>
                                  </p:childTnLst>
                                </p:cTn>
                              </p:par>
                              <p:par>
                                <p:cTn fill="hold" nodeType="with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1000"/>
                                        <p:tgtEl>
                                          <p:spTgt spid="1024"/>
                                        </p:tgtEl>
                                      </p:cBhvr>
                                    </p:animEffect>
                                  </p:childTnLst>
                                </p:cTn>
                              </p:par>
                              <p:par>
                                <p:cTn fill="hold" nodeType="with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1000"/>
                                        <p:tgtEl>
                                          <p:spTgt spid="1025"/>
                                        </p:tgtEl>
                                      </p:cBhvr>
                                    </p:animEffect>
                                  </p:childTnLst>
                                </p:cTn>
                              </p:par>
                              <p:par>
                                <p:cTn fill="hold" nodeType="with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1000"/>
                                        <p:tgtEl>
                                          <p:spTgt spid="10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8" name="Shape 88"/>
        <p:cNvGrpSpPr/>
        <p:nvPr/>
      </p:nvGrpSpPr>
      <p:grpSpPr>
        <a:xfrm>
          <a:off x="0" y="0"/>
          <a:ext cx="0" cy="0"/>
          <a:chOff x="0" y="0"/>
          <a:chExt cx="0" cy="0"/>
        </a:xfrm>
      </p:grpSpPr>
      <p:sp>
        <p:nvSpPr>
          <p:cNvPr id="89" name="Google Shape;89;p15"/>
          <p:cNvSpPr/>
          <p:nvPr/>
        </p:nvSpPr>
        <p:spPr>
          <a:xfrm>
            <a:off x="3879375" y="1654300"/>
            <a:ext cx="3670500" cy="1284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0" name="Google Shape;90;p1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MidTerm Exam and Project</a:t>
            </a:r>
            <a:endParaRPr sz="2600"/>
          </a:p>
        </p:txBody>
      </p:sp>
      <p:sp>
        <p:nvSpPr>
          <p:cNvPr id="91" name="Google Shape;91;p15"/>
          <p:cNvSpPr txBox="1"/>
          <p:nvPr/>
        </p:nvSpPr>
        <p:spPr>
          <a:xfrm>
            <a:off x="3861825" y="2235575"/>
            <a:ext cx="37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https://concordia-ca.zoom.us/j/8734602220 </a:t>
            </a:r>
            <a:endParaRPr/>
          </a:p>
        </p:txBody>
      </p:sp>
      <p:sp>
        <p:nvSpPr>
          <p:cNvPr id="92" name="Google Shape;92;p15"/>
          <p:cNvSpPr txBox="1"/>
          <p:nvPr/>
        </p:nvSpPr>
        <p:spPr>
          <a:xfrm>
            <a:off x="3861825" y="1820075"/>
            <a:ext cx="25611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500"/>
              <a:t>Connect at this zoom link:</a:t>
            </a:r>
            <a:endParaRPr b="0" i="0" sz="1500" u="none" cap="none" strike="noStrike">
              <a:solidFill>
                <a:srgbClr val="000000"/>
              </a:solidFill>
              <a:latin typeface="Arial"/>
              <a:ea typeface="Arial"/>
              <a:cs typeface="Arial"/>
              <a:sym typeface="Arial"/>
            </a:endParaRPr>
          </a:p>
        </p:txBody>
      </p:sp>
      <p:sp>
        <p:nvSpPr>
          <p:cNvPr id="93" name="Google Shape;93;p15"/>
          <p:cNvSpPr txBox="1"/>
          <p:nvPr/>
        </p:nvSpPr>
        <p:spPr>
          <a:xfrm>
            <a:off x="260250" y="860075"/>
            <a:ext cx="7479300" cy="415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000000"/>
              </a:buClr>
              <a:buSzPts val="1500"/>
              <a:buFont typeface="Arial"/>
              <a:buChar char="●"/>
            </a:pPr>
            <a:r>
              <a:rPr lang="en-GB" sz="1500"/>
              <a:t>This Friday (March 15)  </a:t>
            </a:r>
            <a:r>
              <a:rPr lang="en-GB" sz="1500" u="sng"/>
              <a:t>1</a:t>
            </a:r>
            <a:r>
              <a:rPr lang="en-GB" sz="1500" u="sng"/>
              <a:t>.00 pm - 2.30 pm</a:t>
            </a:r>
            <a:r>
              <a:rPr lang="en-GB" sz="1500"/>
              <a:t> Exam Correction (Remote Meeting)</a:t>
            </a:r>
            <a:endParaRPr sz="1500"/>
          </a:p>
        </p:txBody>
      </p:sp>
      <p:pic>
        <p:nvPicPr>
          <p:cNvPr id="94" name="Google Shape;94;p15"/>
          <p:cNvPicPr preferRelativeResize="0"/>
          <p:nvPr/>
        </p:nvPicPr>
        <p:blipFill>
          <a:blip r:embed="rId4">
            <a:alphaModFix/>
          </a:blip>
          <a:stretch>
            <a:fillRect/>
          </a:stretch>
        </p:blipFill>
        <p:spPr>
          <a:xfrm>
            <a:off x="807475" y="1516600"/>
            <a:ext cx="2695575" cy="1695450"/>
          </a:xfrm>
          <a:prstGeom prst="rect">
            <a:avLst/>
          </a:prstGeom>
          <a:noFill/>
          <a:ln>
            <a:noFill/>
          </a:ln>
        </p:spPr>
      </p:pic>
      <p:pic>
        <p:nvPicPr>
          <p:cNvPr id="95" name="Google Shape;95;p15"/>
          <p:cNvPicPr preferRelativeResize="0"/>
          <p:nvPr/>
        </p:nvPicPr>
        <p:blipFill>
          <a:blip r:embed="rId5">
            <a:alphaModFix/>
          </a:blip>
          <a:stretch>
            <a:fillRect/>
          </a:stretch>
        </p:blipFill>
        <p:spPr>
          <a:xfrm>
            <a:off x="928800" y="3501600"/>
            <a:ext cx="1157725" cy="1157725"/>
          </a:xfrm>
          <a:prstGeom prst="rect">
            <a:avLst/>
          </a:prstGeom>
          <a:noFill/>
          <a:ln>
            <a:noFill/>
          </a:ln>
        </p:spPr>
      </p:pic>
      <p:sp>
        <p:nvSpPr>
          <p:cNvPr id="96" name="Google Shape;96;p15"/>
          <p:cNvSpPr txBox="1"/>
          <p:nvPr/>
        </p:nvSpPr>
        <p:spPr>
          <a:xfrm>
            <a:off x="2273975" y="3880375"/>
            <a:ext cx="3354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200">
                <a:solidFill>
                  <a:srgbClr val="0D0D0D"/>
                </a:solidFill>
                <a:highlight>
                  <a:srgbClr val="FFFFFF"/>
                </a:highlight>
                <a:latin typeface="Roboto"/>
                <a:ea typeface="Roboto"/>
                <a:cs typeface="Roboto"/>
                <a:sym typeface="Roboto"/>
              </a:rPr>
              <a:t>Start your project now if you haven't already!</a:t>
            </a:r>
            <a:endParaRPr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31" name="Shape 1031"/>
        <p:cNvGrpSpPr/>
        <p:nvPr/>
      </p:nvGrpSpPr>
      <p:grpSpPr>
        <a:xfrm>
          <a:off x="0" y="0"/>
          <a:ext cx="0" cy="0"/>
          <a:chOff x="0" y="0"/>
          <a:chExt cx="0" cy="0"/>
        </a:xfrm>
      </p:grpSpPr>
      <p:sp>
        <p:nvSpPr>
          <p:cNvPr id="1032" name="Google Shape;1032;p4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Contrastive Predicting Coding</a:t>
            </a:r>
            <a:endParaRPr sz="2600"/>
          </a:p>
        </p:txBody>
      </p:sp>
      <p:sp>
        <p:nvSpPr>
          <p:cNvPr id="1033" name="Google Shape;1033;p42"/>
          <p:cNvSpPr txBox="1"/>
          <p:nvPr/>
        </p:nvSpPr>
        <p:spPr>
          <a:xfrm>
            <a:off x="334650" y="915225"/>
            <a:ext cx="8474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Shortly thereafter, researchers began exploring the use of self-supervised learning for </a:t>
            </a:r>
            <a:r>
              <a:rPr b="1" i="0" lang="en-GB" sz="1400" u="none" cap="none" strike="noStrike">
                <a:solidFill>
                  <a:srgbClr val="000000"/>
                </a:solidFill>
                <a:latin typeface="Roboto"/>
                <a:ea typeface="Roboto"/>
                <a:cs typeface="Roboto"/>
                <a:sym typeface="Roboto"/>
              </a:rPr>
              <a:t>audio</a:t>
            </a:r>
            <a:r>
              <a:rPr b="0" i="0" lang="en-GB" sz="1400" u="none" cap="none" strike="noStrike">
                <a:solidFill>
                  <a:srgbClr val="000000"/>
                </a:solidFill>
                <a:latin typeface="Roboto"/>
                <a:ea typeface="Roboto"/>
                <a:cs typeface="Roboto"/>
                <a:sym typeface="Roboto"/>
              </a:rPr>
              <a:t> and </a:t>
            </a:r>
            <a:r>
              <a:rPr b="1" i="0" lang="en-GB" sz="1400" u="none" cap="none" strike="noStrike">
                <a:solidFill>
                  <a:srgbClr val="000000"/>
                </a:solidFill>
                <a:latin typeface="Roboto"/>
                <a:ea typeface="Roboto"/>
                <a:cs typeface="Roboto"/>
                <a:sym typeface="Roboto"/>
              </a:rPr>
              <a:t>speech</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034" name="Google Shape;1034;p42"/>
          <p:cNvSpPr txBox="1"/>
          <p:nvPr/>
        </p:nvSpPr>
        <p:spPr>
          <a:xfrm>
            <a:off x="334650" y="1601025"/>
            <a:ext cx="8474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One of the first successful methods was called “</a:t>
            </a:r>
            <a:r>
              <a:rPr b="0" i="1" lang="en-GB" sz="1400" u="none" cap="none" strike="noStrike">
                <a:solidFill>
                  <a:srgbClr val="000000"/>
                </a:solidFill>
                <a:latin typeface="Roboto"/>
                <a:ea typeface="Roboto"/>
                <a:cs typeface="Roboto"/>
                <a:sym typeface="Roboto"/>
              </a:rPr>
              <a:t>Contrastive Predicting Coding</a:t>
            </a:r>
            <a:r>
              <a:rPr b="0" i="0" lang="en-GB" sz="1400" u="none" cap="none" strike="noStrike">
                <a:solidFill>
                  <a:srgbClr val="000000"/>
                </a:solidFill>
                <a:latin typeface="Roboto"/>
                <a:ea typeface="Roboto"/>
                <a:cs typeface="Roboto"/>
                <a:sym typeface="Roboto"/>
              </a:rPr>
              <a:t>” (CPC)</a:t>
            </a:r>
            <a:endParaRPr b="0" i="0" sz="1400" u="none" cap="none" strike="noStrike">
              <a:solidFill>
                <a:srgbClr val="000000"/>
              </a:solidFill>
              <a:latin typeface="Roboto"/>
              <a:ea typeface="Roboto"/>
              <a:cs typeface="Roboto"/>
              <a:sym typeface="Roboto"/>
            </a:endParaRPr>
          </a:p>
        </p:txBody>
      </p:sp>
      <p:sp>
        <p:nvSpPr>
          <p:cNvPr id="1035" name="Google Shape;1035;p42"/>
          <p:cNvSpPr/>
          <p:nvPr/>
        </p:nvSpPr>
        <p:spPr>
          <a:xfrm>
            <a:off x="638592" y="4131771"/>
            <a:ext cx="2509800" cy="32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1" lang="en-GB" sz="1500" u="none" cap="none" strike="noStrike">
                <a:solidFill>
                  <a:srgbClr val="000000"/>
                </a:solidFill>
                <a:latin typeface="Arial"/>
                <a:ea typeface="Arial"/>
                <a:cs typeface="Arial"/>
                <a:sym typeface="Arial"/>
              </a:rPr>
              <a:t>(Van den Oord et al., 2018</a:t>
            </a:r>
            <a:r>
              <a:rPr b="0" i="0" lang="en-GB" sz="1500" u="none" cap="none" strike="noStrike">
                <a:solidFill>
                  <a:srgbClr val="000000"/>
                </a:solidFill>
                <a:latin typeface="Arial"/>
                <a:ea typeface="Arial"/>
                <a:cs typeface="Arial"/>
                <a:sym typeface="Arial"/>
              </a:rPr>
              <a:t>)</a:t>
            </a:r>
            <a:endParaRPr b="0" i="0" sz="1500" u="none" cap="none" strike="noStrike">
              <a:solidFill>
                <a:srgbClr val="000000"/>
              </a:solidFill>
              <a:latin typeface="Arial"/>
              <a:ea typeface="Arial"/>
              <a:cs typeface="Arial"/>
              <a:sym typeface="Arial"/>
            </a:endParaRPr>
          </a:p>
        </p:txBody>
      </p:sp>
      <p:pic>
        <p:nvPicPr>
          <p:cNvPr id="1036" name="Google Shape;1036;p42"/>
          <p:cNvPicPr preferRelativeResize="0"/>
          <p:nvPr/>
        </p:nvPicPr>
        <p:blipFill rotWithShape="1">
          <a:blip r:embed="rId3">
            <a:alphaModFix/>
          </a:blip>
          <a:srcRect b="0" l="0" r="0" t="0"/>
          <a:stretch/>
        </p:blipFill>
        <p:spPr>
          <a:xfrm>
            <a:off x="456425" y="2370801"/>
            <a:ext cx="3085850" cy="1409576"/>
          </a:xfrm>
          <a:prstGeom prst="rect">
            <a:avLst/>
          </a:prstGeom>
          <a:noFill/>
          <a:ln>
            <a:noFill/>
          </a:ln>
        </p:spPr>
      </p:pic>
      <p:sp>
        <p:nvSpPr>
          <p:cNvPr id="1037" name="Google Shape;1037;p42"/>
          <p:cNvSpPr txBox="1"/>
          <p:nvPr/>
        </p:nvSpPr>
        <p:spPr>
          <a:xfrm>
            <a:off x="3866725" y="2370800"/>
            <a:ext cx="4802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In CPC the pretext task consists to </a:t>
            </a:r>
            <a:r>
              <a:rPr b="1" i="0" lang="en-GB" sz="1400" u="none" cap="none" strike="noStrike">
                <a:solidFill>
                  <a:srgbClr val="000000"/>
                </a:solidFill>
                <a:latin typeface="Roboto"/>
                <a:ea typeface="Roboto"/>
                <a:cs typeface="Roboto"/>
                <a:sym typeface="Roboto"/>
              </a:rPr>
              <a:t>predict</a:t>
            </a:r>
            <a:r>
              <a:rPr b="0" i="0" lang="en-GB" sz="1400" u="none" cap="none" strike="noStrike">
                <a:solidFill>
                  <a:srgbClr val="000000"/>
                </a:solidFill>
                <a:latin typeface="Roboto"/>
                <a:ea typeface="Roboto"/>
                <a:cs typeface="Roboto"/>
                <a:sym typeface="Roboto"/>
              </a:rPr>
              <a:t> the </a:t>
            </a:r>
            <a:r>
              <a:rPr b="1" i="0" lang="en-GB" sz="1400" u="none" cap="none" strike="noStrike">
                <a:solidFill>
                  <a:srgbClr val="000000"/>
                </a:solidFill>
                <a:latin typeface="Roboto"/>
                <a:ea typeface="Roboto"/>
                <a:cs typeface="Roboto"/>
                <a:sym typeface="Roboto"/>
              </a:rPr>
              <a:t>future</a:t>
            </a:r>
            <a:r>
              <a:rPr b="0" i="0" lang="en-GB" sz="1400" u="none" cap="none" strike="noStrike">
                <a:solidFill>
                  <a:srgbClr val="000000"/>
                </a:solidFill>
                <a:latin typeface="Roboto"/>
                <a:ea typeface="Roboto"/>
                <a:cs typeface="Roboto"/>
                <a:sym typeface="Roboto"/>
              </a:rPr>
              <a:t> given the </a:t>
            </a:r>
            <a:r>
              <a:rPr b="1" i="0" lang="en-GB" sz="1400" u="none" cap="none" strike="noStrike">
                <a:solidFill>
                  <a:srgbClr val="000000"/>
                </a:solidFill>
                <a:latin typeface="Roboto"/>
                <a:ea typeface="Roboto"/>
                <a:cs typeface="Roboto"/>
                <a:sym typeface="Roboto"/>
              </a:rPr>
              <a:t>past</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038" name="Google Shape;1038;p42"/>
          <p:cNvSpPr txBox="1"/>
          <p:nvPr/>
        </p:nvSpPr>
        <p:spPr>
          <a:xfrm>
            <a:off x="3866725" y="3099950"/>
            <a:ext cx="4802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This task encourages the encoder to learn high-level </a:t>
            </a:r>
            <a:r>
              <a:rPr b="1" i="0" lang="en-GB" sz="1400" u="none" cap="none" strike="noStrike">
                <a:solidFill>
                  <a:srgbClr val="000000"/>
                </a:solidFill>
                <a:latin typeface="Roboto"/>
                <a:ea typeface="Roboto"/>
                <a:cs typeface="Roboto"/>
                <a:sym typeface="Roboto"/>
              </a:rPr>
              <a:t>long-term features</a:t>
            </a:r>
            <a:r>
              <a:rPr b="0" i="0" lang="en-GB" sz="1400" u="none" cap="none" strike="noStrike">
                <a:solidFill>
                  <a:srgbClr val="000000"/>
                </a:solidFill>
                <a:latin typeface="Roboto"/>
                <a:ea typeface="Roboto"/>
                <a:cs typeface="Roboto"/>
                <a:sym typeface="Roboto"/>
              </a:rPr>
              <a:t> from the input signal.</a:t>
            </a:r>
            <a:endParaRPr b="0" i="0" sz="1400" u="none" cap="none" strike="noStrike">
              <a:solidFill>
                <a:srgbClr val="000000"/>
              </a:solidFill>
              <a:latin typeface="Roboto"/>
              <a:ea typeface="Roboto"/>
              <a:cs typeface="Roboto"/>
              <a:sym typeface="Roboto"/>
            </a:endParaRPr>
          </a:p>
        </p:txBody>
      </p:sp>
      <p:sp>
        <p:nvSpPr>
          <p:cNvPr id="1039" name="Google Shape;1039;p4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1000"/>
                                        <p:tgtEl>
                                          <p:spTgt spid="1034"/>
                                        </p:tgtEl>
                                      </p:cBhvr>
                                    </p:animEffect>
                                  </p:childTnLst>
                                </p:cTn>
                              </p:par>
                              <p:par>
                                <p:cTn fill="hold" nodeType="with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1000"/>
                                        <p:tgtEl>
                                          <p:spTgt spid="1036"/>
                                        </p:tgtEl>
                                      </p:cBhvr>
                                    </p:animEffect>
                                  </p:childTnLst>
                                </p:cTn>
                              </p:par>
                              <p:par>
                                <p:cTn fill="hold" nodeType="with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1000"/>
                                        <p:tgtEl>
                                          <p:spTgt spid="1037"/>
                                        </p:tgtEl>
                                      </p:cBhvr>
                                    </p:animEffect>
                                  </p:childTnLst>
                                </p:cTn>
                              </p:par>
                              <p:par>
                                <p:cTn fill="hold" nodeType="with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1000"/>
                                        <p:tgtEl>
                                          <p:spTgt spid="1038"/>
                                        </p:tgtEl>
                                      </p:cBhvr>
                                    </p:animEffect>
                                  </p:childTnLst>
                                </p:cTn>
                              </p:par>
                              <p:par>
                                <p:cTn fill="hold" nodeType="with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43" name="Shape 1043"/>
        <p:cNvGrpSpPr/>
        <p:nvPr/>
      </p:nvGrpSpPr>
      <p:grpSpPr>
        <a:xfrm>
          <a:off x="0" y="0"/>
          <a:ext cx="0" cy="0"/>
          <a:chOff x="0" y="0"/>
          <a:chExt cx="0" cy="0"/>
        </a:xfrm>
      </p:grpSpPr>
      <p:sp>
        <p:nvSpPr>
          <p:cNvPr id="1044" name="Google Shape;1044;p4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Contrastive Predicting Coding</a:t>
            </a:r>
            <a:endParaRPr sz="2600"/>
          </a:p>
        </p:txBody>
      </p:sp>
      <p:sp>
        <p:nvSpPr>
          <p:cNvPr id="1045" name="Google Shape;1045;p43"/>
          <p:cNvSpPr/>
          <p:nvPr/>
        </p:nvSpPr>
        <p:spPr>
          <a:xfrm>
            <a:off x="409992" y="2607771"/>
            <a:ext cx="2509800" cy="32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Arial"/>
                <a:ea typeface="Arial"/>
                <a:cs typeface="Arial"/>
                <a:sym typeface="Arial"/>
              </a:rPr>
              <a:t>(Van den Oord et al., 2018</a:t>
            </a:r>
            <a:r>
              <a:rPr b="0" i="0" lang="en-GB"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pic>
        <p:nvPicPr>
          <p:cNvPr id="1046" name="Google Shape;1046;p43"/>
          <p:cNvPicPr preferRelativeResize="0"/>
          <p:nvPr/>
        </p:nvPicPr>
        <p:blipFill rotWithShape="1">
          <a:blip r:embed="rId3">
            <a:alphaModFix/>
          </a:blip>
          <a:srcRect b="0" l="0" r="0" t="0"/>
          <a:stretch/>
        </p:blipFill>
        <p:spPr>
          <a:xfrm>
            <a:off x="227825" y="1075401"/>
            <a:ext cx="3085850" cy="1409576"/>
          </a:xfrm>
          <a:prstGeom prst="rect">
            <a:avLst/>
          </a:prstGeom>
          <a:noFill/>
          <a:ln>
            <a:noFill/>
          </a:ln>
        </p:spPr>
      </p:pic>
      <p:sp>
        <p:nvSpPr>
          <p:cNvPr id="1047" name="Google Shape;1047;p43"/>
          <p:cNvSpPr txBox="1"/>
          <p:nvPr/>
        </p:nvSpPr>
        <p:spPr>
          <a:xfrm>
            <a:off x="3640550" y="1201075"/>
            <a:ext cx="51480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First, an </a:t>
            </a:r>
            <a:r>
              <a:rPr b="1" i="0" lang="en-GB" sz="1400" u="none" cap="none" strike="noStrike">
                <a:solidFill>
                  <a:srgbClr val="000000"/>
                </a:solidFill>
                <a:latin typeface="Roboto"/>
                <a:ea typeface="Roboto"/>
                <a:cs typeface="Roboto"/>
                <a:sym typeface="Roboto"/>
              </a:rPr>
              <a:t>encoder</a:t>
            </a:r>
            <a:r>
              <a:rPr b="0" i="0" lang="en-GB" sz="1400" u="none" cap="none" strike="noStrike">
                <a:solidFill>
                  <a:srgbClr val="000000"/>
                </a:solidFill>
                <a:latin typeface="Roboto"/>
                <a:ea typeface="Roboto"/>
                <a:cs typeface="Roboto"/>
                <a:sym typeface="Roboto"/>
              </a:rPr>
              <a:t> maps the input speech chunks </a:t>
            </a:r>
            <a:r>
              <a:rPr b="1" i="0" lang="en-GB" sz="1400" u="none" cap="none" strike="noStrike">
                <a:solidFill>
                  <a:srgbClr val="000000"/>
                </a:solidFill>
                <a:latin typeface="Roboto"/>
                <a:ea typeface="Roboto"/>
                <a:cs typeface="Roboto"/>
                <a:sym typeface="Roboto"/>
              </a:rPr>
              <a:t>x</a:t>
            </a:r>
            <a:r>
              <a:rPr b="0" i="0" lang="en-GB" sz="1100" u="none" cap="none" strike="noStrike">
                <a:solidFill>
                  <a:srgbClr val="000000"/>
                </a:solidFill>
                <a:latin typeface="Roboto"/>
                <a:ea typeface="Roboto"/>
                <a:cs typeface="Roboto"/>
                <a:sym typeface="Roboto"/>
              </a:rPr>
              <a:t>t</a:t>
            </a:r>
            <a:r>
              <a:rPr b="0" i="0" lang="en-GB" sz="1400" u="none" cap="none" strike="noStrike">
                <a:solidFill>
                  <a:srgbClr val="000000"/>
                </a:solidFill>
                <a:latin typeface="Roboto"/>
                <a:ea typeface="Roboto"/>
                <a:cs typeface="Roboto"/>
                <a:sym typeface="Roboto"/>
              </a:rPr>
              <a:t> to a sequence of latent representations </a:t>
            </a:r>
            <a:r>
              <a:rPr b="1" i="0" lang="en-GB" sz="1400" u="none" cap="none" strike="noStrike">
                <a:solidFill>
                  <a:srgbClr val="000000"/>
                </a:solidFill>
                <a:latin typeface="Roboto"/>
                <a:ea typeface="Roboto"/>
                <a:cs typeface="Roboto"/>
                <a:sym typeface="Roboto"/>
              </a:rPr>
              <a:t>z</a:t>
            </a:r>
            <a:r>
              <a:rPr b="0" i="0" lang="en-GB" sz="1100" u="none" cap="none" strike="noStrike">
                <a:solidFill>
                  <a:srgbClr val="000000"/>
                </a:solidFill>
                <a:latin typeface="Roboto"/>
                <a:ea typeface="Roboto"/>
                <a:cs typeface="Roboto"/>
                <a:sym typeface="Roboto"/>
              </a:rPr>
              <a:t>t</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048" name="Google Shape;1048;p43"/>
          <p:cNvSpPr txBox="1"/>
          <p:nvPr/>
        </p:nvSpPr>
        <p:spPr>
          <a:xfrm>
            <a:off x="3640550" y="2002150"/>
            <a:ext cx="5011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Next, an autoregressive model g</a:t>
            </a:r>
            <a:r>
              <a:rPr b="0" i="0" lang="en-GB" sz="1100" u="none" cap="none" strike="noStrike">
                <a:solidFill>
                  <a:srgbClr val="000000"/>
                </a:solidFill>
                <a:latin typeface="Arial"/>
                <a:ea typeface="Arial"/>
                <a:cs typeface="Arial"/>
                <a:sym typeface="Arial"/>
              </a:rPr>
              <a:t>ar</a:t>
            </a:r>
            <a:r>
              <a:rPr b="0" i="0" lang="en-GB" sz="1400" u="none" cap="none" strike="noStrike">
                <a:solidFill>
                  <a:srgbClr val="000000"/>
                </a:solidFill>
                <a:latin typeface="Arial"/>
                <a:ea typeface="Arial"/>
                <a:cs typeface="Arial"/>
                <a:sym typeface="Arial"/>
              </a:rPr>
              <a:t> summarizes all previous representations into a </a:t>
            </a:r>
            <a:r>
              <a:rPr b="1" i="0" lang="en-GB" sz="1400" u="none" cap="none" strike="noStrike">
                <a:solidFill>
                  <a:srgbClr val="000000"/>
                </a:solidFill>
                <a:latin typeface="Arial"/>
                <a:ea typeface="Arial"/>
                <a:cs typeface="Arial"/>
                <a:sym typeface="Arial"/>
              </a:rPr>
              <a:t>context vector</a:t>
            </a:r>
            <a:r>
              <a:rPr b="0" i="0" lang="en-GB" sz="1400" u="none" cap="none" strike="noStrike">
                <a:solidFill>
                  <a:srgbClr val="000000"/>
                </a:solidFill>
                <a:latin typeface="Arial"/>
                <a:ea typeface="Arial"/>
                <a:cs typeface="Arial"/>
                <a:sym typeface="Arial"/>
              </a:rPr>
              <a:t> </a:t>
            </a:r>
            <a:r>
              <a:rPr b="1" i="0" lang="en-GB" sz="1400" u="none" cap="none" strike="noStrike">
                <a:solidFill>
                  <a:srgbClr val="000000"/>
                </a:solidFill>
                <a:latin typeface="Arial"/>
                <a:ea typeface="Arial"/>
                <a:cs typeface="Arial"/>
                <a:sym typeface="Arial"/>
              </a:rPr>
              <a:t>c</a:t>
            </a:r>
            <a:r>
              <a:rPr b="0" i="0" lang="en-GB" sz="1100" u="none" cap="none" strike="noStrike">
                <a:solidFill>
                  <a:srgbClr val="000000"/>
                </a:solidFill>
                <a:latin typeface="Arial"/>
                <a:ea typeface="Arial"/>
                <a:cs typeface="Arial"/>
                <a:sym typeface="Arial"/>
              </a:rPr>
              <a:t>t</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1049" name="Google Shape;1049;p43"/>
          <p:cNvPicPr preferRelativeResize="0"/>
          <p:nvPr/>
        </p:nvPicPr>
        <p:blipFill rotWithShape="1">
          <a:blip r:embed="rId4">
            <a:alphaModFix/>
          </a:blip>
          <a:srcRect b="0" l="0" r="0" t="0"/>
          <a:stretch/>
        </p:blipFill>
        <p:spPr>
          <a:xfrm>
            <a:off x="5313975" y="746725"/>
            <a:ext cx="992299" cy="472525"/>
          </a:xfrm>
          <a:prstGeom prst="rect">
            <a:avLst/>
          </a:prstGeom>
          <a:noFill/>
          <a:ln>
            <a:noFill/>
          </a:ln>
        </p:spPr>
      </p:pic>
      <p:sp>
        <p:nvSpPr>
          <p:cNvPr id="1050" name="Google Shape;1050;p43"/>
          <p:cNvSpPr/>
          <p:nvPr/>
        </p:nvSpPr>
        <p:spPr>
          <a:xfrm>
            <a:off x="1385825" y="1672775"/>
            <a:ext cx="386100" cy="637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43"/>
          <p:cNvSpPr txBox="1"/>
          <p:nvPr/>
        </p:nvSpPr>
        <p:spPr>
          <a:xfrm>
            <a:off x="227175" y="2977850"/>
            <a:ext cx="8778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CPC does not predict the future z directly, but rather uses </a:t>
            </a:r>
            <a:r>
              <a:rPr b="1" i="0" lang="en-GB" sz="1400" u="none" cap="none" strike="noStrike">
                <a:solidFill>
                  <a:srgbClr val="000000"/>
                </a:solidFill>
                <a:latin typeface="Roboto"/>
                <a:ea typeface="Roboto"/>
                <a:cs typeface="Roboto"/>
                <a:sym typeface="Roboto"/>
              </a:rPr>
              <a:t>contrastive learning</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052" name="Google Shape;1052;p43"/>
          <p:cNvSpPr txBox="1"/>
          <p:nvPr/>
        </p:nvSpPr>
        <p:spPr>
          <a:xfrm>
            <a:off x="227175" y="3435050"/>
            <a:ext cx="8778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contrastive learning, a neural network is presented with pairs of </a:t>
            </a:r>
            <a:r>
              <a:rPr b="1" i="0" lang="en-GB" sz="1400" u="none" cap="none" strike="noStrike">
                <a:solidFill>
                  <a:srgbClr val="000000"/>
                </a:solidFill>
                <a:latin typeface="Roboto"/>
                <a:ea typeface="Roboto"/>
                <a:cs typeface="Roboto"/>
                <a:sym typeface="Roboto"/>
              </a:rPr>
              <a:t>positive</a:t>
            </a:r>
            <a:r>
              <a:rPr b="0" i="0" lang="en-GB" sz="1400" u="none" cap="none" strike="noStrike">
                <a:solidFill>
                  <a:srgbClr val="000000"/>
                </a:solidFill>
                <a:latin typeface="Roboto"/>
                <a:ea typeface="Roboto"/>
                <a:cs typeface="Roboto"/>
                <a:sym typeface="Roboto"/>
              </a:rPr>
              <a:t> and </a:t>
            </a:r>
            <a:r>
              <a:rPr b="1" i="0" lang="en-GB" sz="1400" u="none" cap="none" strike="noStrike">
                <a:solidFill>
                  <a:srgbClr val="000000"/>
                </a:solidFill>
                <a:latin typeface="Roboto"/>
                <a:ea typeface="Roboto"/>
                <a:cs typeface="Roboto"/>
                <a:sym typeface="Roboto"/>
              </a:rPr>
              <a:t>negative samples</a:t>
            </a:r>
            <a:r>
              <a:rPr b="0" i="0" lang="en-GB" sz="1400" u="none" cap="none" strike="noStrike">
                <a:solidFill>
                  <a:srgbClr val="000000"/>
                </a:solidFill>
                <a:latin typeface="Roboto"/>
                <a:ea typeface="Roboto"/>
                <a:cs typeface="Roboto"/>
                <a:sym typeface="Roboto"/>
              </a:rPr>
              <a:t>, and it is trained to distinguish between them.</a:t>
            </a:r>
            <a:endParaRPr b="0" i="0" sz="1400" u="none" cap="none" strike="noStrike">
              <a:solidFill>
                <a:srgbClr val="000000"/>
              </a:solidFill>
              <a:latin typeface="Roboto"/>
              <a:ea typeface="Roboto"/>
              <a:cs typeface="Roboto"/>
              <a:sym typeface="Roboto"/>
            </a:endParaRPr>
          </a:p>
        </p:txBody>
      </p:sp>
      <p:sp>
        <p:nvSpPr>
          <p:cNvPr id="1053" name="Google Shape;1053;p43"/>
          <p:cNvSpPr txBox="1"/>
          <p:nvPr/>
        </p:nvSpPr>
        <p:spPr>
          <a:xfrm>
            <a:off x="558875" y="4423125"/>
            <a:ext cx="121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In this case:</a:t>
            </a:r>
            <a:endParaRPr b="0" i="0" sz="1400" u="none" cap="none" strike="noStrike">
              <a:solidFill>
                <a:srgbClr val="000000"/>
              </a:solidFill>
              <a:latin typeface="Roboto"/>
              <a:ea typeface="Roboto"/>
              <a:cs typeface="Roboto"/>
              <a:sym typeface="Roboto"/>
            </a:endParaRPr>
          </a:p>
        </p:txBody>
      </p:sp>
      <p:cxnSp>
        <p:nvCxnSpPr>
          <p:cNvPr id="1054" name="Google Shape;1054;p43"/>
          <p:cNvCxnSpPr>
            <a:stCxn id="1053" idx="3"/>
          </p:cNvCxnSpPr>
          <p:nvPr/>
        </p:nvCxnSpPr>
        <p:spPr>
          <a:xfrm flipH="1" rot="10800000">
            <a:off x="1772075" y="4425525"/>
            <a:ext cx="518100" cy="197700"/>
          </a:xfrm>
          <a:prstGeom prst="straightConnector1">
            <a:avLst/>
          </a:prstGeom>
          <a:noFill/>
          <a:ln cap="flat" cmpd="sng" w="9525">
            <a:solidFill>
              <a:schemeClr val="dk2"/>
            </a:solidFill>
            <a:prstDash val="solid"/>
            <a:round/>
            <a:headEnd len="sm" w="sm" type="none"/>
            <a:tailEnd len="med" w="med" type="triangle"/>
          </a:ln>
        </p:spPr>
      </p:cxnSp>
      <p:cxnSp>
        <p:nvCxnSpPr>
          <p:cNvPr id="1055" name="Google Shape;1055;p43"/>
          <p:cNvCxnSpPr/>
          <p:nvPr/>
        </p:nvCxnSpPr>
        <p:spPr>
          <a:xfrm>
            <a:off x="1792625" y="4707225"/>
            <a:ext cx="477000" cy="231600"/>
          </a:xfrm>
          <a:prstGeom prst="straightConnector1">
            <a:avLst/>
          </a:prstGeom>
          <a:noFill/>
          <a:ln cap="flat" cmpd="sng" w="9525">
            <a:solidFill>
              <a:schemeClr val="dk2"/>
            </a:solidFill>
            <a:prstDash val="solid"/>
            <a:round/>
            <a:headEnd len="sm" w="sm" type="none"/>
            <a:tailEnd len="med" w="med" type="triangle"/>
          </a:ln>
        </p:spPr>
      </p:cxnSp>
      <p:sp>
        <p:nvSpPr>
          <p:cNvPr id="1056" name="Google Shape;1056;p43"/>
          <p:cNvSpPr txBox="1"/>
          <p:nvPr/>
        </p:nvSpPr>
        <p:spPr>
          <a:xfrm>
            <a:off x="2358200" y="4183850"/>
            <a:ext cx="445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rgbClr val="000000"/>
                </a:solidFill>
                <a:latin typeface="Roboto"/>
                <a:ea typeface="Roboto"/>
                <a:cs typeface="Roboto"/>
                <a:sym typeface="Roboto"/>
              </a:rPr>
              <a:t>Positive samples</a:t>
            </a:r>
            <a:r>
              <a:rPr b="0" i="0" lang="en-GB" sz="1400" u="none" cap="none" strike="noStrike">
                <a:solidFill>
                  <a:srgbClr val="000000"/>
                </a:solidFill>
                <a:latin typeface="Roboto"/>
                <a:ea typeface="Roboto"/>
                <a:cs typeface="Roboto"/>
                <a:sym typeface="Roboto"/>
              </a:rPr>
              <a:t>:   the right future elements </a:t>
            </a:r>
            <a:r>
              <a:rPr b="1" i="0" lang="en-GB" sz="1400" u="none" cap="none" strike="noStrike">
                <a:solidFill>
                  <a:srgbClr val="000000"/>
                </a:solidFill>
                <a:latin typeface="Roboto"/>
                <a:ea typeface="Roboto"/>
                <a:cs typeface="Roboto"/>
                <a:sym typeface="Roboto"/>
              </a:rPr>
              <a:t>z</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1057" name="Google Shape;1057;p43"/>
          <p:cNvSpPr txBox="1"/>
          <p:nvPr/>
        </p:nvSpPr>
        <p:spPr>
          <a:xfrm>
            <a:off x="2358200" y="4756425"/>
            <a:ext cx="426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rgbClr val="000000"/>
                </a:solidFill>
                <a:latin typeface="Roboto"/>
                <a:ea typeface="Roboto"/>
                <a:cs typeface="Roboto"/>
                <a:sym typeface="Roboto"/>
              </a:rPr>
              <a:t>Negative samples</a:t>
            </a:r>
            <a:r>
              <a:rPr b="0" i="0" lang="en-GB" sz="1400" u="none" cap="none" strike="noStrike">
                <a:solidFill>
                  <a:srgbClr val="000000"/>
                </a:solidFill>
                <a:latin typeface="Roboto"/>
                <a:ea typeface="Roboto"/>
                <a:cs typeface="Roboto"/>
                <a:sym typeface="Roboto"/>
              </a:rPr>
              <a:t>: the wrong future elements </a:t>
            </a:r>
            <a:r>
              <a:rPr b="1" i="0" lang="en-GB" sz="1400" u="none" cap="none" strike="noStrike">
                <a:solidFill>
                  <a:srgbClr val="000000"/>
                </a:solidFill>
                <a:latin typeface="Roboto"/>
                <a:ea typeface="Roboto"/>
                <a:cs typeface="Roboto"/>
                <a:sym typeface="Roboto"/>
              </a:rPr>
              <a:t>z</a:t>
            </a:r>
            <a:endParaRPr b="1" i="0" sz="1400" u="none" cap="none" strike="noStrike">
              <a:solidFill>
                <a:srgbClr val="000000"/>
              </a:solidFill>
              <a:latin typeface="Roboto"/>
              <a:ea typeface="Roboto"/>
              <a:cs typeface="Roboto"/>
              <a:sym typeface="Roboto"/>
            </a:endParaRPr>
          </a:p>
        </p:txBody>
      </p:sp>
      <p:sp>
        <p:nvSpPr>
          <p:cNvPr id="1058" name="Google Shape;1058;p4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0"/>
                                        <p:tgtEl>
                                          <p:spTgt spid="10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1000"/>
                                        <p:tgtEl>
                                          <p:spTgt spid="10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1000"/>
                                        <p:tgtEl>
                                          <p:spTgt spid="10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1000"/>
                                        <p:tgtEl>
                                          <p:spTgt spid="10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1000"/>
                                        <p:tgtEl>
                                          <p:spTgt spid="1053"/>
                                        </p:tgtEl>
                                      </p:cBhvr>
                                    </p:animEffect>
                                  </p:childTnLst>
                                </p:cTn>
                              </p:par>
                              <p:par>
                                <p:cTn fill="hold" nodeType="withEffect" presetClass="entr" presetID="10" presetSubtype="0">
                                  <p:stCondLst>
                                    <p:cond delay="0"/>
                                  </p:stCondLst>
                                  <p:childTnLst>
                                    <p:set>
                                      <p:cBhvr>
                                        <p:cTn dur="1" fill="hold">
                                          <p:stCondLst>
                                            <p:cond delay="0"/>
                                          </p:stCondLst>
                                        </p:cTn>
                                        <p:tgtEl>
                                          <p:spTgt spid="1054"/>
                                        </p:tgtEl>
                                        <p:attrNameLst>
                                          <p:attrName>style.visibility</p:attrName>
                                        </p:attrNameLst>
                                      </p:cBhvr>
                                      <p:to>
                                        <p:strVal val="visible"/>
                                      </p:to>
                                    </p:set>
                                    <p:animEffect filter="fade" transition="in">
                                      <p:cBhvr>
                                        <p:cTn dur="1000"/>
                                        <p:tgtEl>
                                          <p:spTgt spid="1054"/>
                                        </p:tgtEl>
                                      </p:cBhvr>
                                    </p:animEffect>
                                  </p:childTnLst>
                                </p:cTn>
                              </p:par>
                              <p:par>
                                <p:cTn fill="hold" nodeType="with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1000"/>
                                        <p:tgtEl>
                                          <p:spTgt spid="1055"/>
                                        </p:tgtEl>
                                      </p:cBhvr>
                                    </p:animEffect>
                                  </p:childTnLst>
                                </p:cTn>
                              </p:par>
                              <p:par>
                                <p:cTn fill="hold" nodeType="with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1000"/>
                                        <p:tgtEl>
                                          <p:spTgt spid="1056"/>
                                        </p:tgtEl>
                                      </p:cBhvr>
                                    </p:animEffect>
                                  </p:childTnLst>
                                </p:cTn>
                              </p:par>
                              <p:par>
                                <p:cTn fill="hold" nodeType="withEffect" presetClass="entr" presetID="10" presetSubtype="0">
                                  <p:stCondLst>
                                    <p:cond delay="0"/>
                                  </p:stCondLst>
                                  <p:childTnLst>
                                    <p:set>
                                      <p:cBhvr>
                                        <p:cTn dur="1" fill="hold">
                                          <p:stCondLst>
                                            <p:cond delay="0"/>
                                          </p:stCondLst>
                                        </p:cTn>
                                        <p:tgtEl>
                                          <p:spTgt spid="1057"/>
                                        </p:tgtEl>
                                        <p:attrNameLst>
                                          <p:attrName>style.visibility</p:attrName>
                                        </p:attrNameLst>
                                      </p:cBhvr>
                                      <p:to>
                                        <p:strVal val="visible"/>
                                      </p:to>
                                    </p:set>
                                    <p:animEffect filter="fade" transition="in">
                                      <p:cBhvr>
                                        <p:cTn dur="1000"/>
                                        <p:tgtEl>
                                          <p:spTgt spid="10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62" name="Shape 1062"/>
        <p:cNvGrpSpPr/>
        <p:nvPr/>
      </p:nvGrpSpPr>
      <p:grpSpPr>
        <a:xfrm>
          <a:off x="0" y="0"/>
          <a:ext cx="0" cy="0"/>
          <a:chOff x="0" y="0"/>
          <a:chExt cx="0" cy="0"/>
        </a:xfrm>
      </p:grpSpPr>
      <p:sp>
        <p:nvSpPr>
          <p:cNvPr id="1063" name="Google Shape;1063;p4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Contrastive Predicting Coding</a:t>
            </a:r>
            <a:endParaRPr sz="2600"/>
          </a:p>
        </p:txBody>
      </p:sp>
      <p:sp>
        <p:nvSpPr>
          <p:cNvPr id="1064" name="Google Shape;1064;p44"/>
          <p:cNvSpPr/>
          <p:nvPr/>
        </p:nvSpPr>
        <p:spPr>
          <a:xfrm>
            <a:off x="409992" y="2607771"/>
            <a:ext cx="2509800" cy="32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Arial"/>
                <a:ea typeface="Arial"/>
                <a:cs typeface="Arial"/>
                <a:sym typeface="Arial"/>
              </a:rPr>
              <a:t>(Van den Oord et al., 2018</a:t>
            </a:r>
            <a:r>
              <a:rPr b="0" i="0" lang="en-GB"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pic>
        <p:nvPicPr>
          <p:cNvPr id="1065" name="Google Shape;1065;p44"/>
          <p:cNvPicPr preferRelativeResize="0"/>
          <p:nvPr/>
        </p:nvPicPr>
        <p:blipFill rotWithShape="1">
          <a:blip r:embed="rId4">
            <a:alphaModFix/>
          </a:blip>
          <a:srcRect b="0" l="0" r="0" t="0"/>
          <a:stretch/>
        </p:blipFill>
        <p:spPr>
          <a:xfrm>
            <a:off x="227825" y="1075401"/>
            <a:ext cx="3085850" cy="1409576"/>
          </a:xfrm>
          <a:prstGeom prst="rect">
            <a:avLst/>
          </a:prstGeom>
          <a:noFill/>
          <a:ln>
            <a:noFill/>
          </a:ln>
        </p:spPr>
      </p:pic>
      <p:sp>
        <p:nvSpPr>
          <p:cNvPr id="1066" name="Google Shape;1066;p44"/>
          <p:cNvSpPr/>
          <p:nvPr/>
        </p:nvSpPr>
        <p:spPr>
          <a:xfrm>
            <a:off x="1385825" y="1672775"/>
            <a:ext cx="386100" cy="637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44"/>
          <p:cNvSpPr txBox="1"/>
          <p:nvPr/>
        </p:nvSpPr>
        <p:spPr>
          <a:xfrm>
            <a:off x="3500475" y="738800"/>
            <a:ext cx="51009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000000"/>
              </a:buClr>
              <a:buSzPts val="1200"/>
              <a:buFont typeface="Roboto"/>
              <a:buChar char="●"/>
            </a:pPr>
            <a:r>
              <a:rPr b="0" i="0" lang="en-GB" sz="1200" u="none" cap="none" strike="noStrike">
                <a:solidFill>
                  <a:srgbClr val="000000"/>
                </a:solidFill>
                <a:latin typeface="Roboto"/>
                <a:ea typeface="Roboto"/>
                <a:cs typeface="Roboto"/>
                <a:sym typeface="Roboto"/>
              </a:rPr>
              <a:t>CPC is trained in this way:</a:t>
            </a:r>
            <a:endParaRPr b="0" i="0" sz="1200" u="none" cap="none" strike="noStrike">
              <a:solidFill>
                <a:srgbClr val="000000"/>
              </a:solidFill>
              <a:latin typeface="Roboto"/>
              <a:ea typeface="Roboto"/>
              <a:cs typeface="Roboto"/>
              <a:sym typeface="Roboto"/>
            </a:endParaRPr>
          </a:p>
        </p:txBody>
      </p:sp>
      <p:sp>
        <p:nvSpPr>
          <p:cNvPr id="1068" name="Google Shape;1068;p44"/>
          <p:cNvSpPr/>
          <p:nvPr/>
        </p:nvSpPr>
        <p:spPr>
          <a:xfrm>
            <a:off x="4268725" y="1795075"/>
            <a:ext cx="861600" cy="400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Neural Network</a:t>
            </a:r>
            <a:endParaRPr b="0" i="0" sz="1100" u="none" cap="none" strike="noStrike">
              <a:solidFill>
                <a:srgbClr val="000000"/>
              </a:solidFill>
              <a:latin typeface="Arial"/>
              <a:ea typeface="Arial"/>
              <a:cs typeface="Arial"/>
              <a:sym typeface="Arial"/>
            </a:endParaRPr>
          </a:p>
        </p:txBody>
      </p:sp>
      <p:cxnSp>
        <p:nvCxnSpPr>
          <p:cNvPr id="1069" name="Google Shape;1069;p44"/>
          <p:cNvCxnSpPr/>
          <p:nvPr/>
        </p:nvCxnSpPr>
        <p:spPr>
          <a:xfrm rot="10800000">
            <a:off x="4470975" y="2195250"/>
            <a:ext cx="6000" cy="268500"/>
          </a:xfrm>
          <a:prstGeom prst="straightConnector1">
            <a:avLst/>
          </a:prstGeom>
          <a:noFill/>
          <a:ln cap="flat" cmpd="sng" w="9525">
            <a:solidFill>
              <a:schemeClr val="dk2"/>
            </a:solidFill>
            <a:prstDash val="solid"/>
            <a:round/>
            <a:headEnd len="sm" w="sm" type="none"/>
            <a:tailEnd len="med" w="med" type="triangle"/>
          </a:ln>
        </p:spPr>
      </p:cxnSp>
      <p:cxnSp>
        <p:nvCxnSpPr>
          <p:cNvPr id="1070" name="Google Shape;1070;p44"/>
          <p:cNvCxnSpPr/>
          <p:nvPr/>
        </p:nvCxnSpPr>
        <p:spPr>
          <a:xfrm rot="10800000">
            <a:off x="4851975" y="2195250"/>
            <a:ext cx="6000" cy="268500"/>
          </a:xfrm>
          <a:prstGeom prst="straightConnector1">
            <a:avLst/>
          </a:prstGeom>
          <a:noFill/>
          <a:ln cap="flat" cmpd="sng" w="9525">
            <a:solidFill>
              <a:schemeClr val="dk2"/>
            </a:solidFill>
            <a:prstDash val="solid"/>
            <a:round/>
            <a:headEnd len="sm" w="sm" type="none"/>
            <a:tailEnd len="med" w="med" type="triangle"/>
          </a:ln>
        </p:spPr>
      </p:cxnSp>
      <p:sp>
        <p:nvSpPr>
          <p:cNvPr id="1071" name="Google Shape;1071;p44"/>
          <p:cNvSpPr txBox="1"/>
          <p:nvPr/>
        </p:nvSpPr>
        <p:spPr>
          <a:xfrm>
            <a:off x="4303275" y="2387550"/>
            <a:ext cx="386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chemeClr val="accent2"/>
                </a:solidFill>
                <a:latin typeface="Roboto"/>
                <a:ea typeface="Roboto"/>
                <a:cs typeface="Roboto"/>
                <a:sym typeface="Roboto"/>
              </a:rPr>
              <a:t>z</a:t>
            </a:r>
            <a:r>
              <a:rPr b="0" i="0" lang="en-GB" sz="700" u="none" cap="none" strike="noStrike">
                <a:solidFill>
                  <a:schemeClr val="accent2"/>
                </a:solidFill>
                <a:latin typeface="Roboto"/>
                <a:ea typeface="Roboto"/>
                <a:cs typeface="Roboto"/>
                <a:sym typeface="Roboto"/>
              </a:rPr>
              <a:t>t+1</a:t>
            </a:r>
            <a:endParaRPr b="0" i="0" sz="700" u="none" cap="none" strike="noStrike">
              <a:solidFill>
                <a:schemeClr val="accent2"/>
              </a:solidFill>
              <a:latin typeface="Roboto"/>
              <a:ea typeface="Roboto"/>
              <a:cs typeface="Roboto"/>
              <a:sym typeface="Roboto"/>
            </a:endParaRPr>
          </a:p>
        </p:txBody>
      </p:sp>
      <p:sp>
        <p:nvSpPr>
          <p:cNvPr id="1072" name="Google Shape;1072;p44"/>
          <p:cNvSpPr txBox="1"/>
          <p:nvPr/>
        </p:nvSpPr>
        <p:spPr>
          <a:xfrm>
            <a:off x="4684275" y="2387550"/>
            <a:ext cx="386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C</a:t>
            </a:r>
            <a:r>
              <a:rPr b="0" i="0" lang="en-GB" sz="700" u="none" cap="none" strike="noStrike">
                <a:solidFill>
                  <a:srgbClr val="000000"/>
                </a:solidFill>
                <a:latin typeface="Roboto"/>
                <a:ea typeface="Roboto"/>
                <a:cs typeface="Roboto"/>
                <a:sym typeface="Roboto"/>
              </a:rPr>
              <a:t>t</a:t>
            </a:r>
            <a:endParaRPr b="0" i="0" sz="700" u="none" cap="none" strike="noStrike">
              <a:solidFill>
                <a:srgbClr val="000000"/>
              </a:solidFill>
              <a:latin typeface="Roboto"/>
              <a:ea typeface="Roboto"/>
              <a:cs typeface="Roboto"/>
              <a:sym typeface="Roboto"/>
            </a:endParaRPr>
          </a:p>
        </p:txBody>
      </p:sp>
      <p:cxnSp>
        <p:nvCxnSpPr>
          <p:cNvPr id="1073" name="Google Shape;1073;p44"/>
          <p:cNvCxnSpPr/>
          <p:nvPr/>
        </p:nvCxnSpPr>
        <p:spPr>
          <a:xfrm rot="10800000">
            <a:off x="4699575" y="1509450"/>
            <a:ext cx="6000" cy="268500"/>
          </a:xfrm>
          <a:prstGeom prst="straightConnector1">
            <a:avLst/>
          </a:prstGeom>
          <a:noFill/>
          <a:ln cap="flat" cmpd="sng" w="9525">
            <a:solidFill>
              <a:schemeClr val="dk2"/>
            </a:solidFill>
            <a:prstDash val="solid"/>
            <a:round/>
            <a:headEnd len="sm" w="sm" type="none"/>
            <a:tailEnd len="med" w="med" type="triangle"/>
          </a:ln>
        </p:spPr>
      </p:cxnSp>
      <p:sp>
        <p:nvSpPr>
          <p:cNvPr id="1074" name="Google Shape;1074;p44"/>
          <p:cNvSpPr txBox="1"/>
          <p:nvPr/>
        </p:nvSpPr>
        <p:spPr>
          <a:xfrm>
            <a:off x="4482075" y="1173900"/>
            <a:ext cx="790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score</a:t>
            </a:r>
            <a:endParaRPr b="0" i="0" sz="1100" u="none" cap="none" strike="noStrike">
              <a:solidFill>
                <a:srgbClr val="000000"/>
              </a:solidFill>
              <a:latin typeface="Roboto"/>
              <a:ea typeface="Roboto"/>
              <a:cs typeface="Roboto"/>
              <a:sym typeface="Roboto"/>
            </a:endParaRPr>
          </a:p>
        </p:txBody>
      </p:sp>
      <p:sp>
        <p:nvSpPr>
          <p:cNvPr id="1075" name="Google Shape;1075;p44"/>
          <p:cNvSpPr/>
          <p:nvPr/>
        </p:nvSpPr>
        <p:spPr>
          <a:xfrm>
            <a:off x="5474750" y="1831325"/>
            <a:ext cx="861600" cy="400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Neural Network</a:t>
            </a:r>
            <a:endParaRPr b="0" i="0" sz="1100" u="none" cap="none" strike="noStrike">
              <a:solidFill>
                <a:srgbClr val="000000"/>
              </a:solidFill>
              <a:latin typeface="Arial"/>
              <a:ea typeface="Arial"/>
              <a:cs typeface="Arial"/>
              <a:sym typeface="Arial"/>
            </a:endParaRPr>
          </a:p>
        </p:txBody>
      </p:sp>
      <p:cxnSp>
        <p:nvCxnSpPr>
          <p:cNvPr id="1076" name="Google Shape;1076;p44"/>
          <p:cNvCxnSpPr/>
          <p:nvPr/>
        </p:nvCxnSpPr>
        <p:spPr>
          <a:xfrm rot="10800000">
            <a:off x="5690175" y="2195250"/>
            <a:ext cx="6000" cy="268500"/>
          </a:xfrm>
          <a:prstGeom prst="straightConnector1">
            <a:avLst/>
          </a:prstGeom>
          <a:noFill/>
          <a:ln cap="flat" cmpd="sng" w="9525">
            <a:solidFill>
              <a:schemeClr val="dk2"/>
            </a:solidFill>
            <a:prstDash val="solid"/>
            <a:round/>
            <a:headEnd len="sm" w="sm" type="none"/>
            <a:tailEnd len="med" w="med" type="triangle"/>
          </a:ln>
        </p:spPr>
      </p:cxnSp>
      <p:cxnSp>
        <p:nvCxnSpPr>
          <p:cNvPr id="1077" name="Google Shape;1077;p44"/>
          <p:cNvCxnSpPr/>
          <p:nvPr/>
        </p:nvCxnSpPr>
        <p:spPr>
          <a:xfrm rot="10800000">
            <a:off x="6071175" y="2195250"/>
            <a:ext cx="6000" cy="268500"/>
          </a:xfrm>
          <a:prstGeom prst="straightConnector1">
            <a:avLst/>
          </a:prstGeom>
          <a:noFill/>
          <a:ln cap="flat" cmpd="sng" w="9525">
            <a:solidFill>
              <a:schemeClr val="dk2"/>
            </a:solidFill>
            <a:prstDash val="solid"/>
            <a:round/>
            <a:headEnd len="sm" w="sm" type="none"/>
            <a:tailEnd len="med" w="med" type="triangle"/>
          </a:ln>
        </p:spPr>
      </p:cxnSp>
      <p:sp>
        <p:nvSpPr>
          <p:cNvPr id="1078" name="Google Shape;1078;p44"/>
          <p:cNvSpPr txBox="1"/>
          <p:nvPr/>
        </p:nvSpPr>
        <p:spPr>
          <a:xfrm>
            <a:off x="5522475" y="2387550"/>
            <a:ext cx="386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FF0000"/>
                </a:solidFill>
                <a:latin typeface="Roboto"/>
                <a:ea typeface="Roboto"/>
                <a:cs typeface="Roboto"/>
                <a:sym typeface="Roboto"/>
              </a:rPr>
              <a:t>z</a:t>
            </a:r>
            <a:r>
              <a:rPr b="0" i="0" lang="en-GB" sz="700" u="none" cap="none" strike="noStrike">
                <a:solidFill>
                  <a:srgbClr val="FF0000"/>
                </a:solidFill>
                <a:latin typeface="Roboto"/>
                <a:ea typeface="Roboto"/>
                <a:cs typeface="Roboto"/>
                <a:sym typeface="Roboto"/>
              </a:rPr>
              <a:t>1</a:t>
            </a:r>
            <a:endParaRPr b="0" i="0" sz="700" u="none" cap="none" strike="noStrike">
              <a:solidFill>
                <a:srgbClr val="FF0000"/>
              </a:solidFill>
              <a:latin typeface="Roboto"/>
              <a:ea typeface="Roboto"/>
              <a:cs typeface="Roboto"/>
              <a:sym typeface="Roboto"/>
            </a:endParaRPr>
          </a:p>
        </p:txBody>
      </p:sp>
      <p:sp>
        <p:nvSpPr>
          <p:cNvPr id="1079" name="Google Shape;1079;p44"/>
          <p:cNvSpPr txBox="1"/>
          <p:nvPr/>
        </p:nvSpPr>
        <p:spPr>
          <a:xfrm>
            <a:off x="5903475" y="2387550"/>
            <a:ext cx="386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C</a:t>
            </a:r>
            <a:r>
              <a:rPr b="0" i="0" lang="en-GB" sz="700" u="none" cap="none" strike="noStrike">
                <a:solidFill>
                  <a:srgbClr val="000000"/>
                </a:solidFill>
                <a:latin typeface="Roboto"/>
                <a:ea typeface="Roboto"/>
                <a:cs typeface="Roboto"/>
                <a:sym typeface="Roboto"/>
              </a:rPr>
              <a:t>t</a:t>
            </a:r>
            <a:endParaRPr b="0" i="0" sz="700" u="none" cap="none" strike="noStrike">
              <a:solidFill>
                <a:srgbClr val="000000"/>
              </a:solidFill>
              <a:latin typeface="Roboto"/>
              <a:ea typeface="Roboto"/>
              <a:cs typeface="Roboto"/>
              <a:sym typeface="Roboto"/>
            </a:endParaRPr>
          </a:p>
        </p:txBody>
      </p:sp>
      <p:cxnSp>
        <p:nvCxnSpPr>
          <p:cNvPr id="1080" name="Google Shape;1080;p44"/>
          <p:cNvCxnSpPr/>
          <p:nvPr/>
        </p:nvCxnSpPr>
        <p:spPr>
          <a:xfrm rot="10800000">
            <a:off x="5918775" y="1509450"/>
            <a:ext cx="6000" cy="268500"/>
          </a:xfrm>
          <a:prstGeom prst="straightConnector1">
            <a:avLst/>
          </a:prstGeom>
          <a:noFill/>
          <a:ln cap="flat" cmpd="sng" w="9525">
            <a:solidFill>
              <a:schemeClr val="dk2"/>
            </a:solidFill>
            <a:prstDash val="solid"/>
            <a:round/>
            <a:headEnd len="sm" w="sm" type="none"/>
            <a:tailEnd len="med" w="med" type="triangle"/>
          </a:ln>
        </p:spPr>
      </p:cxnSp>
      <p:sp>
        <p:nvSpPr>
          <p:cNvPr id="1081" name="Google Shape;1081;p44"/>
          <p:cNvSpPr txBox="1"/>
          <p:nvPr/>
        </p:nvSpPr>
        <p:spPr>
          <a:xfrm>
            <a:off x="5623700" y="1173900"/>
            <a:ext cx="790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score</a:t>
            </a:r>
            <a:endParaRPr b="0" i="0" sz="1100" u="none" cap="none" strike="noStrike">
              <a:solidFill>
                <a:srgbClr val="000000"/>
              </a:solidFill>
              <a:latin typeface="Roboto"/>
              <a:ea typeface="Roboto"/>
              <a:cs typeface="Roboto"/>
              <a:sym typeface="Roboto"/>
            </a:endParaRPr>
          </a:p>
        </p:txBody>
      </p:sp>
      <p:sp>
        <p:nvSpPr>
          <p:cNvPr id="1082" name="Google Shape;1082;p44"/>
          <p:cNvSpPr/>
          <p:nvPr/>
        </p:nvSpPr>
        <p:spPr>
          <a:xfrm>
            <a:off x="6478525" y="1795075"/>
            <a:ext cx="861600" cy="400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Neural Network</a:t>
            </a:r>
            <a:endParaRPr b="0" i="0" sz="1100" u="none" cap="none" strike="noStrike">
              <a:solidFill>
                <a:srgbClr val="000000"/>
              </a:solidFill>
              <a:latin typeface="Arial"/>
              <a:ea typeface="Arial"/>
              <a:cs typeface="Arial"/>
              <a:sym typeface="Arial"/>
            </a:endParaRPr>
          </a:p>
        </p:txBody>
      </p:sp>
      <p:cxnSp>
        <p:nvCxnSpPr>
          <p:cNvPr id="1083" name="Google Shape;1083;p44"/>
          <p:cNvCxnSpPr/>
          <p:nvPr/>
        </p:nvCxnSpPr>
        <p:spPr>
          <a:xfrm rot="10800000">
            <a:off x="6680775" y="2195250"/>
            <a:ext cx="6000" cy="268500"/>
          </a:xfrm>
          <a:prstGeom prst="straightConnector1">
            <a:avLst/>
          </a:prstGeom>
          <a:noFill/>
          <a:ln cap="flat" cmpd="sng" w="9525">
            <a:solidFill>
              <a:schemeClr val="dk2"/>
            </a:solidFill>
            <a:prstDash val="solid"/>
            <a:round/>
            <a:headEnd len="sm" w="sm" type="none"/>
            <a:tailEnd len="med" w="med" type="triangle"/>
          </a:ln>
        </p:spPr>
      </p:cxnSp>
      <p:cxnSp>
        <p:nvCxnSpPr>
          <p:cNvPr id="1084" name="Google Shape;1084;p44"/>
          <p:cNvCxnSpPr/>
          <p:nvPr/>
        </p:nvCxnSpPr>
        <p:spPr>
          <a:xfrm rot="10800000">
            <a:off x="7061775" y="2195250"/>
            <a:ext cx="6000" cy="268500"/>
          </a:xfrm>
          <a:prstGeom prst="straightConnector1">
            <a:avLst/>
          </a:prstGeom>
          <a:noFill/>
          <a:ln cap="flat" cmpd="sng" w="9525">
            <a:solidFill>
              <a:schemeClr val="dk2"/>
            </a:solidFill>
            <a:prstDash val="solid"/>
            <a:round/>
            <a:headEnd len="sm" w="sm" type="none"/>
            <a:tailEnd len="med" w="med" type="triangle"/>
          </a:ln>
        </p:spPr>
      </p:cxnSp>
      <p:sp>
        <p:nvSpPr>
          <p:cNvPr id="1085" name="Google Shape;1085;p44"/>
          <p:cNvSpPr txBox="1"/>
          <p:nvPr/>
        </p:nvSpPr>
        <p:spPr>
          <a:xfrm>
            <a:off x="6513075" y="2387550"/>
            <a:ext cx="386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FF0000"/>
                </a:solidFill>
                <a:latin typeface="Roboto"/>
                <a:ea typeface="Roboto"/>
                <a:cs typeface="Roboto"/>
                <a:sym typeface="Roboto"/>
              </a:rPr>
              <a:t>z</a:t>
            </a:r>
            <a:r>
              <a:rPr b="0" i="0" lang="en-GB" sz="700" u="none" cap="none" strike="noStrike">
                <a:solidFill>
                  <a:srgbClr val="FF0000"/>
                </a:solidFill>
                <a:latin typeface="Roboto"/>
                <a:ea typeface="Roboto"/>
                <a:cs typeface="Roboto"/>
                <a:sym typeface="Roboto"/>
              </a:rPr>
              <a:t>2</a:t>
            </a:r>
            <a:endParaRPr b="0" i="0" sz="700" u="none" cap="none" strike="noStrike">
              <a:solidFill>
                <a:srgbClr val="FF0000"/>
              </a:solidFill>
              <a:latin typeface="Roboto"/>
              <a:ea typeface="Roboto"/>
              <a:cs typeface="Roboto"/>
              <a:sym typeface="Roboto"/>
            </a:endParaRPr>
          </a:p>
        </p:txBody>
      </p:sp>
      <p:sp>
        <p:nvSpPr>
          <p:cNvPr id="1086" name="Google Shape;1086;p44"/>
          <p:cNvSpPr txBox="1"/>
          <p:nvPr/>
        </p:nvSpPr>
        <p:spPr>
          <a:xfrm>
            <a:off x="6894075" y="2387550"/>
            <a:ext cx="386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C</a:t>
            </a:r>
            <a:r>
              <a:rPr b="0" i="0" lang="en-GB" sz="700" u="none" cap="none" strike="noStrike">
                <a:solidFill>
                  <a:srgbClr val="000000"/>
                </a:solidFill>
                <a:latin typeface="Roboto"/>
                <a:ea typeface="Roboto"/>
                <a:cs typeface="Roboto"/>
                <a:sym typeface="Roboto"/>
              </a:rPr>
              <a:t>t</a:t>
            </a:r>
            <a:endParaRPr b="0" i="0" sz="700" u="none" cap="none" strike="noStrike">
              <a:solidFill>
                <a:srgbClr val="000000"/>
              </a:solidFill>
              <a:latin typeface="Roboto"/>
              <a:ea typeface="Roboto"/>
              <a:cs typeface="Roboto"/>
              <a:sym typeface="Roboto"/>
            </a:endParaRPr>
          </a:p>
        </p:txBody>
      </p:sp>
      <p:cxnSp>
        <p:nvCxnSpPr>
          <p:cNvPr id="1087" name="Google Shape;1087;p44"/>
          <p:cNvCxnSpPr/>
          <p:nvPr/>
        </p:nvCxnSpPr>
        <p:spPr>
          <a:xfrm rot="10800000">
            <a:off x="6909375" y="1509450"/>
            <a:ext cx="6000" cy="268500"/>
          </a:xfrm>
          <a:prstGeom prst="straightConnector1">
            <a:avLst/>
          </a:prstGeom>
          <a:noFill/>
          <a:ln cap="flat" cmpd="sng" w="9525">
            <a:solidFill>
              <a:schemeClr val="dk2"/>
            </a:solidFill>
            <a:prstDash val="solid"/>
            <a:round/>
            <a:headEnd len="sm" w="sm" type="none"/>
            <a:tailEnd len="med" w="med" type="triangle"/>
          </a:ln>
        </p:spPr>
      </p:cxnSp>
      <p:sp>
        <p:nvSpPr>
          <p:cNvPr id="1088" name="Google Shape;1088;p44"/>
          <p:cNvSpPr txBox="1"/>
          <p:nvPr/>
        </p:nvSpPr>
        <p:spPr>
          <a:xfrm>
            <a:off x="6614300" y="1173900"/>
            <a:ext cx="790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score</a:t>
            </a:r>
            <a:endParaRPr b="0" i="0" sz="1100" u="none" cap="none" strike="noStrike">
              <a:solidFill>
                <a:srgbClr val="000000"/>
              </a:solidFill>
              <a:latin typeface="Roboto"/>
              <a:ea typeface="Roboto"/>
              <a:cs typeface="Roboto"/>
              <a:sym typeface="Roboto"/>
            </a:endParaRPr>
          </a:p>
        </p:txBody>
      </p:sp>
      <p:sp>
        <p:nvSpPr>
          <p:cNvPr id="1089" name="Google Shape;1089;p44"/>
          <p:cNvSpPr/>
          <p:nvPr/>
        </p:nvSpPr>
        <p:spPr>
          <a:xfrm>
            <a:off x="7545325" y="1795075"/>
            <a:ext cx="861600" cy="400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Neural Network</a:t>
            </a:r>
            <a:endParaRPr b="0" i="0" sz="1100" u="none" cap="none" strike="noStrike">
              <a:solidFill>
                <a:srgbClr val="000000"/>
              </a:solidFill>
              <a:latin typeface="Arial"/>
              <a:ea typeface="Arial"/>
              <a:cs typeface="Arial"/>
              <a:sym typeface="Arial"/>
            </a:endParaRPr>
          </a:p>
        </p:txBody>
      </p:sp>
      <p:cxnSp>
        <p:nvCxnSpPr>
          <p:cNvPr id="1090" name="Google Shape;1090;p44"/>
          <p:cNvCxnSpPr/>
          <p:nvPr/>
        </p:nvCxnSpPr>
        <p:spPr>
          <a:xfrm rot="10800000">
            <a:off x="7747575" y="2195250"/>
            <a:ext cx="6000" cy="268500"/>
          </a:xfrm>
          <a:prstGeom prst="straightConnector1">
            <a:avLst/>
          </a:prstGeom>
          <a:noFill/>
          <a:ln cap="flat" cmpd="sng" w="9525">
            <a:solidFill>
              <a:schemeClr val="dk2"/>
            </a:solidFill>
            <a:prstDash val="solid"/>
            <a:round/>
            <a:headEnd len="sm" w="sm" type="none"/>
            <a:tailEnd len="med" w="med" type="triangle"/>
          </a:ln>
        </p:spPr>
      </p:cxnSp>
      <p:cxnSp>
        <p:nvCxnSpPr>
          <p:cNvPr id="1091" name="Google Shape;1091;p44"/>
          <p:cNvCxnSpPr/>
          <p:nvPr/>
        </p:nvCxnSpPr>
        <p:spPr>
          <a:xfrm rot="10800000">
            <a:off x="8128575" y="2195250"/>
            <a:ext cx="6000" cy="268500"/>
          </a:xfrm>
          <a:prstGeom prst="straightConnector1">
            <a:avLst/>
          </a:prstGeom>
          <a:noFill/>
          <a:ln cap="flat" cmpd="sng" w="9525">
            <a:solidFill>
              <a:schemeClr val="dk2"/>
            </a:solidFill>
            <a:prstDash val="solid"/>
            <a:round/>
            <a:headEnd len="sm" w="sm" type="none"/>
            <a:tailEnd len="med" w="med" type="triangle"/>
          </a:ln>
        </p:spPr>
      </p:cxnSp>
      <p:sp>
        <p:nvSpPr>
          <p:cNvPr id="1092" name="Google Shape;1092;p44"/>
          <p:cNvSpPr txBox="1"/>
          <p:nvPr/>
        </p:nvSpPr>
        <p:spPr>
          <a:xfrm>
            <a:off x="7579875" y="2387550"/>
            <a:ext cx="386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FF0000"/>
                </a:solidFill>
                <a:latin typeface="Roboto"/>
                <a:ea typeface="Roboto"/>
                <a:cs typeface="Roboto"/>
                <a:sym typeface="Roboto"/>
              </a:rPr>
              <a:t>z</a:t>
            </a:r>
            <a:r>
              <a:rPr b="0" i="0" lang="en-GB" sz="700" u="none" cap="none" strike="noStrike">
                <a:solidFill>
                  <a:srgbClr val="FF0000"/>
                </a:solidFill>
                <a:latin typeface="Roboto"/>
                <a:ea typeface="Roboto"/>
                <a:cs typeface="Roboto"/>
                <a:sym typeface="Roboto"/>
              </a:rPr>
              <a:t>3</a:t>
            </a:r>
            <a:endParaRPr b="0" i="0" sz="700" u="none" cap="none" strike="noStrike">
              <a:solidFill>
                <a:srgbClr val="FF0000"/>
              </a:solidFill>
              <a:latin typeface="Roboto"/>
              <a:ea typeface="Roboto"/>
              <a:cs typeface="Roboto"/>
              <a:sym typeface="Roboto"/>
            </a:endParaRPr>
          </a:p>
        </p:txBody>
      </p:sp>
      <p:sp>
        <p:nvSpPr>
          <p:cNvPr id="1093" name="Google Shape;1093;p44"/>
          <p:cNvSpPr txBox="1"/>
          <p:nvPr/>
        </p:nvSpPr>
        <p:spPr>
          <a:xfrm>
            <a:off x="7960875" y="2387550"/>
            <a:ext cx="386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C</a:t>
            </a:r>
            <a:r>
              <a:rPr b="0" i="0" lang="en-GB" sz="700" u="none" cap="none" strike="noStrike">
                <a:solidFill>
                  <a:srgbClr val="000000"/>
                </a:solidFill>
                <a:latin typeface="Roboto"/>
                <a:ea typeface="Roboto"/>
                <a:cs typeface="Roboto"/>
                <a:sym typeface="Roboto"/>
              </a:rPr>
              <a:t>t</a:t>
            </a:r>
            <a:endParaRPr b="0" i="0" sz="700" u="none" cap="none" strike="noStrike">
              <a:solidFill>
                <a:srgbClr val="000000"/>
              </a:solidFill>
              <a:latin typeface="Roboto"/>
              <a:ea typeface="Roboto"/>
              <a:cs typeface="Roboto"/>
              <a:sym typeface="Roboto"/>
            </a:endParaRPr>
          </a:p>
        </p:txBody>
      </p:sp>
      <p:cxnSp>
        <p:nvCxnSpPr>
          <p:cNvPr id="1094" name="Google Shape;1094;p44"/>
          <p:cNvCxnSpPr/>
          <p:nvPr/>
        </p:nvCxnSpPr>
        <p:spPr>
          <a:xfrm rot="10800000">
            <a:off x="7976175" y="1509450"/>
            <a:ext cx="6000" cy="268500"/>
          </a:xfrm>
          <a:prstGeom prst="straightConnector1">
            <a:avLst/>
          </a:prstGeom>
          <a:noFill/>
          <a:ln cap="flat" cmpd="sng" w="9525">
            <a:solidFill>
              <a:schemeClr val="dk2"/>
            </a:solidFill>
            <a:prstDash val="solid"/>
            <a:round/>
            <a:headEnd len="sm" w="sm" type="none"/>
            <a:tailEnd len="med" w="med" type="triangle"/>
          </a:ln>
        </p:spPr>
      </p:cxnSp>
      <p:sp>
        <p:nvSpPr>
          <p:cNvPr id="1095" name="Google Shape;1095;p44"/>
          <p:cNvSpPr txBox="1"/>
          <p:nvPr/>
        </p:nvSpPr>
        <p:spPr>
          <a:xfrm>
            <a:off x="7681100" y="1173900"/>
            <a:ext cx="790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score</a:t>
            </a:r>
            <a:endParaRPr b="0" i="0" sz="1100" u="none" cap="none" strike="noStrike">
              <a:solidFill>
                <a:srgbClr val="000000"/>
              </a:solidFill>
              <a:latin typeface="Roboto"/>
              <a:ea typeface="Roboto"/>
              <a:cs typeface="Roboto"/>
              <a:sym typeface="Roboto"/>
            </a:endParaRPr>
          </a:p>
        </p:txBody>
      </p:sp>
      <p:pic>
        <p:nvPicPr>
          <p:cNvPr id="1096" name="Google Shape;1096;p44"/>
          <p:cNvPicPr preferRelativeResize="0"/>
          <p:nvPr/>
        </p:nvPicPr>
        <p:blipFill rotWithShape="1">
          <a:blip r:embed="rId5">
            <a:alphaModFix/>
          </a:blip>
          <a:srcRect b="0" l="0" r="0" t="0"/>
          <a:stretch/>
        </p:blipFill>
        <p:spPr>
          <a:xfrm>
            <a:off x="115525" y="3892518"/>
            <a:ext cx="2901501" cy="455500"/>
          </a:xfrm>
          <a:prstGeom prst="rect">
            <a:avLst/>
          </a:prstGeom>
          <a:noFill/>
          <a:ln>
            <a:noFill/>
          </a:ln>
        </p:spPr>
      </p:pic>
      <p:cxnSp>
        <p:nvCxnSpPr>
          <p:cNvPr id="1097" name="Google Shape;1097;p44"/>
          <p:cNvCxnSpPr/>
          <p:nvPr/>
        </p:nvCxnSpPr>
        <p:spPr>
          <a:xfrm>
            <a:off x="4466175" y="2665350"/>
            <a:ext cx="4800" cy="202500"/>
          </a:xfrm>
          <a:prstGeom prst="straightConnector1">
            <a:avLst/>
          </a:prstGeom>
          <a:noFill/>
          <a:ln cap="flat" cmpd="sng" w="9525">
            <a:solidFill>
              <a:schemeClr val="accent2"/>
            </a:solidFill>
            <a:prstDash val="solid"/>
            <a:round/>
            <a:headEnd len="sm" w="sm" type="none"/>
            <a:tailEnd len="med" w="med" type="triangle"/>
          </a:ln>
        </p:spPr>
      </p:cxnSp>
      <p:sp>
        <p:nvSpPr>
          <p:cNvPr id="1098" name="Google Shape;1098;p44"/>
          <p:cNvSpPr txBox="1"/>
          <p:nvPr/>
        </p:nvSpPr>
        <p:spPr>
          <a:xfrm>
            <a:off x="3334425" y="2821363"/>
            <a:ext cx="308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chemeClr val="accent2"/>
                </a:solidFill>
                <a:latin typeface="Roboto"/>
                <a:ea typeface="Roboto"/>
                <a:cs typeface="Roboto"/>
                <a:sym typeface="Roboto"/>
              </a:rPr>
              <a:t>Positive Sample (right future element)</a:t>
            </a:r>
            <a:endParaRPr b="0" i="0" sz="1100" u="none" cap="none" strike="noStrike">
              <a:solidFill>
                <a:schemeClr val="accent2"/>
              </a:solidFill>
              <a:latin typeface="Roboto"/>
              <a:ea typeface="Roboto"/>
              <a:cs typeface="Roboto"/>
              <a:sym typeface="Roboto"/>
            </a:endParaRPr>
          </a:p>
        </p:txBody>
      </p:sp>
      <p:sp>
        <p:nvSpPr>
          <p:cNvPr id="1099" name="Google Shape;1099;p44"/>
          <p:cNvSpPr txBox="1"/>
          <p:nvPr/>
        </p:nvSpPr>
        <p:spPr>
          <a:xfrm>
            <a:off x="6071175" y="2821375"/>
            <a:ext cx="2924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FF0000"/>
                </a:solidFill>
                <a:latin typeface="Roboto"/>
                <a:ea typeface="Roboto"/>
                <a:cs typeface="Roboto"/>
                <a:sym typeface="Roboto"/>
              </a:rPr>
              <a:t>Negative Samples (wrong future element)</a:t>
            </a:r>
            <a:endParaRPr b="0" i="0" sz="1100" u="none" cap="none" strike="noStrike">
              <a:solidFill>
                <a:srgbClr val="FF0000"/>
              </a:solidFill>
              <a:latin typeface="Roboto"/>
              <a:ea typeface="Roboto"/>
              <a:cs typeface="Roboto"/>
              <a:sym typeface="Roboto"/>
            </a:endParaRPr>
          </a:p>
        </p:txBody>
      </p:sp>
      <p:cxnSp>
        <p:nvCxnSpPr>
          <p:cNvPr id="1100" name="Google Shape;1100;p44"/>
          <p:cNvCxnSpPr/>
          <p:nvPr/>
        </p:nvCxnSpPr>
        <p:spPr>
          <a:xfrm>
            <a:off x="5794700" y="2668350"/>
            <a:ext cx="448500" cy="193200"/>
          </a:xfrm>
          <a:prstGeom prst="straightConnector1">
            <a:avLst/>
          </a:prstGeom>
          <a:noFill/>
          <a:ln cap="flat" cmpd="sng" w="9525">
            <a:solidFill>
              <a:srgbClr val="FF0000"/>
            </a:solidFill>
            <a:prstDash val="solid"/>
            <a:round/>
            <a:headEnd len="sm" w="sm" type="none"/>
            <a:tailEnd len="med" w="med" type="triangle"/>
          </a:ln>
        </p:spPr>
      </p:cxnSp>
      <p:cxnSp>
        <p:nvCxnSpPr>
          <p:cNvPr id="1101" name="Google Shape;1101;p44"/>
          <p:cNvCxnSpPr/>
          <p:nvPr/>
        </p:nvCxnSpPr>
        <p:spPr>
          <a:xfrm>
            <a:off x="5301038" y="1368975"/>
            <a:ext cx="3000" cy="1275900"/>
          </a:xfrm>
          <a:prstGeom prst="straightConnector1">
            <a:avLst/>
          </a:prstGeom>
          <a:noFill/>
          <a:ln cap="flat" cmpd="sng" w="9525">
            <a:solidFill>
              <a:schemeClr val="dk2"/>
            </a:solidFill>
            <a:prstDash val="dash"/>
            <a:round/>
            <a:headEnd len="sm" w="sm" type="none"/>
            <a:tailEnd len="sm" w="sm" type="none"/>
          </a:ln>
        </p:spPr>
      </p:cxnSp>
      <p:cxnSp>
        <p:nvCxnSpPr>
          <p:cNvPr id="1102" name="Google Shape;1102;p44"/>
          <p:cNvCxnSpPr/>
          <p:nvPr/>
        </p:nvCxnSpPr>
        <p:spPr>
          <a:xfrm flipH="1">
            <a:off x="6656100" y="2666525"/>
            <a:ext cx="2100" cy="257700"/>
          </a:xfrm>
          <a:prstGeom prst="straightConnector1">
            <a:avLst/>
          </a:prstGeom>
          <a:noFill/>
          <a:ln cap="flat" cmpd="sng" w="9525">
            <a:solidFill>
              <a:srgbClr val="FF0000"/>
            </a:solidFill>
            <a:prstDash val="solid"/>
            <a:round/>
            <a:headEnd len="sm" w="sm" type="none"/>
            <a:tailEnd len="med" w="med" type="triangle"/>
          </a:ln>
        </p:spPr>
      </p:cxnSp>
      <p:cxnSp>
        <p:nvCxnSpPr>
          <p:cNvPr id="1103" name="Google Shape;1103;p44"/>
          <p:cNvCxnSpPr/>
          <p:nvPr/>
        </p:nvCxnSpPr>
        <p:spPr>
          <a:xfrm flipH="1">
            <a:off x="7405725" y="2645400"/>
            <a:ext cx="304500" cy="239100"/>
          </a:xfrm>
          <a:prstGeom prst="straightConnector1">
            <a:avLst/>
          </a:prstGeom>
          <a:noFill/>
          <a:ln cap="flat" cmpd="sng" w="9525">
            <a:solidFill>
              <a:srgbClr val="FF0000"/>
            </a:solidFill>
            <a:prstDash val="solid"/>
            <a:round/>
            <a:headEnd len="sm" w="sm" type="none"/>
            <a:tailEnd len="med" w="med" type="triangle"/>
          </a:ln>
        </p:spPr>
      </p:cxnSp>
      <p:sp>
        <p:nvSpPr>
          <p:cNvPr id="1104" name="Google Shape;1104;p44"/>
          <p:cNvSpPr txBox="1"/>
          <p:nvPr/>
        </p:nvSpPr>
        <p:spPr>
          <a:xfrm>
            <a:off x="55575" y="3395050"/>
            <a:ext cx="392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The neural network that computes the score is: </a:t>
            </a:r>
            <a:endParaRPr b="0" i="0" sz="1100" u="none" cap="none" strike="noStrike">
              <a:solidFill>
                <a:srgbClr val="000000"/>
              </a:solidFill>
              <a:latin typeface="Roboto"/>
              <a:ea typeface="Roboto"/>
              <a:cs typeface="Roboto"/>
              <a:sym typeface="Roboto"/>
            </a:endParaRPr>
          </a:p>
        </p:txBody>
      </p:sp>
      <p:pic>
        <p:nvPicPr>
          <p:cNvPr id="1105" name="Google Shape;1105;p44"/>
          <p:cNvPicPr preferRelativeResize="0"/>
          <p:nvPr/>
        </p:nvPicPr>
        <p:blipFill rotWithShape="1">
          <a:blip r:embed="rId6">
            <a:alphaModFix/>
          </a:blip>
          <a:srcRect b="0" l="0" r="0" t="0"/>
          <a:stretch/>
        </p:blipFill>
        <p:spPr>
          <a:xfrm>
            <a:off x="4311425" y="3883998"/>
            <a:ext cx="2624301" cy="723200"/>
          </a:xfrm>
          <a:prstGeom prst="rect">
            <a:avLst/>
          </a:prstGeom>
          <a:noFill/>
          <a:ln>
            <a:noFill/>
          </a:ln>
        </p:spPr>
      </p:pic>
      <p:sp>
        <p:nvSpPr>
          <p:cNvPr id="1106" name="Google Shape;1106;p44"/>
          <p:cNvSpPr txBox="1"/>
          <p:nvPr/>
        </p:nvSpPr>
        <p:spPr>
          <a:xfrm>
            <a:off x="4332575" y="3395475"/>
            <a:ext cx="421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The loss (called InfoNCE Loss ) to optimize is:</a:t>
            </a:r>
            <a:endParaRPr b="0" i="0" sz="1100" u="none" cap="none" strike="noStrike">
              <a:solidFill>
                <a:srgbClr val="000000"/>
              </a:solidFill>
              <a:latin typeface="Roboto"/>
              <a:ea typeface="Roboto"/>
              <a:cs typeface="Roboto"/>
              <a:sym typeface="Roboto"/>
            </a:endParaRPr>
          </a:p>
        </p:txBody>
      </p:sp>
      <p:cxnSp>
        <p:nvCxnSpPr>
          <p:cNvPr id="1107" name="Google Shape;1107;p44"/>
          <p:cNvCxnSpPr/>
          <p:nvPr/>
        </p:nvCxnSpPr>
        <p:spPr>
          <a:xfrm flipH="1" rot="10800000">
            <a:off x="6360850" y="3789475"/>
            <a:ext cx="454500" cy="218100"/>
          </a:xfrm>
          <a:prstGeom prst="straightConnector1">
            <a:avLst/>
          </a:prstGeom>
          <a:noFill/>
          <a:ln cap="flat" cmpd="sng" w="9525">
            <a:solidFill>
              <a:schemeClr val="dk2"/>
            </a:solidFill>
            <a:prstDash val="solid"/>
            <a:round/>
            <a:headEnd len="sm" w="sm" type="none"/>
            <a:tailEnd len="med" w="med" type="triangle"/>
          </a:ln>
        </p:spPr>
      </p:cxnSp>
      <p:sp>
        <p:nvSpPr>
          <p:cNvPr id="1108" name="Google Shape;1108;p44"/>
          <p:cNvSpPr txBox="1"/>
          <p:nvPr/>
        </p:nvSpPr>
        <p:spPr>
          <a:xfrm>
            <a:off x="6868925" y="3588563"/>
            <a:ext cx="2023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Score of the </a:t>
            </a:r>
            <a:r>
              <a:rPr b="0" i="0" lang="en-GB" sz="1100" u="none" cap="none" strike="noStrike">
                <a:solidFill>
                  <a:schemeClr val="accent2"/>
                </a:solidFill>
                <a:latin typeface="Roboto"/>
                <a:ea typeface="Roboto"/>
                <a:cs typeface="Roboto"/>
                <a:sym typeface="Roboto"/>
              </a:rPr>
              <a:t>positive</a:t>
            </a:r>
            <a:r>
              <a:rPr b="0" i="0" lang="en-GB" sz="1100" u="none" cap="none" strike="noStrike">
                <a:solidFill>
                  <a:srgbClr val="000000"/>
                </a:solidFill>
                <a:latin typeface="Roboto"/>
                <a:ea typeface="Roboto"/>
                <a:cs typeface="Roboto"/>
                <a:sym typeface="Roboto"/>
              </a:rPr>
              <a:t> sample</a:t>
            </a:r>
            <a:endParaRPr b="0" i="0" sz="1100" u="none" cap="none" strike="noStrike">
              <a:solidFill>
                <a:srgbClr val="000000"/>
              </a:solidFill>
              <a:latin typeface="Roboto"/>
              <a:ea typeface="Roboto"/>
              <a:cs typeface="Roboto"/>
              <a:sym typeface="Roboto"/>
            </a:endParaRPr>
          </a:p>
        </p:txBody>
      </p:sp>
      <p:cxnSp>
        <p:nvCxnSpPr>
          <p:cNvPr id="1109" name="Google Shape;1109;p44"/>
          <p:cNvCxnSpPr/>
          <p:nvPr/>
        </p:nvCxnSpPr>
        <p:spPr>
          <a:xfrm flipH="1" rot="10800000">
            <a:off x="6708975" y="4216525"/>
            <a:ext cx="519600" cy="144000"/>
          </a:xfrm>
          <a:prstGeom prst="straightConnector1">
            <a:avLst/>
          </a:prstGeom>
          <a:noFill/>
          <a:ln cap="flat" cmpd="sng" w="9525">
            <a:solidFill>
              <a:schemeClr val="dk2"/>
            </a:solidFill>
            <a:prstDash val="solid"/>
            <a:round/>
            <a:headEnd len="sm" w="sm" type="none"/>
            <a:tailEnd len="med" w="med" type="triangle"/>
          </a:ln>
        </p:spPr>
      </p:cxnSp>
      <p:sp>
        <p:nvSpPr>
          <p:cNvPr id="1110" name="Google Shape;1110;p44"/>
          <p:cNvSpPr txBox="1"/>
          <p:nvPr/>
        </p:nvSpPr>
        <p:spPr>
          <a:xfrm>
            <a:off x="7294425" y="3951950"/>
            <a:ext cx="1782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Sum of the scores of the </a:t>
            </a:r>
            <a:r>
              <a:rPr b="0" i="0" lang="en-GB" sz="1100" u="none" cap="none" strike="noStrike">
                <a:solidFill>
                  <a:srgbClr val="FF0000"/>
                </a:solidFill>
                <a:latin typeface="Roboto"/>
                <a:ea typeface="Roboto"/>
                <a:cs typeface="Roboto"/>
                <a:sym typeface="Roboto"/>
              </a:rPr>
              <a:t>negative </a:t>
            </a:r>
            <a:r>
              <a:rPr b="0" i="0" lang="en-GB" sz="1100" u="none" cap="none" strike="noStrike">
                <a:solidFill>
                  <a:srgbClr val="000000"/>
                </a:solidFill>
                <a:latin typeface="Roboto"/>
                <a:ea typeface="Roboto"/>
                <a:cs typeface="Roboto"/>
                <a:sym typeface="Roboto"/>
              </a:rPr>
              <a:t>samples.</a:t>
            </a:r>
            <a:endParaRPr b="0" i="0" sz="1100" u="none" cap="none" strike="noStrike">
              <a:solidFill>
                <a:srgbClr val="000000"/>
              </a:solidFill>
              <a:latin typeface="Roboto"/>
              <a:ea typeface="Roboto"/>
              <a:cs typeface="Roboto"/>
              <a:sym typeface="Roboto"/>
            </a:endParaRPr>
          </a:p>
        </p:txBody>
      </p:sp>
      <p:sp>
        <p:nvSpPr>
          <p:cNvPr id="1111" name="Google Shape;1111;p44"/>
          <p:cNvSpPr txBox="1"/>
          <p:nvPr/>
        </p:nvSpPr>
        <p:spPr>
          <a:xfrm>
            <a:off x="76375" y="4727050"/>
            <a:ext cx="8826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Intuition</a:t>
            </a:r>
            <a:r>
              <a:rPr b="0" i="0" lang="en-GB" sz="1100" u="none" cap="none" strike="noStrike">
                <a:solidFill>
                  <a:srgbClr val="000000"/>
                </a:solidFill>
                <a:latin typeface="Roboto"/>
                <a:ea typeface="Roboto"/>
                <a:cs typeface="Roboto"/>
                <a:sym typeface="Roboto"/>
              </a:rPr>
              <a:t>: the loss function is lower when the score associated with positive samples is greater than that of negative samples.</a:t>
            </a:r>
            <a:endParaRPr b="0" i="0" sz="1100" u="none" cap="none" strike="noStrike">
              <a:solidFill>
                <a:srgbClr val="000000"/>
              </a:solidFill>
              <a:latin typeface="Roboto"/>
              <a:ea typeface="Roboto"/>
              <a:cs typeface="Roboto"/>
              <a:sym typeface="Roboto"/>
            </a:endParaRPr>
          </a:p>
        </p:txBody>
      </p:sp>
      <p:sp>
        <p:nvSpPr>
          <p:cNvPr id="1112" name="Google Shape;1112;p44"/>
          <p:cNvSpPr/>
          <p:nvPr/>
        </p:nvSpPr>
        <p:spPr>
          <a:xfrm>
            <a:off x="138250" y="4741725"/>
            <a:ext cx="8079300" cy="354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4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1000"/>
                                        <p:tgtEl>
                                          <p:spTgt spid="1104"/>
                                        </p:tgtEl>
                                      </p:cBhvr>
                                    </p:animEffect>
                                  </p:childTnLst>
                                </p:cTn>
                              </p:par>
                              <p:par>
                                <p:cTn fill="hold" nodeType="withEffect" presetClass="entr" presetID="10" presetSubtype="0">
                                  <p:stCondLst>
                                    <p:cond delay="0"/>
                                  </p:stCondLst>
                                  <p:childTnLst>
                                    <p:set>
                                      <p:cBhvr>
                                        <p:cTn dur="1" fill="hold">
                                          <p:stCondLst>
                                            <p:cond delay="0"/>
                                          </p:stCondLst>
                                        </p:cTn>
                                        <p:tgtEl>
                                          <p:spTgt spid="1096"/>
                                        </p:tgtEl>
                                        <p:attrNameLst>
                                          <p:attrName>style.visibility</p:attrName>
                                        </p:attrNameLst>
                                      </p:cBhvr>
                                      <p:to>
                                        <p:strVal val="visible"/>
                                      </p:to>
                                    </p:set>
                                    <p:animEffect filter="fade" transition="in">
                                      <p:cBhvr>
                                        <p:cTn dur="1000"/>
                                        <p:tgtEl>
                                          <p:spTgt spid="10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1000"/>
                                        <p:tgtEl>
                                          <p:spTgt spid="1105"/>
                                        </p:tgtEl>
                                      </p:cBhvr>
                                    </p:animEffect>
                                  </p:childTnLst>
                                </p:cTn>
                              </p:par>
                              <p:par>
                                <p:cTn fill="hold" nodeType="with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1000"/>
                                        <p:tgtEl>
                                          <p:spTgt spid="1106"/>
                                        </p:tgtEl>
                                      </p:cBhvr>
                                    </p:animEffect>
                                  </p:childTnLst>
                                </p:cTn>
                              </p:par>
                              <p:par>
                                <p:cTn fill="hold" nodeType="with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1000"/>
                                        <p:tgtEl>
                                          <p:spTgt spid="1107"/>
                                        </p:tgtEl>
                                      </p:cBhvr>
                                    </p:animEffect>
                                  </p:childTnLst>
                                </p:cTn>
                              </p:par>
                              <p:par>
                                <p:cTn fill="hold" nodeType="withEffect" presetClass="entr" presetID="10" presetSubtype="0">
                                  <p:stCondLst>
                                    <p:cond delay="0"/>
                                  </p:stCondLst>
                                  <p:childTnLst>
                                    <p:set>
                                      <p:cBhvr>
                                        <p:cTn dur="1" fill="hold">
                                          <p:stCondLst>
                                            <p:cond delay="0"/>
                                          </p:stCondLst>
                                        </p:cTn>
                                        <p:tgtEl>
                                          <p:spTgt spid="1108"/>
                                        </p:tgtEl>
                                        <p:attrNameLst>
                                          <p:attrName>style.visibility</p:attrName>
                                        </p:attrNameLst>
                                      </p:cBhvr>
                                      <p:to>
                                        <p:strVal val="visible"/>
                                      </p:to>
                                    </p:set>
                                    <p:animEffect filter="fade" transition="in">
                                      <p:cBhvr>
                                        <p:cTn dur="1000"/>
                                        <p:tgtEl>
                                          <p:spTgt spid="1108"/>
                                        </p:tgtEl>
                                      </p:cBhvr>
                                    </p:animEffect>
                                  </p:childTnLst>
                                </p:cTn>
                              </p:par>
                              <p:par>
                                <p:cTn fill="hold" nodeType="withEffect" presetClass="entr" presetID="10" presetSubtype="0">
                                  <p:stCondLst>
                                    <p:cond delay="0"/>
                                  </p:stCondLst>
                                  <p:childTnLst>
                                    <p:set>
                                      <p:cBhvr>
                                        <p:cTn dur="1" fill="hold">
                                          <p:stCondLst>
                                            <p:cond delay="0"/>
                                          </p:stCondLst>
                                        </p:cTn>
                                        <p:tgtEl>
                                          <p:spTgt spid="1109"/>
                                        </p:tgtEl>
                                        <p:attrNameLst>
                                          <p:attrName>style.visibility</p:attrName>
                                        </p:attrNameLst>
                                      </p:cBhvr>
                                      <p:to>
                                        <p:strVal val="visible"/>
                                      </p:to>
                                    </p:set>
                                    <p:animEffect filter="fade" transition="in">
                                      <p:cBhvr>
                                        <p:cTn dur="1000"/>
                                        <p:tgtEl>
                                          <p:spTgt spid="1109"/>
                                        </p:tgtEl>
                                      </p:cBhvr>
                                    </p:animEffect>
                                  </p:childTnLst>
                                </p:cTn>
                              </p:par>
                              <p:par>
                                <p:cTn fill="hold" nodeType="withEffect" presetClass="entr" presetID="10" presetSubtype="0">
                                  <p:stCondLst>
                                    <p:cond delay="0"/>
                                  </p:stCondLst>
                                  <p:childTnLst>
                                    <p:set>
                                      <p:cBhvr>
                                        <p:cTn dur="1" fill="hold">
                                          <p:stCondLst>
                                            <p:cond delay="0"/>
                                          </p:stCondLst>
                                        </p:cTn>
                                        <p:tgtEl>
                                          <p:spTgt spid="1110"/>
                                        </p:tgtEl>
                                        <p:attrNameLst>
                                          <p:attrName>style.visibility</p:attrName>
                                        </p:attrNameLst>
                                      </p:cBhvr>
                                      <p:to>
                                        <p:strVal val="visible"/>
                                      </p:to>
                                    </p:set>
                                    <p:animEffect filter="fade" transition="in">
                                      <p:cBhvr>
                                        <p:cTn dur="1000"/>
                                        <p:tgtEl>
                                          <p:spTgt spid="1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1"/>
                                        </p:tgtEl>
                                        <p:attrNameLst>
                                          <p:attrName>style.visibility</p:attrName>
                                        </p:attrNameLst>
                                      </p:cBhvr>
                                      <p:to>
                                        <p:strVal val="visible"/>
                                      </p:to>
                                    </p:set>
                                    <p:animEffect filter="fade" transition="in">
                                      <p:cBhvr>
                                        <p:cTn dur="1000"/>
                                        <p:tgtEl>
                                          <p:spTgt spid="1111"/>
                                        </p:tgtEl>
                                      </p:cBhvr>
                                    </p:animEffect>
                                  </p:childTnLst>
                                </p:cTn>
                              </p:par>
                              <p:par>
                                <p:cTn fill="hold" nodeType="withEffect" presetClass="entr" presetID="10" presetSubtype="0">
                                  <p:stCondLst>
                                    <p:cond delay="0"/>
                                  </p:stCondLst>
                                  <p:childTnLst>
                                    <p:set>
                                      <p:cBhvr>
                                        <p:cTn dur="1" fill="hold">
                                          <p:stCondLst>
                                            <p:cond delay="0"/>
                                          </p:stCondLst>
                                        </p:cTn>
                                        <p:tgtEl>
                                          <p:spTgt spid="1112"/>
                                        </p:tgtEl>
                                        <p:attrNameLst>
                                          <p:attrName>style.visibility</p:attrName>
                                        </p:attrNameLst>
                                      </p:cBhvr>
                                      <p:to>
                                        <p:strVal val="visible"/>
                                      </p:to>
                                    </p:set>
                                    <p:animEffect filter="fade" transition="in">
                                      <p:cBhvr>
                                        <p:cTn dur="1000"/>
                                        <p:tgtEl>
                                          <p:spTgt spid="1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17" name="Shape 1117"/>
        <p:cNvGrpSpPr/>
        <p:nvPr/>
      </p:nvGrpSpPr>
      <p:grpSpPr>
        <a:xfrm>
          <a:off x="0" y="0"/>
          <a:ext cx="0" cy="0"/>
          <a:chOff x="0" y="0"/>
          <a:chExt cx="0" cy="0"/>
        </a:xfrm>
      </p:grpSpPr>
      <p:sp>
        <p:nvSpPr>
          <p:cNvPr id="1118" name="Google Shape;1118;p4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Contrastive Predicting Coding</a:t>
            </a:r>
            <a:endParaRPr sz="2600"/>
          </a:p>
        </p:txBody>
      </p:sp>
      <p:sp>
        <p:nvSpPr>
          <p:cNvPr id="1119" name="Google Shape;1119;p45"/>
          <p:cNvSpPr txBox="1"/>
          <p:nvPr/>
        </p:nvSpPr>
        <p:spPr>
          <a:xfrm>
            <a:off x="227175" y="844250"/>
            <a:ext cx="8778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With CPC we can learn features that outperform traditional ones:</a:t>
            </a:r>
            <a:endParaRPr b="0" i="0" sz="1400" u="none" cap="none" strike="noStrike">
              <a:solidFill>
                <a:srgbClr val="000000"/>
              </a:solidFill>
              <a:latin typeface="Roboto"/>
              <a:ea typeface="Roboto"/>
              <a:cs typeface="Roboto"/>
              <a:sym typeface="Roboto"/>
            </a:endParaRPr>
          </a:p>
        </p:txBody>
      </p:sp>
      <p:pic>
        <p:nvPicPr>
          <p:cNvPr id="1120" name="Google Shape;1120;p45"/>
          <p:cNvPicPr preferRelativeResize="0"/>
          <p:nvPr/>
        </p:nvPicPr>
        <p:blipFill rotWithShape="1">
          <a:blip r:embed="rId3">
            <a:alphaModFix/>
          </a:blip>
          <a:srcRect b="0" l="0" r="0" t="0"/>
          <a:stretch/>
        </p:blipFill>
        <p:spPr>
          <a:xfrm>
            <a:off x="487650" y="1367125"/>
            <a:ext cx="4173449" cy="3360912"/>
          </a:xfrm>
          <a:prstGeom prst="rect">
            <a:avLst/>
          </a:prstGeom>
          <a:noFill/>
          <a:ln>
            <a:noFill/>
          </a:ln>
        </p:spPr>
      </p:pic>
      <p:pic>
        <p:nvPicPr>
          <p:cNvPr id="1121" name="Google Shape;1121;p45"/>
          <p:cNvPicPr preferRelativeResize="0"/>
          <p:nvPr/>
        </p:nvPicPr>
        <p:blipFill rotWithShape="1">
          <a:blip r:embed="rId4">
            <a:alphaModFix/>
          </a:blip>
          <a:srcRect b="0" l="0" r="0" t="0"/>
          <a:stretch/>
        </p:blipFill>
        <p:spPr>
          <a:xfrm>
            <a:off x="5140274" y="1297125"/>
            <a:ext cx="2875400" cy="3594250"/>
          </a:xfrm>
          <a:prstGeom prst="rect">
            <a:avLst/>
          </a:prstGeom>
          <a:noFill/>
          <a:ln>
            <a:noFill/>
          </a:ln>
        </p:spPr>
      </p:pic>
      <p:sp>
        <p:nvSpPr>
          <p:cNvPr id="1122" name="Google Shape;1122;p4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26" name="Shape 1126"/>
        <p:cNvGrpSpPr/>
        <p:nvPr/>
      </p:nvGrpSpPr>
      <p:grpSpPr>
        <a:xfrm>
          <a:off x="0" y="0"/>
          <a:ext cx="0" cy="0"/>
          <a:chOff x="0" y="0"/>
          <a:chExt cx="0" cy="0"/>
        </a:xfrm>
      </p:grpSpPr>
      <p:sp>
        <p:nvSpPr>
          <p:cNvPr id="1127" name="Google Shape;1127;p4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Local Info Max</a:t>
            </a:r>
            <a:endParaRPr sz="2600"/>
          </a:p>
        </p:txBody>
      </p:sp>
      <p:sp>
        <p:nvSpPr>
          <p:cNvPr id="1128" name="Google Shape;1128;p46"/>
          <p:cNvSpPr txBox="1"/>
          <p:nvPr/>
        </p:nvSpPr>
        <p:spPr>
          <a:xfrm>
            <a:off x="275850" y="861500"/>
            <a:ext cx="7486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An alternative to CPC is </a:t>
            </a:r>
            <a:r>
              <a:rPr b="1" i="0" lang="en-GB" sz="1400" u="none" cap="none" strike="noStrike">
                <a:solidFill>
                  <a:srgbClr val="000000"/>
                </a:solidFill>
                <a:latin typeface="Roboto"/>
                <a:ea typeface="Roboto"/>
                <a:cs typeface="Roboto"/>
                <a:sym typeface="Roboto"/>
              </a:rPr>
              <a:t>Local Info Max </a:t>
            </a:r>
            <a:r>
              <a:rPr b="0" i="0" lang="en-GB" sz="1400" u="none" cap="none" strike="noStrike">
                <a:solidFill>
                  <a:srgbClr val="000000"/>
                </a:solidFill>
                <a:latin typeface="Roboto"/>
                <a:ea typeface="Roboto"/>
                <a:cs typeface="Roboto"/>
                <a:sym typeface="Roboto"/>
              </a:rPr>
              <a:t>(LIM).</a:t>
            </a:r>
            <a:endParaRPr b="0" i="0" sz="1400" u="none" cap="none" strike="noStrike">
              <a:solidFill>
                <a:srgbClr val="000000"/>
              </a:solidFill>
              <a:latin typeface="Roboto"/>
              <a:ea typeface="Roboto"/>
              <a:cs typeface="Roboto"/>
              <a:sym typeface="Roboto"/>
            </a:endParaRPr>
          </a:p>
        </p:txBody>
      </p:sp>
      <p:grpSp>
        <p:nvGrpSpPr>
          <p:cNvPr id="1129" name="Google Shape;1129;p46"/>
          <p:cNvGrpSpPr/>
          <p:nvPr/>
        </p:nvGrpSpPr>
        <p:grpSpPr>
          <a:xfrm>
            <a:off x="607278" y="1512780"/>
            <a:ext cx="3097205" cy="2976629"/>
            <a:chOff x="531094" y="1360429"/>
            <a:chExt cx="3640772" cy="3636244"/>
          </a:xfrm>
        </p:grpSpPr>
        <p:sp>
          <p:nvSpPr>
            <p:cNvPr id="1130" name="Google Shape;1130;p46"/>
            <p:cNvSpPr/>
            <p:nvPr/>
          </p:nvSpPr>
          <p:spPr>
            <a:xfrm>
              <a:off x="1414105" y="3170125"/>
              <a:ext cx="980100" cy="520200"/>
            </a:xfrm>
            <a:prstGeom prst="rect">
              <a:avLst/>
            </a:prstGeom>
            <a:solidFill>
              <a:srgbClr val="FFFFFF"/>
            </a:solidFill>
            <a:ln cap="flat" cmpd="sng" w="25400">
              <a:solidFill>
                <a:srgbClr val="4285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131" name="Google Shape;1131;p46"/>
            <p:cNvSpPr txBox="1"/>
            <p:nvPr/>
          </p:nvSpPr>
          <p:spPr>
            <a:xfrm>
              <a:off x="1377824" y="3185138"/>
              <a:ext cx="1008900" cy="48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Encoder</a:t>
              </a:r>
              <a:endParaRPr b="0" i="0" sz="1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fθ</a:t>
              </a:r>
              <a:endParaRPr b="0" i="0" sz="1000" u="none" cap="none" strike="noStrike">
                <a:solidFill>
                  <a:srgbClr val="000000"/>
                </a:solidFill>
                <a:latin typeface="Roboto"/>
                <a:ea typeface="Roboto"/>
                <a:cs typeface="Roboto"/>
                <a:sym typeface="Roboto"/>
              </a:endParaRPr>
            </a:p>
          </p:txBody>
        </p:sp>
        <p:cxnSp>
          <p:nvCxnSpPr>
            <p:cNvPr id="1132" name="Google Shape;1132;p46"/>
            <p:cNvCxnSpPr>
              <a:endCxn id="1131" idx="1"/>
            </p:cNvCxnSpPr>
            <p:nvPr/>
          </p:nvCxnSpPr>
          <p:spPr>
            <a:xfrm>
              <a:off x="907424" y="3427538"/>
              <a:ext cx="470400" cy="0"/>
            </a:xfrm>
            <a:prstGeom prst="straightConnector1">
              <a:avLst/>
            </a:prstGeom>
            <a:noFill/>
            <a:ln cap="flat" cmpd="sng" w="9525">
              <a:solidFill>
                <a:srgbClr val="000000"/>
              </a:solidFill>
              <a:prstDash val="solid"/>
              <a:round/>
              <a:headEnd len="sm" w="sm" type="none"/>
              <a:tailEnd len="med" w="med" type="triangle"/>
            </a:ln>
          </p:spPr>
        </p:cxnSp>
        <p:pic>
          <p:nvPicPr>
            <p:cNvPr id="1133" name="Google Shape;1133;p46"/>
            <p:cNvPicPr preferRelativeResize="0"/>
            <p:nvPr/>
          </p:nvPicPr>
          <p:blipFill rotWithShape="1">
            <a:blip r:embed="rId3">
              <a:alphaModFix/>
            </a:blip>
            <a:srcRect b="0" l="0" r="0" t="0"/>
            <a:stretch/>
          </p:blipFill>
          <p:spPr>
            <a:xfrm>
              <a:off x="654168" y="3129558"/>
              <a:ext cx="230461" cy="610260"/>
            </a:xfrm>
            <a:prstGeom prst="rect">
              <a:avLst/>
            </a:prstGeom>
            <a:noFill/>
            <a:ln>
              <a:noFill/>
            </a:ln>
          </p:spPr>
        </p:pic>
        <p:pic>
          <p:nvPicPr>
            <p:cNvPr id="1134" name="Google Shape;1134;p46"/>
            <p:cNvPicPr preferRelativeResize="0"/>
            <p:nvPr/>
          </p:nvPicPr>
          <p:blipFill rotWithShape="1">
            <a:blip r:embed="rId4">
              <a:alphaModFix/>
            </a:blip>
            <a:srcRect b="0" l="0" r="0" t="0"/>
            <a:stretch/>
          </p:blipFill>
          <p:spPr>
            <a:xfrm>
              <a:off x="613269" y="3745802"/>
              <a:ext cx="252046" cy="668737"/>
            </a:xfrm>
            <a:prstGeom prst="rect">
              <a:avLst/>
            </a:prstGeom>
            <a:noFill/>
            <a:ln>
              <a:noFill/>
            </a:ln>
          </p:spPr>
        </p:pic>
        <p:pic>
          <p:nvPicPr>
            <p:cNvPr id="1135" name="Google Shape;1135;p46"/>
            <p:cNvPicPr preferRelativeResize="0"/>
            <p:nvPr/>
          </p:nvPicPr>
          <p:blipFill rotWithShape="1">
            <a:blip r:embed="rId5">
              <a:alphaModFix/>
            </a:blip>
            <a:srcRect b="0" l="0" r="0" t="0"/>
            <a:stretch/>
          </p:blipFill>
          <p:spPr>
            <a:xfrm>
              <a:off x="588779" y="1360429"/>
              <a:ext cx="3528392" cy="712522"/>
            </a:xfrm>
            <a:prstGeom prst="rect">
              <a:avLst/>
            </a:prstGeom>
            <a:noFill/>
            <a:ln>
              <a:noFill/>
            </a:ln>
          </p:spPr>
        </p:pic>
        <p:sp>
          <p:nvSpPr>
            <p:cNvPr id="1136" name="Google Shape;1136;p46"/>
            <p:cNvSpPr/>
            <p:nvPr/>
          </p:nvSpPr>
          <p:spPr>
            <a:xfrm rot="-5400000">
              <a:off x="1564646" y="1811794"/>
              <a:ext cx="183900" cy="338400"/>
            </a:xfrm>
            <a:prstGeom prst="leftBracket">
              <a:avLst>
                <a:gd fmla="val 8333" name="adj"/>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4285F4"/>
                </a:solidFill>
                <a:latin typeface="Constantia"/>
                <a:ea typeface="Constantia"/>
                <a:cs typeface="Constantia"/>
                <a:sym typeface="Constantia"/>
              </a:endParaRPr>
            </a:p>
          </p:txBody>
        </p:sp>
        <p:sp>
          <p:nvSpPr>
            <p:cNvPr id="1137" name="Google Shape;1137;p46"/>
            <p:cNvSpPr/>
            <p:nvPr/>
          </p:nvSpPr>
          <p:spPr>
            <a:xfrm rot="-5400000">
              <a:off x="2805018" y="1776883"/>
              <a:ext cx="183900" cy="423300"/>
            </a:xfrm>
            <a:prstGeom prst="leftBracket">
              <a:avLst>
                <a:gd fmla="val 8333" name="adj"/>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4285F4"/>
                </a:solidFill>
                <a:latin typeface="Constantia"/>
                <a:ea typeface="Constantia"/>
                <a:cs typeface="Constantia"/>
                <a:sym typeface="Constantia"/>
              </a:endParaRPr>
            </a:p>
          </p:txBody>
        </p:sp>
        <p:pic>
          <p:nvPicPr>
            <p:cNvPr id="1138" name="Google Shape;1138;p46"/>
            <p:cNvPicPr preferRelativeResize="0"/>
            <p:nvPr/>
          </p:nvPicPr>
          <p:blipFill rotWithShape="1">
            <a:blip r:embed="rId6">
              <a:alphaModFix/>
            </a:blip>
            <a:srcRect b="0" l="0" r="0" t="0"/>
            <a:stretch/>
          </p:blipFill>
          <p:spPr>
            <a:xfrm>
              <a:off x="608390" y="2146772"/>
              <a:ext cx="3508781" cy="670547"/>
            </a:xfrm>
            <a:prstGeom prst="rect">
              <a:avLst/>
            </a:prstGeom>
            <a:noFill/>
            <a:ln>
              <a:noFill/>
            </a:ln>
          </p:spPr>
        </p:pic>
        <p:sp>
          <p:nvSpPr>
            <p:cNvPr id="1139" name="Google Shape;1139;p46"/>
            <p:cNvSpPr/>
            <p:nvPr/>
          </p:nvSpPr>
          <p:spPr>
            <a:xfrm rot="-5400000">
              <a:off x="2020140" y="2515887"/>
              <a:ext cx="183900" cy="338400"/>
            </a:xfrm>
            <a:prstGeom prst="leftBracket">
              <a:avLst>
                <a:gd fmla="val 8333" name="adj"/>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4285F4"/>
                </a:solidFill>
                <a:latin typeface="Constantia"/>
                <a:ea typeface="Constantia"/>
                <a:cs typeface="Constantia"/>
                <a:sym typeface="Constantia"/>
              </a:endParaRPr>
            </a:p>
          </p:txBody>
        </p:sp>
        <p:pic>
          <p:nvPicPr>
            <p:cNvPr id="1140" name="Google Shape;1140;p46"/>
            <p:cNvPicPr preferRelativeResize="0"/>
            <p:nvPr/>
          </p:nvPicPr>
          <p:blipFill rotWithShape="1">
            <a:blip r:embed="rId7">
              <a:alphaModFix/>
            </a:blip>
            <a:srcRect b="0" l="0" r="0" t="0"/>
            <a:stretch/>
          </p:blipFill>
          <p:spPr>
            <a:xfrm>
              <a:off x="631991" y="4406433"/>
              <a:ext cx="200419" cy="590202"/>
            </a:xfrm>
            <a:prstGeom prst="rect">
              <a:avLst/>
            </a:prstGeom>
            <a:noFill/>
            <a:ln>
              <a:noFill/>
            </a:ln>
          </p:spPr>
        </p:pic>
        <p:sp>
          <p:nvSpPr>
            <p:cNvPr id="1141" name="Google Shape;1141;p46"/>
            <p:cNvSpPr txBox="1"/>
            <p:nvPr/>
          </p:nvSpPr>
          <p:spPr>
            <a:xfrm>
              <a:off x="1850805" y="1829067"/>
              <a:ext cx="541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0000"/>
                  </a:solidFill>
                  <a:latin typeface="Constantia"/>
                  <a:ea typeface="Constantia"/>
                  <a:cs typeface="Constantia"/>
                  <a:sym typeface="Constantia"/>
                </a:rPr>
                <a:t>c</a:t>
              </a:r>
              <a:r>
                <a:rPr b="0" i="0" lang="en-GB" sz="500" u="none" cap="none" strike="noStrike">
                  <a:solidFill>
                    <a:srgbClr val="FF0000"/>
                  </a:solidFill>
                  <a:latin typeface="Constantia"/>
                  <a:ea typeface="Constantia"/>
                  <a:cs typeface="Constantia"/>
                  <a:sym typeface="Constantia"/>
                </a:rPr>
                <a:t>1</a:t>
              </a:r>
              <a:endParaRPr b="0" i="0" sz="500" u="none" cap="none" strike="noStrike">
                <a:solidFill>
                  <a:srgbClr val="FF0000"/>
                </a:solidFill>
                <a:latin typeface="Constantia"/>
                <a:ea typeface="Constantia"/>
                <a:cs typeface="Constantia"/>
                <a:sym typeface="Constantia"/>
              </a:endParaRPr>
            </a:p>
          </p:txBody>
        </p:sp>
        <p:sp>
          <p:nvSpPr>
            <p:cNvPr id="1142" name="Google Shape;1142;p46"/>
            <p:cNvSpPr txBox="1"/>
            <p:nvPr/>
          </p:nvSpPr>
          <p:spPr>
            <a:xfrm>
              <a:off x="3147238" y="1833537"/>
              <a:ext cx="6831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B050"/>
                  </a:solidFill>
                  <a:latin typeface="Constantia"/>
                  <a:ea typeface="Constantia"/>
                  <a:cs typeface="Constantia"/>
                  <a:sym typeface="Constantia"/>
                </a:rPr>
                <a:t>c</a:t>
              </a:r>
              <a:r>
                <a:rPr b="0" i="0" lang="en-GB" sz="500" u="none" cap="none" strike="noStrike">
                  <a:solidFill>
                    <a:srgbClr val="00B050"/>
                  </a:solidFill>
                  <a:latin typeface="Constantia"/>
                  <a:ea typeface="Constantia"/>
                  <a:cs typeface="Constantia"/>
                  <a:sym typeface="Constantia"/>
                </a:rPr>
                <a:t>2</a:t>
              </a:r>
              <a:endParaRPr b="0" i="0" sz="500" u="none" cap="none" strike="noStrike">
                <a:solidFill>
                  <a:srgbClr val="00B050"/>
                </a:solidFill>
                <a:latin typeface="Constantia"/>
                <a:ea typeface="Constantia"/>
                <a:cs typeface="Constantia"/>
                <a:sym typeface="Constantia"/>
              </a:endParaRPr>
            </a:p>
          </p:txBody>
        </p:sp>
        <p:sp>
          <p:nvSpPr>
            <p:cNvPr id="1143" name="Google Shape;1143;p46"/>
            <p:cNvSpPr txBox="1"/>
            <p:nvPr/>
          </p:nvSpPr>
          <p:spPr>
            <a:xfrm>
              <a:off x="2267237" y="2528246"/>
              <a:ext cx="541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C000"/>
                  </a:solidFill>
                  <a:latin typeface="Constantia"/>
                  <a:ea typeface="Constantia"/>
                  <a:cs typeface="Constantia"/>
                  <a:sym typeface="Constantia"/>
                </a:rPr>
                <a:t>c</a:t>
              </a:r>
              <a:r>
                <a:rPr b="0" i="0" lang="en-GB" sz="500" u="none" cap="none" strike="noStrike">
                  <a:solidFill>
                    <a:srgbClr val="FFC000"/>
                  </a:solidFill>
                  <a:latin typeface="Constantia"/>
                  <a:ea typeface="Constantia"/>
                  <a:cs typeface="Constantia"/>
                  <a:sym typeface="Constantia"/>
                </a:rPr>
                <a:t>rnd</a:t>
              </a:r>
              <a:endParaRPr b="0" i="0" sz="500" u="none" cap="none" strike="noStrike">
                <a:solidFill>
                  <a:srgbClr val="FFC000"/>
                </a:solidFill>
                <a:latin typeface="Constantia"/>
                <a:ea typeface="Constantia"/>
                <a:cs typeface="Constantia"/>
                <a:sym typeface="Constantia"/>
              </a:endParaRPr>
            </a:p>
          </p:txBody>
        </p:sp>
        <p:sp>
          <p:nvSpPr>
            <p:cNvPr id="1144" name="Google Shape;1144;p46"/>
            <p:cNvSpPr txBox="1"/>
            <p:nvPr/>
          </p:nvSpPr>
          <p:spPr>
            <a:xfrm>
              <a:off x="958541" y="3095480"/>
              <a:ext cx="541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0000"/>
                  </a:solidFill>
                  <a:latin typeface="Constantia"/>
                  <a:ea typeface="Constantia"/>
                  <a:cs typeface="Constantia"/>
                  <a:sym typeface="Constantia"/>
                </a:rPr>
                <a:t>c</a:t>
              </a:r>
              <a:r>
                <a:rPr b="0" i="0" lang="en-GB" sz="500" u="none" cap="none" strike="noStrike">
                  <a:solidFill>
                    <a:srgbClr val="FF0000"/>
                  </a:solidFill>
                  <a:latin typeface="Constantia"/>
                  <a:ea typeface="Constantia"/>
                  <a:cs typeface="Constantia"/>
                  <a:sym typeface="Constantia"/>
                </a:rPr>
                <a:t>1</a:t>
              </a:r>
              <a:endParaRPr b="0" i="0" sz="500" u="none" cap="none" strike="noStrike">
                <a:solidFill>
                  <a:srgbClr val="FF0000"/>
                </a:solidFill>
                <a:latin typeface="Constantia"/>
                <a:ea typeface="Constantia"/>
                <a:cs typeface="Constantia"/>
                <a:sym typeface="Constantia"/>
              </a:endParaRPr>
            </a:p>
          </p:txBody>
        </p:sp>
        <p:sp>
          <p:nvSpPr>
            <p:cNvPr id="1145" name="Google Shape;1145;p46"/>
            <p:cNvSpPr txBox="1"/>
            <p:nvPr/>
          </p:nvSpPr>
          <p:spPr>
            <a:xfrm>
              <a:off x="968583" y="3747483"/>
              <a:ext cx="6831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B050"/>
                  </a:solidFill>
                  <a:latin typeface="Constantia"/>
                  <a:ea typeface="Constantia"/>
                  <a:cs typeface="Constantia"/>
                  <a:sym typeface="Constantia"/>
                </a:rPr>
                <a:t>c</a:t>
              </a:r>
              <a:r>
                <a:rPr b="0" i="0" lang="en-GB" sz="500" u="none" cap="none" strike="noStrike">
                  <a:solidFill>
                    <a:srgbClr val="00B050"/>
                  </a:solidFill>
                  <a:latin typeface="Constantia"/>
                  <a:ea typeface="Constantia"/>
                  <a:cs typeface="Constantia"/>
                  <a:sym typeface="Constantia"/>
                </a:rPr>
                <a:t>2</a:t>
              </a:r>
              <a:endParaRPr b="0" i="0" sz="500" u="none" cap="none" strike="noStrike">
                <a:solidFill>
                  <a:srgbClr val="00B050"/>
                </a:solidFill>
                <a:latin typeface="Constantia"/>
                <a:ea typeface="Constantia"/>
                <a:cs typeface="Constantia"/>
                <a:sym typeface="Constantia"/>
              </a:endParaRPr>
            </a:p>
          </p:txBody>
        </p:sp>
        <p:sp>
          <p:nvSpPr>
            <p:cNvPr id="1146" name="Google Shape;1146;p46"/>
            <p:cNvSpPr txBox="1"/>
            <p:nvPr/>
          </p:nvSpPr>
          <p:spPr>
            <a:xfrm>
              <a:off x="891634" y="4402162"/>
              <a:ext cx="541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C000"/>
                  </a:solidFill>
                  <a:latin typeface="Constantia"/>
                  <a:ea typeface="Constantia"/>
                  <a:cs typeface="Constantia"/>
                  <a:sym typeface="Constantia"/>
                </a:rPr>
                <a:t>c</a:t>
              </a:r>
              <a:r>
                <a:rPr b="0" i="0" lang="en-GB" sz="500" u="none" cap="none" strike="noStrike">
                  <a:solidFill>
                    <a:srgbClr val="FFC000"/>
                  </a:solidFill>
                  <a:latin typeface="Constantia"/>
                  <a:ea typeface="Constantia"/>
                  <a:cs typeface="Constantia"/>
                  <a:sym typeface="Constantia"/>
                </a:rPr>
                <a:t>rnd</a:t>
              </a:r>
              <a:endParaRPr b="0" i="0" sz="500" u="none" cap="none" strike="noStrike">
                <a:solidFill>
                  <a:srgbClr val="FFC000"/>
                </a:solidFill>
                <a:latin typeface="Constantia"/>
                <a:ea typeface="Constantia"/>
                <a:cs typeface="Constantia"/>
                <a:sym typeface="Constantia"/>
              </a:endParaRPr>
            </a:p>
          </p:txBody>
        </p:sp>
        <p:cxnSp>
          <p:nvCxnSpPr>
            <p:cNvPr id="1147" name="Google Shape;1147;p46"/>
            <p:cNvCxnSpPr/>
            <p:nvPr/>
          </p:nvCxnSpPr>
          <p:spPr>
            <a:xfrm>
              <a:off x="2402100" y="3425958"/>
              <a:ext cx="447300" cy="0"/>
            </a:xfrm>
            <a:prstGeom prst="straightConnector1">
              <a:avLst/>
            </a:prstGeom>
            <a:noFill/>
            <a:ln cap="flat" cmpd="sng" w="9525">
              <a:solidFill>
                <a:srgbClr val="000000"/>
              </a:solidFill>
              <a:prstDash val="solid"/>
              <a:round/>
              <a:headEnd len="sm" w="sm" type="none"/>
              <a:tailEnd len="med" w="med" type="triangle"/>
            </a:ln>
          </p:spPr>
        </p:cxnSp>
        <p:sp>
          <p:nvSpPr>
            <p:cNvPr id="1148" name="Google Shape;1148;p46"/>
            <p:cNvSpPr txBox="1"/>
            <p:nvPr/>
          </p:nvSpPr>
          <p:spPr>
            <a:xfrm>
              <a:off x="2455665" y="3093925"/>
              <a:ext cx="541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0000"/>
                  </a:solidFill>
                  <a:latin typeface="Constantia"/>
                  <a:ea typeface="Constantia"/>
                  <a:cs typeface="Constantia"/>
                  <a:sym typeface="Constantia"/>
                </a:rPr>
                <a:t>z</a:t>
              </a:r>
              <a:r>
                <a:rPr b="0" i="0" lang="en-GB" sz="500" u="none" cap="none" strike="noStrike">
                  <a:solidFill>
                    <a:srgbClr val="FF0000"/>
                  </a:solidFill>
                  <a:latin typeface="Constantia"/>
                  <a:ea typeface="Constantia"/>
                  <a:cs typeface="Constantia"/>
                  <a:sym typeface="Constantia"/>
                </a:rPr>
                <a:t>1</a:t>
              </a:r>
              <a:endParaRPr b="0" i="0" sz="500" u="none" cap="none" strike="noStrike">
                <a:solidFill>
                  <a:srgbClr val="FF0000"/>
                </a:solidFill>
                <a:latin typeface="Constantia"/>
                <a:ea typeface="Constantia"/>
                <a:cs typeface="Constantia"/>
                <a:sym typeface="Constantia"/>
              </a:endParaRPr>
            </a:p>
          </p:txBody>
        </p:sp>
        <p:sp>
          <p:nvSpPr>
            <p:cNvPr id="1149" name="Google Shape;1149;p46"/>
            <p:cNvSpPr/>
            <p:nvPr/>
          </p:nvSpPr>
          <p:spPr>
            <a:xfrm>
              <a:off x="1410811" y="3819282"/>
              <a:ext cx="980100" cy="520200"/>
            </a:xfrm>
            <a:prstGeom prst="rect">
              <a:avLst/>
            </a:prstGeom>
            <a:solidFill>
              <a:srgbClr val="FFFFFF"/>
            </a:solidFill>
            <a:ln cap="flat" cmpd="sng" w="25400">
              <a:solidFill>
                <a:srgbClr val="4285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150" name="Google Shape;1150;p46"/>
            <p:cNvSpPr txBox="1"/>
            <p:nvPr/>
          </p:nvSpPr>
          <p:spPr>
            <a:xfrm>
              <a:off x="1372483" y="3834295"/>
              <a:ext cx="1013700" cy="48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Encoder</a:t>
              </a:r>
              <a:endParaRPr b="0" i="0" sz="1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fθ</a:t>
              </a:r>
              <a:endParaRPr b="0" i="0" sz="1000" u="none" cap="none" strike="noStrike">
                <a:solidFill>
                  <a:srgbClr val="000000"/>
                </a:solidFill>
                <a:latin typeface="Roboto"/>
                <a:ea typeface="Roboto"/>
                <a:cs typeface="Roboto"/>
                <a:sym typeface="Roboto"/>
              </a:endParaRPr>
            </a:p>
          </p:txBody>
        </p:sp>
        <p:cxnSp>
          <p:nvCxnSpPr>
            <p:cNvPr id="1151" name="Google Shape;1151;p46"/>
            <p:cNvCxnSpPr>
              <a:endCxn id="1150" idx="1"/>
            </p:cNvCxnSpPr>
            <p:nvPr/>
          </p:nvCxnSpPr>
          <p:spPr>
            <a:xfrm>
              <a:off x="907483" y="4076695"/>
              <a:ext cx="465000" cy="0"/>
            </a:xfrm>
            <a:prstGeom prst="straightConnector1">
              <a:avLst/>
            </a:prstGeom>
            <a:noFill/>
            <a:ln cap="flat" cmpd="sng" w="9525">
              <a:solidFill>
                <a:srgbClr val="000000"/>
              </a:solidFill>
              <a:prstDash val="solid"/>
              <a:round/>
              <a:headEnd len="sm" w="sm" type="none"/>
              <a:tailEnd len="med" w="med" type="triangle"/>
            </a:ln>
          </p:spPr>
        </p:cxnSp>
        <p:cxnSp>
          <p:nvCxnSpPr>
            <p:cNvPr id="1152" name="Google Shape;1152;p46"/>
            <p:cNvCxnSpPr/>
            <p:nvPr/>
          </p:nvCxnSpPr>
          <p:spPr>
            <a:xfrm>
              <a:off x="2389282" y="4075114"/>
              <a:ext cx="447300" cy="0"/>
            </a:xfrm>
            <a:prstGeom prst="straightConnector1">
              <a:avLst/>
            </a:prstGeom>
            <a:noFill/>
            <a:ln cap="flat" cmpd="sng" w="9525">
              <a:solidFill>
                <a:srgbClr val="000000"/>
              </a:solidFill>
              <a:prstDash val="solid"/>
              <a:round/>
              <a:headEnd len="sm" w="sm" type="none"/>
              <a:tailEnd len="sm" w="sm" type="none"/>
            </a:ln>
          </p:spPr>
        </p:cxnSp>
        <p:sp>
          <p:nvSpPr>
            <p:cNvPr id="1153" name="Google Shape;1153;p46"/>
            <p:cNvSpPr txBox="1"/>
            <p:nvPr/>
          </p:nvSpPr>
          <p:spPr>
            <a:xfrm>
              <a:off x="2451624" y="3758306"/>
              <a:ext cx="6831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B050"/>
                  </a:solidFill>
                  <a:latin typeface="Constantia"/>
                  <a:ea typeface="Constantia"/>
                  <a:cs typeface="Constantia"/>
                  <a:sym typeface="Constantia"/>
                </a:rPr>
                <a:t>z</a:t>
              </a:r>
              <a:r>
                <a:rPr b="0" i="0" lang="en-GB" sz="500" u="none" cap="none" strike="noStrike">
                  <a:solidFill>
                    <a:srgbClr val="00B050"/>
                  </a:solidFill>
                  <a:latin typeface="Constantia"/>
                  <a:ea typeface="Constantia"/>
                  <a:cs typeface="Constantia"/>
                  <a:sym typeface="Constantia"/>
                </a:rPr>
                <a:t>2</a:t>
              </a:r>
              <a:endParaRPr b="0" i="0" sz="500" u="none" cap="none" strike="noStrike">
                <a:solidFill>
                  <a:srgbClr val="00B050"/>
                </a:solidFill>
                <a:latin typeface="Constantia"/>
                <a:ea typeface="Constantia"/>
                <a:cs typeface="Constantia"/>
                <a:sym typeface="Constantia"/>
              </a:endParaRPr>
            </a:p>
          </p:txBody>
        </p:sp>
        <p:sp>
          <p:nvSpPr>
            <p:cNvPr id="1154" name="Google Shape;1154;p46"/>
            <p:cNvSpPr/>
            <p:nvPr/>
          </p:nvSpPr>
          <p:spPr>
            <a:xfrm>
              <a:off x="1405787" y="4476473"/>
              <a:ext cx="980100" cy="520200"/>
            </a:xfrm>
            <a:prstGeom prst="rect">
              <a:avLst/>
            </a:prstGeom>
            <a:solidFill>
              <a:srgbClr val="FFFFFF"/>
            </a:solidFill>
            <a:ln cap="flat" cmpd="sng" w="25400">
              <a:solidFill>
                <a:srgbClr val="4285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155" name="Google Shape;1155;p46"/>
            <p:cNvSpPr txBox="1"/>
            <p:nvPr/>
          </p:nvSpPr>
          <p:spPr>
            <a:xfrm>
              <a:off x="1372483" y="4491486"/>
              <a:ext cx="1018800" cy="48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Encoder</a:t>
              </a:r>
              <a:endParaRPr b="0" i="0" sz="1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fθ</a:t>
              </a:r>
              <a:endParaRPr b="0" i="0" sz="1000" u="none" cap="none" strike="noStrike">
                <a:solidFill>
                  <a:srgbClr val="000000"/>
                </a:solidFill>
                <a:latin typeface="Roboto"/>
                <a:ea typeface="Roboto"/>
                <a:cs typeface="Roboto"/>
                <a:sym typeface="Roboto"/>
              </a:endParaRPr>
            </a:p>
          </p:txBody>
        </p:sp>
        <p:cxnSp>
          <p:nvCxnSpPr>
            <p:cNvPr id="1156" name="Google Shape;1156;p46"/>
            <p:cNvCxnSpPr>
              <a:endCxn id="1155" idx="1"/>
            </p:cNvCxnSpPr>
            <p:nvPr/>
          </p:nvCxnSpPr>
          <p:spPr>
            <a:xfrm>
              <a:off x="907483" y="4733886"/>
              <a:ext cx="465000" cy="0"/>
            </a:xfrm>
            <a:prstGeom prst="straightConnector1">
              <a:avLst/>
            </a:prstGeom>
            <a:noFill/>
            <a:ln cap="flat" cmpd="sng" w="9525">
              <a:solidFill>
                <a:srgbClr val="000000"/>
              </a:solidFill>
              <a:prstDash val="solid"/>
              <a:round/>
              <a:headEnd len="sm" w="sm" type="none"/>
              <a:tailEnd len="med" w="med" type="triangle"/>
            </a:ln>
          </p:spPr>
        </p:cxnSp>
        <p:sp>
          <p:nvSpPr>
            <p:cNvPr id="1157" name="Google Shape;1157;p46"/>
            <p:cNvSpPr txBox="1"/>
            <p:nvPr/>
          </p:nvSpPr>
          <p:spPr>
            <a:xfrm>
              <a:off x="2415748" y="4412413"/>
              <a:ext cx="541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C000"/>
                  </a:solidFill>
                  <a:latin typeface="Constantia"/>
                  <a:ea typeface="Constantia"/>
                  <a:cs typeface="Constantia"/>
                  <a:sym typeface="Constantia"/>
                </a:rPr>
                <a:t>z</a:t>
              </a:r>
              <a:r>
                <a:rPr b="0" i="0" lang="en-GB" sz="500" u="none" cap="none" strike="noStrike">
                  <a:solidFill>
                    <a:srgbClr val="FFC000"/>
                  </a:solidFill>
                  <a:latin typeface="Constantia"/>
                  <a:ea typeface="Constantia"/>
                  <a:cs typeface="Constantia"/>
                  <a:sym typeface="Constantia"/>
                </a:rPr>
                <a:t>rnd</a:t>
              </a:r>
              <a:endParaRPr b="0" i="0" sz="500" u="none" cap="none" strike="noStrike">
                <a:solidFill>
                  <a:srgbClr val="FFC000"/>
                </a:solidFill>
                <a:latin typeface="Constantia"/>
                <a:ea typeface="Constantia"/>
                <a:cs typeface="Constantia"/>
                <a:sym typeface="Constantia"/>
              </a:endParaRPr>
            </a:p>
          </p:txBody>
        </p:sp>
        <p:sp>
          <p:nvSpPr>
            <p:cNvPr id="1158" name="Google Shape;1158;p46"/>
            <p:cNvSpPr/>
            <p:nvPr/>
          </p:nvSpPr>
          <p:spPr>
            <a:xfrm>
              <a:off x="2885671" y="3174159"/>
              <a:ext cx="980100" cy="520200"/>
            </a:xfrm>
            <a:prstGeom prst="rect">
              <a:avLst/>
            </a:prstGeom>
            <a:solidFill>
              <a:srgbClr val="FFFFFF"/>
            </a:solidFill>
            <a:ln cap="flat" cmpd="sng" w="25400">
              <a:solidFill>
                <a:srgbClr val="4285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159" name="Google Shape;1159;p46"/>
            <p:cNvSpPr txBox="1"/>
            <p:nvPr/>
          </p:nvSpPr>
          <p:spPr>
            <a:xfrm>
              <a:off x="2823000" y="3160430"/>
              <a:ext cx="1051800" cy="48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Discrim.</a:t>
              </a:r>
              <a:endParaRPr b="0" i="0" sz="1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gφ</a:t>
              </a:r>
              <a:endParaRPr b="0" i="0" sz="1000" u="none" cap="none" strike="noStrike">
                <a:solidFill>
                  <a:srgbClr val="000000"/>
                </a:solidFill>
                <a:latin typeface="Roboto"/>
                <a:ea typeface="Roboto"/>
                <a:cs typeface="Roboto"/>
                <a:sym typeface="Roboto"/>
              </a:endParaRPr>
            </a:p>
          </p:txBody>
        </p:sp>
        <p:cxnSp>
          <p:nvCxnSpPr>
            <p:cNvPr id="1160" name="Google Shape;1160;p46"/>
            <p:cNvCxnSpPr/>
            <p:nvPr/>
          </p:nvCxnSpPr>
          <p:spPr>
            <a:xfrm>
              <a:off x="3873666" y="3429992"/>
              <a:ext cx="298200" cy="1500"/>
            </a:xfrm>
            <a:prstGeom prst="straightConnector1">
              <a:avLst/>
            </a:prstGeom>
            <a:noFill/>
            <a:ln cap="flat" cmpd="sng" w="9525">
              <a:solidFill>
                <a:srgbClr val="000000"/>
              </a:solidFill>
              <a:prstDash val="solid"/>
              <a:round/>
              <a:headEnd len="sm" w="sm" type="none"/>
              <a:tailEnd len="med" w="med" type="triangle"/>
            </a:ln>
          </p:spPr>
        </p:cxnSp>
        <p:cxnSp>
          <p:nvCxnSpPr>
            <p:cNvPr id="1161" name="Google Shape;1161;p46"/>
            <p:cNvCxnSpPr/>
            <p:nvPr/>
          </p:nvCxnSpPr>
          <p:spPr>
            <a:xfrm rot="-5400000">
              <a:off x="3048841" y="4086550"/>
              <a:ext cx="679500" cy="1800"/>
            </a:xfrm>
            <a:prstGeom prst="bentConnector3">
              <a:avLst>
                <a:gd fmla="val -11544" name="adj1"/>
              </a:avLst>
            </a:prstGeom>
            <a:noFill/>
            <a:ln cap="flat" cmpd="sng" w="9525">
              <a:solidFill>
                <a:srgbClr val="000000"/>
              </a:solidFill>
              <a:prstDash val="solid"/>
              <a:round/>
              <a:headEnd len="sm" w="sm" type="none"/>
              <a:tailEnd len="med" w="med" type="triangle"/>
            </a:ln>
          </p:spPr>
        </p:cxnSp>
        <p:sp>
          <p:nvSpPr>
            <p:cNvPr id="1162" name="Google Shape;1162;p46"/>
            <p:cNvSpPr/>
            <p:nvPr/>
          </p:nvSpPr>
          <p:spPr>
            <a:xfrm>
              <a:off x="2813818" y="4050489"/>
              <a:ext cx="60000" cy="46200"/>
            </a:xfrm>
            <a:prstGeom prst="ellipse">
              <a:avLst/>
            </a:prstGeom>
            <a:solidFill>
              <a:srgbClr val="FFFFFF"/>
            </a:solidFill>
            <a:ln cap="flat" cmpd="sng" w="25400">
              <a:solidFill>
                <a:srgbClr val="4285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1163" name="Google Shape;1163;p46"/>
            <p:cNvCxnSpPr/>
            <p:nvPr/>
          </p:nvCxnSpPr>
          <p:spPr>
            <a:xfrm>
              <a:off x="2384516" y="4755563"/>
              <a:ext cx="447300" cy="0"/>
            </a:xfrm>
            <a:prstGeom prst="straightConnector1">
              <a:avLst/>
            </a:prstGeom>
            <a:noFill/>
            <a:ln cap="flat" cmpd="sng" w="9525">
              <a:solidFill>
                <a:srgbClr val="000000"/>
              </a:solidFill>
              <a:prstDash val="solid"/>
              <a:round/>
              <a:headEnd len="sm" w="sm" type="none"/>
              <a:tailEnd len="sm" w="sm" type="none"/>
            </a:ln>
          </p:spPr>
        </p:cxnSp>
        <p:sp>
          <p:nvSpPr>
            <p:cNvPr id="1164" name="Google Shape;1164;p46"/>
            <p:cNvSpPr/>
            <p:nvPr/>
          </p:nvSpPr>
          <p:spPr>
            <a:xfrm>
              <a:off x="2809052" y="4730938"/>
              <a:ext cx="60000" cy="46200"/>
            </a:xfrm>
            <a:prstGeom prst="ellipse">
              <a:avLst/>
            </a:prstGeom>
            <a:solidFill>
              <a:srgbClr val="FFFFFF"/>
            </a:solidFill>
            <a:ln cap="flat" cmpd="sng" w="25400">
              <a:solidFill>
                <a:srgbClr val="4285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1165" name="Google Shape;1165;p46"/>
            <p:cNvCxnSpPr/>
            <p:nvPr/>
          </p:nvCxnSpPr>
          <p:spPr>
            <a:xfrm>
              <a:off x="3224389" y="4424915"/>
              <a:ext cx="163800" cy="0"/>
            </a:xfrm>
            <a:prstGeom prst="straightConnector1">
              <a:avLst/>
            </a:prstGeom>
            <a:noFill/>
            <a:ln cap="flat" cmpd="sng" w="9525">
              <a:solidFill>
                <a:srgbClr val="000000"/>
              </a:solidFill>
              <a:prstDash val="solid"/>
              <a:round/>
              <a:headEnd len="sm" w="sm" type="none"/>
              <a:tailEnd len="sm" w="sm" type="none"/>
            </a:ln>
          </p:spPr>
        </p:cxnSp>
        <p:sp>
          <p:nvSpPr>
            <p:cNvPr id="1166" name="Google Shape;1166;p46"/>
            <p:cNvSpPr/>
            <p:nvPr/>
          </p:nvSpPr>
          <p:spPr>
            <a:xfrm>
              <a:off x="3164404" y="4400034"/>
              <a:ext cx="60000" cy="46200"/>
            </a:xfrm>
            <a:prstGeom prst="ellipse">
              <a:avLst/>
            </a:prstGeom>
            <a:solidFill>
              <a:srgbClr val="FFFFFF"/>
            </a:solidFill>
            <a:ln cap="flat" cmpd="sng" w="25400">
              <a:solidFill>
                <a:srgbClr val="4285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1167" name="Google Shape;1167;p46"/>
            <p:cNvCxnSpPr>
              <a:stCxn id="1162" idx="5"/>
              <a:endCxn id="1166" idx="1"/>
            </p:cNvCxnSpPr>
            <p:nvPr/>
          </p:nvCxnSpPr>
          <p:spPr>
            <a:xfrm>
              <a:off x="2865031" y="4089923"/>
              <a:ext cx="308100" cy="316800"/>
            </a:xfrm>
            <a:prstGeom prst="straightConnector1">
              <a:avLst/>
            </a:prstGeom>
            <a:noFill/>
            <a:ln cap="flat" cmpd="sng" w="9525">
              <a:solidFill>
                <a:srgbClr val="000000"/>
              </a:solidFill>
              <a:prstDash val="solid"/>
              <a:round/>
              <a:headEnd len="sm" w="sm" type="none"/>
              <a:tailEnd len="sm" w="sm" type="none"/>
            </a:ln>
          </p:spPr>
        </p:cxnSp>
        <p:cxnSp>
          <p:nvCxnSpPr>
            <p:cNvPr id="1168" name="Google Shape;1168;p46"/>
            <p:cNvCxnSpPr>
              <a:stCxn id="1164" idx="7"/>
              <a:endCxn id="1166" idx="3"/>
            </p:cNvCxnSpPr>
            <p:nvPr/>
          </p:nvCxnSpPr>
          <p:spPr>
            <a:xfrm flipH="1" rot="10800000">
              <a:off x="2860265" y="4439504"/>
              <a:ext cx="312900" cy="298200"/>
            </a:xfrm>
            <a:prstGeom prst="straightConnector1">
              <a:avLst/>
            </a:prstGeom>
            <a:noFill/>
            <a:ln cap="flat" cmpd="sng" w="9525">
              <a:solidFill>
                <a:srgbClr val="000000"/>
              </a:solidFill>
              <a:prstDash val="dash"/>
              <a:round/>
              <a:headEnd len="sm" w="sm" type="none"/>
              <a:tailEnd len="sm" w="sm" type="none"/>
            </a:ln>
          </p:spPr>
        </p:cxnSp>
        <p:sp>
          <p:nvSpPr>
            <p:cNvPr id="1169" name="Google Shape;1169;p46"/>
            <p:cNvSpPr/>
            <p:nvPr/>
          </p:nvSpPr>
          <p:spPr>
            <a:xfrm>
              <a:off x="544372" y="3723150"/>
              <a:ext cx="500400" cy="116400"/>
            </a:xfrm>
            <a:prstGeom prst="rect">
              <a:avLst/>
            </a:prstGeom>
            <a:solidFill>
              <a:srgbClr val="FFFFFF"/>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170" name="Google Shape;1170;p46"/>
            <p:cNvSpPr/>
            <p:nvPr/>
          </p:nvSpPr>
          <p:spPr>
            <a:xfrm>
              <a:off x="531094" y="4333916"/>
              <a:ext cx="500400" cy="116400"/>
            </a:xfrm>
            <a:prstGeom prst="rect">
              <a:avLst/>
            </a:prstGeom>
            <a:solidFill>
              <a:srgbClr val="FFFFFF"/>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grpSp>
      <p:sp>
        <p:nvSpPr>
          <p:cNvPr id="1171" name="Google Shape;1171;p46"/>
          <p:cNvSpPr txBox="1"/>
          <p:nvPr/>
        </p:nvSpPr>
        <p:spPr>
          <a:xfrm>
            <a:off x="3917050" y="1528150"/>
            <a:ext cx="46044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Similar to CPC, LIM employs a neural </a:t>
            </a:r>
            <a:r>
              <a:rPr b="1" i="0" lang="en-GB" sz="1400" u="none" cap="none" strike="noStrike">
                <a:solidFill>
                  <a:srgbClr val="000000"/>
                </a:solidFill>
                <a:latin typeface="Roboto"/>
                <a:ea typeface="Roboto"/>
                <a:cs typeface="Roboto"/>
                <a:sym typeface="Roboto"/>
              </a:rPr>
              <a:t>encoder</a:t>
            </a:r>
            <a:r>
              <a:rPr b="0" i="0" lang="en-GB" sz="1400" u="none" cap="none" strike="noStrike">
                <a:solidFill>
                  <a:srgbClr val="000000"/>
                </a:solidFill>
                <a:latin typeface="Roboto"/>
                <a:ea typeface="Roboto"/>
                <a:cs typeface="Roboto"/>
                <a:sym typeface="Roboto"/>
              </a:rPr>
              <a:t> that converts a chunk of speech into a higher-level latent representation.</a:t>
            </a:r>
            <a:endParaRPr b="0" i="0" sz="1400" u="none" cap="none" strike="noStrike">
              <a:solidFill>
                <a:srgbClr val="000000"/>
              </a:solidFill>
              <a:latin typeface="Roboto"/>
              <a:ea typeface="Roboto"/>
              <a:cs typeface="Roboto"/>
              <a:sym typeface="Roboto"/>
            </a:endParaRPr>
          </a:p>
        </p:txBody>
      </p:sp>
      <p:sp>
        <p:nvSpPr>
          <p:cNvPr id="1172" name="Google Shape;1172;p46"/>
          <p:cNvSpPr txBox="1"/>
          <p:nvPr/>
        </p:nvSpPr>
        <p:spPr>
          <a:xfrm>
            <a:off x="3917050" y="2518750"/>
            <a:ext cx="46044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LIM relies on a standard </a:t>
            </a:r>
            <a:r>
              <a:rPr b="1" i="0" lang="en-GB" sz="1400" u="none" cap="none" strike="noStrike">
                <a:solidFill>
                  <a:srgbClr val="000000"/>
                </a:solidFill>
                <a:latin typeface="Roboto"/>
                <a:ea typeface="Roboto"/>
                <a:cs typeface="Roboto"/>
                <a:sym typeface="Roboto"/>
              </a:rPr>
              <a:t>binary discriminator</a:t>
            </a:r>
            <a:r>
              <a:rPr b="0" i="0" lang="en-GB" sz="1400" u="none" cap="none" strike="noStrike">
                <a:solidFill>
                  <a:srgbClr val="000000"/>
                </a:solidFill>
                <a:latin typeface="Roboto"/>
                <a:ea typeface="Roboto"/>
                <a:cs typeface="Roboto"/>
                <a:sym typeface="Roboto"/>
              </a:rPr>
              <a:t> (trained with binary cross-entropy).</a:t>
            </a:r>
            <a:endParaRPr b="0" i="0" sz="1400" u="none" cap="none" strike="noStrike">
              <a:solidFill>
                <a:srgbClr val="000000"/>
              </a:solidFill>
              <a:latin typeface="Roboto"/>
              <a:ea typeface="Roboto"/>
              <a:cs typeface="Roboto"/>
              <a:sym typeface="Roboto"/>
            </a:endParaRPr>
          </a:p>
        </p:txBody>
      </p:sp>
      <p:sp>
        <p:nvSpPr>
          <p:cNvPr id="1173" name="Google Shape;1173;p46"/>
          <p:cNvSpPr txBox="1"/>
          <p:nvPr/>
        </p:nvSpPr>
        <p:spPr>
          <a:xfrm>
            <a:off x="1167075" y="4723350"/>
            <a:ext cx="1302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Roboto"/>
                <a:ea typeface="Roboto"/>
                <a:cs typeface="Roboto"/>
                <a:sym typeface="Roboto"/>
              </a:rPr>
              <a:t>(Ravanelli, 2019)</a:t>
            </a:r>
            <a:endParaRPr b="0" i="1" sz="1100" u="none" cap="none" strike="noStrike">
              <a:solidFill>
                <a:srgbClr val="000000"/>
              </a:solidFill>
              <a:latin typeface="Roboto"/>
              <a:ea typeface="Roboto"/>
              <a:cs typeface="Roboto"/>
              <a:sym typeface="Roboto"/>
            </a:endParaRPr>
          </a:p>
        </p:txBody>
      </p:sp>
      <p:sp>
        <p:nvSpPr>
          <p:cNvPr id="1174" name="Google Shape;1174;p46"/>
          <p:cNvSpPr txBox="1"/>
          <p:nvPr/>
        </p:nvSpPr>
        <p:spPr>
          <a:xfrm>
            <a:off x="3946775" y="3348675"/>
            <a:ext cx="49482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a:t>
            </a:r>
            <a:r>
              <a:rPr b="1" i="0" lang="en-GB" sz="1400" u="none" cap="none" strike="noStrike">
                <a:solidFill>
                  <a:srgbClr val="000000"/>
                </a:solidFill>
                <a:latin typeface="Roboto"/>
                <a:ea typeface="Roboto"/>
                <a:cs typeface="Roboto"/>
                <a:sym typeface="Roboto"/>
              </a:rPr>
              <a:t>pretext task</a:t>
            </a:r>
            <a:r>
              <a:rPr b="0" i="0" lang="en-GB" sz="1400" u="none" cap="none" strike="noStrike">
                <a:solidFill>
                  <a:srgbClr val="000000"/>
                </a:solidFill>
                <a:latin typeface="Roboto"/>
                <a:ea typeface="Roboto"/>
                <a:cs typeface="Roboto"/>
                <a:sym typeface="Roboto"/>
              </a:rPr>
              <a:t> in contrastive learning is not focused on predicting the future. </a:t>
            </a:r>
            <a:endParaRPr b="0" i="0" sz="1400" u="none" cap="none" strike="noStrike">
              <a:solidFill>
                <a:srgbClr val="000000"/>
              </a:solidFill>
              <a:latin typeface="Roboto"/>
              <a:ea typeface="Roboto"/>
              <a:cs typeface="Roboto"/>
              <a:sym typeface="Roboto"/>
            </a:endParaRPr>
          </a:p>
        </p:txBody>
      </p:sp>
      <p:sp>
        <p:nvSpPr>
          <p:cNvPr id="1175" name="Google Shape;1175;p46"/>
          <p:cNvSpPr txBox="1"/>
          <p:nvPr/>
        </p:nvSpPr>
        <p:spPr>
          <a:xfrm>
            <a:off x="3946775" y="4048600"/>
            <a:ext cx="50841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Instead, the goal is to determine whether two </a:t>
            </a:r>
            <a:r>
              <a:rPr b="1" i="0" lang="en-GB" sz="1400" u="none" cap="none" strike="noStrike">
                <a:solidFill>
                  <a:srgbClr val="000000"/>
                </a:solidFill>
                <a:latin typeface="Roboto"/>
                <a:ea typeface="Roboto"/>
                <a:cs typeface="Roboto"/>
                <a:sym typeface="Roboto"/>
              </a:rPr>
              <a:t>randomly selected chunks</a:t>
            </a:r>
            <a:r>
              <a:rPr b="0" i="0" lang="en-GB" sz="1400" u="none" cap="none" strike="noStrike">
                <a:solidFill>
                  <a:srgbClr val="000000"/>
                </a:solidFill>
                <a:latin typeface="Roboto"/>
                <a:ea typeface="Roboto"/>
                <a:cs typeface="Roboto"/>
                <a:sym typeface="Roboto"/>
              </a:rPr>
              <a:t> of data come from the </a:t>
            </a:r>
            <a:r>
              <a:rPr b="1" i="0" lang="en-GB" sz="1400" u="none" cap="none" strike="noStrike">
                <a:solidFill>
                  <a:srgbClr val="000000"/>
                </a:solidFill>
                <a:latin typeface="Roboto"/>
                <a:ea typeface="Roboto"/>
                <a:cs typeface="Roboto"/>
                <a:sym typeface="Roboto"/>
              </a:rPr>
              <a:t>same speech recording</a:t>
            </a:r>
            <a:r>
              <a:rPr b="0" i="0" lang="en-GB" sz="1400" u="none" cap="none" strike="noStrike">
                <a:solidFill>
                  <a:srgbClr val="000000"/>
                </a:solidFill>
                <a:latin typeface="Roboto"/>
                <a:ea typeface="Roboto"/>
                <a:cs typeface="Roboto"/>
                <a:sym typeface="Roboto"/>
              </a:rPr>
              <a:t> or not.</a:t>
            </a:r>
            <a:endParaRPr b="0" i="0" sz="1400" u="none" cap="none" strike="noStrike">
              <a:solidFill>
                <a:srgbClr val="000000"/>
              </a:solidFill>
              <a:latin typeface="Roboto"/>
              <a:ea typeface="Roboto"/>
              <a:cs typeface="Roboto"/>
              <a:sym typeface="Roboto"/>
            </a:endParaRPr>
          </a:p>
        </p:txBody>
      </p:sp>
      <p:sp>
        <p:nvSpPr>
          <p:cNvPr id="1176" name="Google Shape;1176;p4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9"/>
                                        </p:tgtEl>
                                        <p:attrNameLst>
                                          <p:attrName>style.visibility</p:attrName>
                                        </p:attrNameLst>
                                      </p:cBhvr>
                                      <p:to>
                                        <p:strVal val="visible"/>
                                      </p:to>
                                    </p:set>
                                    <p:animEffect filter="fade" transition="in">
                                      <p:cBhvr>
                                        <p:cTn dur="1000"/>
                                        <p:tgtEl>
                                          <p:spTgt spid="1129"/>
                                        </p:tgtEl>
                                      </p:cBhvr>
                                    </p:animEffect>
                                  </p:childTnLst>
                                </p:cTn>
                              </p:par>
                              <p:par>
                                <p:cTn fill="hold" nodeType="withEffect" presetClass="entr" presetID="10" presetSubtype="0">
                                  <p:stCondLst>
                                    <p:cond delay="0"/>
                                  </p:stCondLst>
                                  <p:childTnLst>
                                    <p:set>
                                      <p:cBhvr>
                                        <p:cTn dur="1" fill="hold">
                                          <p:stCondLst>
                                            <p:cond delay="0"/>
                                          </p:stCondLst>
                                        </p:cTn>
                                        <p:tgtEl>
                                          <p:spTgt spid="1173"/>
                                        </p:tgtEl>
                                        <p:attrNameLst>
                                          <p:attrName>style.visibility</p:attrName>
                                        </p:attrNameLst>
                                      </p:cBhvr>
                                      <p:to>
                                        <p:strVal val="visible"/>
                                      </p:to>
                                    </p:set>
                                    <p:animEffect filter="fade" transition="in">
                                      <p:cBhvr>
                                        <p:cTn dur="1000"/>
                                        <p:tgtEl>
                                          <p:spTgt spid="1173"/>
                                        </p:tgtEl>
                                      </p:cBhvr>
                                    </p:animEffect>
                                  </p:childTnLst>
                                </p:cTn>
                              </p:par>
                              <p:par>
                                <p:cTn fill="hold" nodeType="withEffect" presetClass="entr" presetID="10" presetSubtype="0">
                                  <p:stCondLst>
                                    <p:cond delay="0"/>
                                  </p:stCondLst>
                                  <p:childTnLst>
                                    <p:set>
                                      <p:cBhvr>
                                        <p:cTn dur="1" fill="hold">
                                          <p:stCondLst>
                                            <p:cond delay="0"/>
                                          </p:stCondLst>
                                        </p:cTn>
                                        <p:tgtEl>
                                          <p:spTgt spid="1171"/>
                                        </p:tgtEl>
                                        <p:attrNameLst>
                                          <p:attrName>style.visibility</p:attrName>
                                        </p:attrNameLst>
                                      </p:cBhvr>
                                      <p:to>
                                        <p:strVal val="visible"/>
                                      </p:to>
                                    </p:set>
                                    <p:animEffect filter="fade" transition="in">
                                      <p:cBhvr>
                                        <p:cTn dur="1000"/>
                                        <p:tgtEl>
                                          <p:spTgt spid="1171"/>
                                        </p:tgtEl>
                                      </p:cBhvr>
                                    </p:animEffect>
                                  </p:childTnLst>
                                </p:cTn>
                              </p:par>
                              <p:par>
                                <p:cTn fill="hold" nodeType="withEffect" presetClass="entr" presetID="10" presetSubtype="0">
                                  <p:stCondLst>
                                    <p:cond delay="0"/>
                                  </p:stCondLst>
                                  <p:childTnLst>
                                    <p:set>
                                      <p:cBhvr>
                                        <p:cTn dur="1" fill="hold">
                                          <p:stCondLst>
                                            <p:cond delay="0"/>
                                          </p:stCondLst>
                                        </p:cTn>
                                        <p:tgtEl>
                                          <p:spTgt spid="1171"/>
                                        </p:tgtEl>
                                        <p:attrNameLst>
                                          <p:attrName>style.visibility</p:attrName>
                                        </p:attrNameLst>
                                      </p:cBhvr>
                                      <p:to>
                                        <p:strVal val="visible"/>
                                      </p:to>
                                    </p:set>
                                    <p:animEffect filter="fade" transition="in">
                                      <p:cBhvr>
                                        <p:cTn dur="1000"/>
                                        <p:tgtEl>
                                          <p:spTgt spid="1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2"/>
                                        </p:tgtEl>
                                        <p:attrNameLst>
                                          <p:attrName>style.visibility</p:attrName>
                                        </p:attrNameLst>
                                      </p:cBhvr>
                                      <p:to>
                                        <p:strVal val="visible"/>
                                      </p:to>
                                    </p:set>
                                    <p:animEffect filter="fade" transition="in">
                                      <p:cBhvr>
                                        <p:cTn dur="1000"/>
                                        <p:tgtEl>
                                          <p:spTgt spid="1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4"/>
                                        </p:tgtEl>
                                        <p:attrNameLst>
                                          <p:attrName>style.visibility</p:attrName>
                                        </p:attrNameLst>
                                      </p:cBhvr>
                                      <p:to>
                                        <p:strVal val="visible"/>
                                      </p:to>
                                    </p:set>
                                    <p:animEffect filter="fade" transition="in">
                                      <p:cBhvr>
                                        <p:cTn dur="1000"/>
                                        <p:tgtEl>
                                          <p:spTgt spid="1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5"/>
                                        </p:tgtEl>
                                        <p:attrNameLst>
                                          <p:attrName>style.visibility</p:attrName>
                                        </p:attrNameLst>
                                      </p:cBhvr>
                                      <p:to>
                                        <p:strVal val="visible"/>
                                      </p:to>
                                    </p:set>
                                    <p:animEffect filter="fade" transition="in">
                                      <p:cBhvr>
                                        <p:cTn dur="1000"/>
                                        <p:tgtEl>
                                          <p:spTgt spid="1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80" name="Shape 1180"/>
        <p:cNvGrpSpPr/>
        <p:nvPr/>
      </p:nvGrpSpPr>
      <p:grpSpPr>
        <a:xfrm>
          <a:off x="0" y="0"/>
          <a:ext cx="0" cy="0"/>
          <a:chOff x="0" y="0"/>
          <a:chExt cx="0" cy="0"/>
        </a:xfrm>
      </p:grpSpPr>
      <p:sp>
        <p:nvSpPr>
          <p:cNvPr id="1181" name="Google Shape;1181;p4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Local Info Max</a:t>
            </a:r>
            <a:endParaRPr sz="2600"/>
          </a:p>
        </p:txBody>
      </p:sp>
      <p:sp>
        <p:nvSpPr>
          <p:cNvPr id="1182" name="Google Shape;1182;p47"/>
          <p:cNvSpPr txBox="1"/>
          <p:nvPr/>
        </p:nvSpPr>
        <p:spPr>
          <a:xfrm>
            <a:off x="275850" y="861500"/>
            <a:ext cx="7486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An alternative to CPC is </a:t>
            </a:r>
            <a:r>
              <a:rPr b="1" i="0" lang="en-GB" sz="1400" u="none" cap="none" strike="noStrike">
                <a:solidFill>
                  <a:srgbClr val="000000"/>
                </a:solidFill>
                <a:latin typeface="Roboto"/>
                <a:ea typeface="Roboto"/>
                <a:cs typeface="Roboto"/>
                <a:sym typeface="Roboto"/>
              </a:rPr>
              <a:t>Local Info Max </a:t>
            </a:r>
            <a:r>
              <a:rPr b="0" i="0" lang="en-GB" sz="1400" u="none" cap="none" strike="noStrike">
                <a:solidFill>
                  <a:srgbClr val="000000"/>
                </a:solidFill>
                <a:latin typeface="Roboto"/>
                <a:ea typeface="Roboto"/>
                <a:cs typeface="Roboto"/>
                <a:sym typeface="Roboto"/>
              </a:rPr>
              <a:t>(LIM).</a:t>
            </a:r>
            <a:endParaRPr b="0" i="0" sz="1400" u="none" cap="none" strike="noStrike">
              <a:solidFill>
                <a:srgbClr val="000000"/>
              </a:solidFill>
              <a:latin typeface="Roboto"/>
              <a:ea typeface="Roboto"/>
              <a:cs typeface="Roboto"/>
              <a:sym typeface="Roboto"/>
            </a:endParaRPr>
          </a:p>
        </p:txBody>
      </p:sp>
      <p:sp>
        <p:nvSpPr>
          <p:cNvPr id="1183" name="Google Shape;1183;p47"/>
          <p:cNvSpPr txBox="1"/>
          <p:nvPr/>
        </p:nvSpPr>
        <p:spPr>
          <a:xfrm>
            <a:off x="4584994" y="1835578"/>
            <a:ext cx="3804300" cy="4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1.</a:t>
            </a:r>
            <a:r>
              <a:rPr b="0" i="0" lang="en-GB" sz="1100" u="none" cap="none" strike="noStrike">
                <a:solidFill>
                  <a:srgbClr val="000000"/>
                </a:solidFill>
                <a:latin typeface="Roboto"/>
                <a:ea typeface="Roboto"/>
                <a:cs typeface="Roboto"/>
                <a:sym typeface="Roboto"/>
              </a:rPr>
              <a:t> Choose a random chunk from a random sentence (</a:t>
            </a:r>
            <a:r>
              <a:rPr b="0" i="0" lang="en-GB" sz="1100" u="none" cap="none" strike="noStrike">
                <a:solidFill>
                  <a:srgbClr val="FF0000"/>
                </a:solidFill>
                <a:latin typeface="Roboto"/>
                <a:ea typeface="Roboto"/>
                <a:cs typeface="Roboto"/>
                <a:sym typeface="Roboto"/>
              </a:rPr>
              <a:t>c1</a:t>
            </a:r>
            <a:r>
              <a:rPr b="0" i="0" lang="en-GB" sz="1100" u="none" cap="none" strike="noStrike">
                <a:solidFill>
                  <a:srgbClr val="000000"/>
                </a:solidFill>
                <a:latin typeface="Roboto"/>
                <a:ea typeface="Roboto"/>
                <a:cs typeface="Roboto"/>
                <a:sym typeface="Roboto"/>
              </a:rPr>
              <a:t>).</a:t>
            </a:r>
            <a:endParaRPr b="0" i="0" sz="1100" u="none" cap="none" strike="noStrike">
              <a:solidFill>
                <a:srgbClr val="000000"/>
              </a:solidFill>
              <a:latin typeface="Roboto"/>
              <a:ea typeface="Roboto"/>
              <a:cs typeface="Roboto"/>
              <a:sym typeface="Roboto"/>
            </a:endParaRPr>
          </a:p>
        </p:txBody>
      </p:sp>
      <p:sp>
        <p:nvSpPr>
          <p:cNvPr id="1184" name="Google Shape;1184;p47"/>
          <p:cNvSpPr/>
          <p:nvPr/>
        </p:nvSpPr>
        <p:spPr>
          <a:xfrm>
            <a:off x="4584999" y="2202500"/>
            <a:ext cx="4441500" cy="4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2.</a:t>
            </a:r>
            <a:r>
              <a:rPr b="0" i="0" lang="en-GB" sz="1100" u="none" cap="none" strike="noStrike">
                <a:solidFill>
                  <a:srgbClr val="000000"/>
                </a:solidFill>
                <a:latin typeface="Roboto"/>
                <a:ea typeface="Roboto"/>
                <a:cs typeface="Roboto"/>
                <a:sym typeface="Roboto"/>
              </a:rPr>
              <a:t> Choose another random chunk from the same sentence (</a:t>
            </a:r>
            <a:r>
              <a:rPr b="0" i="0" lang="en-GB" sz="1100" u="none" cap="none" strike="noStrike">
                <a:solidFill>
                  <a:srgbClr val="00B050"/>
                </a:solidFill>
                <a:latin typeface="Roboto"/>
                <a:ea typeface="Roboto"/>
                <a:cs typeface="Roboto"/>
                <a:sym typeface="Roboto"/>
              </a:rPr>
              <a:t>c2</a:t>
            </a:r>
            <a:r>
              <a:rPr b="0" i="0" lang="en-GB" sz="1100" u="none" cap="none" strike="noStrike">
                <a:solidFill>
                  <a:srgbClr val="000000"/>
                </a:solidFill>
                <a:latin typeface="Roboto"/>
                <a:ea typeface="Roboto"/>
                <a:cs typeface="Roboto"/>
                <a:sym typeface="Roboto"/>
              </a:rPr>
              <a:t>).</a:t>
            </a:r>
            <a:endParaRPr b="0" i="0" sz="1100" u="none" cap="none" strike="noStrike">
              <a:solidFill>
                <a:srgbClr val="000000"/>
              </a:solidFill>
              <a:latin typeface="Roboto"/>
              <a:ea typeface="Roboto"/>
              <a:cs typeface="Roboto"/>
              <a:sym typeface="Roboto"/>
            </a:endParaRPr>
          </a:p>
        </p:txBody>
      </p:sp>
      <p:sp>
        <p:nvSpPr>
          <p:cNvPr id="1185" name="Google Shape;1185;p47"/>
          <p:cNvSpPr/>
          <p:nvPr/>
        </p:nvSpPr>
        <p:spPr>
          <a:xfrm>
            <a:off x="4568526" y="2569425"/>
            <a:ext cx="4517400" cy="4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3.</a:t>
            </a:r>
            <a:r>
              <a:rPr b="0" i="0" lang="en-GB" sz="1100" u="none" cap="none" strike="noStrike">
                <a:solidFill>
                  <a:srgbClr val="000000"/>
                </a:solidFill>
                <a:latin typeface="Roboto"/>
                <a:ea typeface="Roboto"/>
                <a:cs typeface="Roboto"/>
                <a:sym typeface="Roboto"/>
              </a:rPr>
              <a:t> Choose a random chunk from another random sentence (</a:t>
            </a:r>
            <a:r>
              <a:rPr b="0" i="0" lang="en-GB" sz="1100" u="none" cap="none" strike="noStrike">
                <a:solidFill>
                  <a:srgbClr val="F4B400"/>
                </a:solidFill>
                <a:latin typeface="Roboto"/>
                <a:ea typeface="Roboto"/>
                <a:cs typeface="Roboto"/>
                <a:sym typeface="Roboto"/>
              </a:rPr>
              <a:t>crnd</a:t>
            </a:r>
            <a:r>
              <a:rPr b="0" i="0" lang="en-GB" sz="1100" u="none" cap="none" strike="noStrike">
                <a:solidFill>
                  <a:srgbClr val="000000"/>
                </a:solidFill>
                <a:latin typeface="Roboto"/>
                <a:ea typeface="Roboto"/>
                <a:cs typeface="Roboto"/>
                <a:sym typeface="Roboto"/>
              </a:rPr>
              <a:t>).</a:t>
            </a:r>
            <a:endParaRPr b="0" i="0" sz="1100" u="none" cap="none" strike="noStrike">
              <a:solidFill>
                <a:srgbClr val="000000"/>
              </a:solidFill>
              <a:latin typeface="Roboto"/>
              <a:ea typeface="Roboto"/>
              <a:cs typeface="Roboto"/>
              <a:sym typeface="Roboto"/>
            </a:endParaRPr>
          </a:p>
        </p:txBody>
      </p:sp>
      <p:sp>
        <p:nvSpPr>
          <p:cNvPr id="1186" name="Google Shape;1186;p47"/>
          <p:cNvSpPr txBox="1"/>
          <p:nvPr/>
        </p:nvSpPr>
        <p:spPr>
          <a:xfrm>
            <a:off x="4442875" y="1418563"/>
            <a:ext cx="2409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sng" cap="none" strike="noStrike">
                <a:solidFill>
                  <a:srgbClr val="000000"/>
                </a:solidFill>
                <a:latin typeface="Roboto"/>
                <a:ea typeface="Roboto"/>
                <a:cs typeface="Roboto"/>
                <a:sym typeface="Roboto"/>
              </a:rPr>
              <a:t>Sampling strategy:</a:t>
            </a:r>
            <a:endParaRPr b="1" i="0" sz="1200" u="sng" cap="none" strike="noStrike">
              <a:solidFill>
                <a:srgbClr val="000000"/>
              </a:solidFill>
              <a:latin typeface="Roboto"/>
              <a:ea typeface="Roboto"/>
              <a:cs typeface="Roboto"/>
              <a:sym typeface="Roboto"/>
            </a:endParaRPr>
          </a:p>
        </p:txBody>
      </p:sp>
      <p:sp>
        <p:nvSpPr>
          <p:cNvPr id="1187" name="Google Shape;1187;p47"/>
          <p:cNvSpPr/>
          <p:nvPr/>
        </p:nvSpPr>
        <p:spPr>
          <a:xfrm>
            <a:off x="4479775" y="1770775"/>
            <a:ext cx="4406700" cy="1212000"/>
          </a:xfrm>
          <a:prstGeom prst="rect">
            <a:avLst/>
          </a:prstGeom>
          <a:solidFill>
            <a:srgbClr val="FFFFFF">
              <a:alpha val="0"/>
            </a:srgbClr>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47"/>
          <p:cNvSpPr txBox="1"/>
          <p:nvPr/>
        </p:nvSpPr>
        <p:spPr>
          <a:xfrm>
            <a:off x="4372488" y="3248000"/>
            <a:ext cx="38043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sng" cap="none" strike="noStrike">
                <a:solidFill>
                  <a:srgbClr val="000000"/>
                </a:solidFill>
                <a:latin typeface="Roboto"/>
                <a:ea typeface="Roboto"/>
                <a:cs typeface="Roboto"/>
                <a:sym typeface="Roboto"/>
              </a:rPr>
              <a:t>Networks Training:</a:t>
            </a:r>
            <a:endParaRPr b="1" i="0" sz="1200" u="sng" cap="none" strike="noStrike">
              <a:solidFill>
                <a:srgbClr val="000000"/>
              </a:solidFill>
              <a:latin typeface="Roboto"/>
              <a:ea typeface="Roboto"/>
              <a:cs typeface="Roboto"/>
              <a:sym typeface="Roboto"/>
            </a:endParaRPr>
          </a:p>
        </p:txBody>
      </p:sp>
      <p:sp>
        <p:nvSpPr>
          <p:cNvPr id="1189" name="Google Shape;1189;p47"/>
          <p:cNvSpPr txBox="1"/>
          <p:nvPr/>
        </p:nvSpPr>
        <p:spPr>
          <a:xfrm>
            <a:off x="4479775" y="3578850"/>
            <a:ext cx="40947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1.</a:t>
            </a:r>
            <a:r>
              <a:rPr b="0" i="0" lang="en-GB" sz="1100" u="none" cap="none" strike="noStrike">
                <a:solidFill>
                  <a:srgbClr val="000000"/>
                </a:solidFill>
                <a:latin typeface="Roboto"/>
                <a:ea typeface="Roboto"/>
                <a:cs typeface="Roboto"/>
                <a:sym typeface="Roboto"/>
              </a:rPr>
              <a:t> Process </a:t>
            </a:r>
            <a:r>
              <a:rPr b="0" i="0" lang="en-GB" sz="1100" u="none" cap="none" strike="noStrike">
                <a:solidFill>
                  <a:srgbClr val="FF0000"/>
                </a:solidFill>
                <a:latin typeface="Roboto"/>
                <a:ea typeface="Roboto"/>
                <a:cs typeface="Roboto"/>
                <a:sym typeface="Roboto"/>
              </a:rPr>
              <a:t>c1</a:t>
            </a:r>
            <a:r>
              <a:rPr b="0" i="0" lang="en-GB" sz="1100" u="none" cap="none" strike="noStrike">
                <a:solidFill>
                  <a:srgbClr val="000000"/>
                </a:solidFill>
                <a:latin typeface="Roboto"/>
                <a:ea typeface="Roboto"/>
                <a:cs typeface="Roboto"/>
                <a:sym typeface="Roboto"/>
              </a:rPr>
              <a:t>, </a:t>
            </a:r>
            <a:r>
              <a:rPr b="0" i="0" lang="en-GB" sz="1100" u="none" cap="none" strike="noStrike">
                <a:solidFill>
                  <a:srgbClr val="0F9D58"/>
                </a:solidFill>
                <a:latin typeface="Roboto"/>
                <a:ea typeface="Roboto"/>
                <a:cs typeface="Roboto"/>
                <a:sym typeface="Roboto"/>
              </a:rPr>
              <a:t>c2,</a:t>
            </a:r>
            <a:r>
              <a:rPr b="0" i="0" lang="en-GB" sz="1100" u="none" cap="none" strike="noStrike">
                <a:solidFill>
                  <a:srgbClr val="000000"/>
                </a:solidFill>
                <a:latin typeface="Roboto"/>
                <a:ea typeface="Roboto"/>
                <a:cs typeface="Roboto"/>
                <a:sym typeface="Roboto"/>
              </a:rPr>
              <a:t> </a:t>
            </a:r>
            <a:r>
              <a:rPr b="0" i="0" lang="en-GB" sz="1100" u="none" cap="none" strike="noStrike">
                <a:solidFill>
                  <a:srgbClr val="FFC000"/>
                </a:solidFill>
                <a:latin typeface="Roboto"/>
                <a:ea typeface="Roboto"/>
                <a:cs typeface="Roboto"/>
                <a:sym typeface="Roboto"/>
              </a:rPr>
              <a:t>crnd</a:t>
            </a:r>
            <a:r>
              <a:rPr b="0" i="0" lang="en-GB" sz="1100" u="none" cap="none" strike="noStrike">
                <a:solidFill>
                  <a:srgbClr val="000000"/>
                </a:solidFill>
                <a:latin typeface="Roboto"/>
                <a:ea typeface="Roboto"/>
                <a:cs typeface="Roboto"/>
                <a:sym typeface="Roboto"/>
              </a:rPr>
              <a:t> with an encoder.</a:t>
            </a:r>
            <a:r>
              <a:rPr b="0" i="0" lang="en-GB" sz="1100" u="none" cap="none" strike="noStrike">
                <a:solidFill>
                  <a:srgbClr val="FF0000"/>
                </a:solidFill>
                <a:latin typeface="Roboto"/>
                <a:ea typeface="Roboto"/>
                <a:cs typeface="Roboto"/>
                <a:sym typeface="Roboto"/>
              </a:rPr>
              <a:t> </a:t>
            </a:r>
            <a:r>
              <a:rPr b="0" i="0" lang="en-GB" sz="1100" u="none" cap="none" strike="noStrike">
                <a:solidFill>
                  <a:srgbClr val="4285F4"/>
                </a:solidFill>
                <a:latin typeface="Roboto"/>
                <a:ea typeface="Roboto"/>
                <a:cs typeface="Roboto"/>
                <a:sym typeface="Roboto"/>
              </a:rPr>
              <a:t> </a:t>
            </a:r>
            <a:endParaRPr b="0" i="0" sz="1100" u="none" cap="none" strike="noStrike">
              <a:solidFill>
                <a:srgbClr val="000000"/>
              </a:solidFill>
              <a:latin typeface="Roboto"/>
              <a:ea typeface="Roboto"/>
              <a:cs typeface="Roboto"/>
              <a:sym typeface="Roboto"/>
            </a:endParaRPr>
          </a:p>
        </p:txBody>
      </p:sp>
      <p:sp>
        <p:nvSpPr>
          <p:cNvPr id="1190" name="Google Shape;1190;p47"/>
          <p:cNvSpPr txBox="1"/>
          <p:nvPr/>
        </p:nvSpPr>
        <p:spPr>
          <a:xfrm>
            <a:off x="4494200" y="3867550"/>
            <a:ext cx="51900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2.</a:t>
            </a:r>
            <a:r>
              <a:rPr b="0" i="0" lang="en-GB" sz="1100" u="none" cap="none" strike="noStrike">
                <a:solidFill>
                  <a:srgbClr val="000000"/>
                </a:solidFill>
                <a:latin typeface="Roboto"/>
                <a:ea typeface="Roboto"/>
                <a:cs typeface="Roboto"/>
                <a:sym typeface="Roboto"/>
              </a:rPr>
              <a:t> We feed the discriminator with positive or negative samples.</a:t>
            </a:r>
            <a:endParaRPr b="0" i="0" sz="1100" u="none" cap="none" strike="noStrike">
              <a:solidFill>
                <a:srgbClr val="000000"/>
              </a:solidFill>
              <a:latin typeface="Roboto"/>
              <a:ea typeface="Roboto"/>
              <a:cs typeface="Roboto"/>
              <a:sym typeface="Roboto"/>
            </a:endParaRPr>
          </a:p>
        </p:txBody>
      </p:sp>
      <p:sp>
        <p:nvSpPr>
          <p:cNvPr id="1191" name="Google Shape;1191;p47"/>
          <p:cNvSpPr txBox="1"/>
          <p:nvPr/>
        </p:nvSpPr>
        <p:spPr>
          <a:xfrm>
            <a:off x="4479775" y="4139550"/>
            <a:ext cx="43812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3. </a:t>
            </a:r>
            <a:r>
              <a:rPr b="0" i="0" lang="en-GB" sz="1100" u="none" cap="none" strike="noStrike">
                <a:solidFill>
                  <a:srgbClr val="000000"/>
                </a:solidFill>
                <a:latin typeface="Roboto"/>
                <a:ea typeface="Roboto"/>
                <a:cs typeface="Roboto"/>
                <a:sym typeface="Roboto"/>
              </a:rPr>
              <a:t>The discriminator should figure out if their two inputs come from the </a:t>
            </a:r>
            <a:r>
              <a:rPr b="1" i="0" lang="en-GB" sz="1100" u="none" cap="none" strike="noStrike">
                <a:solidFill>
                  <a:srgbClr val="000000"/>
                </a:solidFill>
                <a:latin typeface="Roboto"/>
                <a:ea typeface="Roboto"/>
                <a:cs typeface="Roboto"/>
                <a:sym typeface="Roboto"/>
              </a:rPr>
              <a:t>same</a:t>
            </a:r>
            <a:r>
              <a:rPr b="0" i="0" lang="en-GB" sz="1100" u="none" cap="none" strike="noStrike">
                <a:solidFill>
                  <a:srgbClr val="000000"/>
                </a:solidFill>
                <a:latin typeface="Roboto"/>
                <a:ea typeface="Roboto"/>
                <a:cs typeface="Roboto"/>
                <a:sym typeface="Roboto"/>
              </a:rPr>
              <a:t> or </a:t>
            </a:r>
            <a:r>
              <a:rPr b="1" i="0" lang="en-GB" sz="1100" u="none" cap="none" strike="noStrike">
                <a:solidFill>
                  <a:srgbClr val="000000"/>
                </a:solidFill>
                <a:latin typeface="Roboto"/>
                <a:ea typeface="Roboto"/>
                <a:cs typeface="Roboto"/>
                <a:sym typeface="Roboto"/>
              </a:rPr>
              <a:t>differen</a:t>
            </a:r>
            <a:r>
              <a:rPr b="0" i="0" lang="en-GB" sz="1100" u="none" cap="none" strike="noStrike">
                <a:solidFill>
                  <a:srgbClr val="000000"/>
                </a:solidFill>
                <a:latin typeface="Roboto"/>
                <a:ea typeface="Roboto"/>
                <a:cs typeface="Roboto"/>
                <a:sym typeface="Roboto"/>
              </a:rPr>
              <a:t>t sentences.</a:t>
            </a:r>
            <a:endParaRPr b="0" i="0" sz="1100" u="none" cap="none" strike="noStrike">
              <a:solidFill>
                <a:srgbClr val="000000"/>
              </a:solidFill>
              <a:latin typeface="Roboto"/>
              <a:ea typeface="Roboto"/>
              <a:cs typeface="Roboto"/>
              <a:sym typeface="Roboto"/>
            </a:endParaRPr>
          </a:p>
        </p:txBody>
      </p:sp>
      <p:sp>
        <p:nvSpPr>
          <p:cNvPr id="1192" name="Google Shape;1192;p47"/>
          <p:cNvSpPr/>
          <p:nvPr/>
        </p:nvSpPr>
        <p:spPr>
          <a:xfrm>
            <a:off x="4442875" y="3524900"/>
            <a:ext cx="4482000" cy="1351800"/>
          </a:xfrm>
          <a:prstGeom prst="rect">
            <a:avLst/>
          </a:prstGeom>
          <a:solidFill>
            <a:srgbClr val="FFFFFF">
              <a:alpha val="0"/>
            </a:srgbClr>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3" name="Google Shape;1193;p47"/>
          <p:cNvGrpSpPr/>
          <p:nvPr/>
        </p:nvGrpSpPr>
        <p:grpSpPr>
          <a:xfrm>
            <a:off x="607278" y="1512780"/>
            <a:ext cx="3097205" cy="2976629"/>
            <a:chOff x="531094" y="1360429"/>
            <a:chExt cx="3640772" cy="3636244"/>
          </a:xfrm>
        </p:grpSpPr>
        <p:sp>
          <p:nvSpPr>
            <p:cNvPr id="1194" name="Google Shape;1194;p47"/>
            <p:cNvSpPr/>
            <p:nvPr/>
          </p:nvSpPr>
          <p:spPr>
            <a:xfrm>
              <a:off x="1414105" y="3170125"/>
              <a:ext cx="980100" cy="520200"/>
            </a:xfrm>
            <a:prstGeom prst="rect">
              <a:avLst/>
            </a:prstGeom>
            <a:solidFill>
              <a:srgbClr val="FFFFFF"/>
            </a:solidFill>
            <a:ln cap="flat" cmpd="sng" w="25400">
              <a:solidFill>
                <a:srgbClr val="4285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195" name="Google Shape;1195;p47"/>
            <p:cNvSpPr txBox="1"/>
            <p:nvPr/>
          </p:nvSpPr>
          <p:spPr>
            <a:xfrm>
              <a:off x="1377824" y="3185138"/>
              <a:ext cx="1008900" cy="48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Encoder</a:t>
              </a:r>
              <a:endParaRPr b="0" i="0" sz="1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fθ</a:t>
              </a:r>
              <a:endParaRPr b="0" i="0" sz="1000" u="none" cap="none" strike="noStrike">
                <a:solidFill>
                  <a:srgbClr val="000000"/>
                </a:solidFill>
                <a:latin typeface="Roboto"/>
                <a:ea typeface="Roboto"/>
                <a:cs typeface="Roboto"/>
                <a:sym typeface="Roboto"/>
              </a:endParaRPr>
            </a:p>
          </p:txBody>
        </p:sp>
        <p:cxnSp>
          <p:nvCxnSpPr>
            <p:cNvPr id="1196" name="Google Shape;1196;p47"/>
            <p:cNvCxnSpPr>
              <a:endCxn id="1195" idx="1"/>
            </p:cNvCxnSpPr>
            <p:nvPr/>
          </p:nvCxnSpPr>
          <p:spPr>
            <a:xfrm>
              <a:off x="907424" y="3427538"/>
              <a:ext cx="470400" cy="0"/>
            </a:xfrm>
            <a:prstGeom prst="straightConnector1">
              <a:avLst/>
            </a:prstGeom>
            <a:noFill/>
            <a:ln cap="flat" cmpd="sng" w="9525">
              <a:solidFill>
                <a:srgbClr val="000000"/>
              </a:solidFill>
              <a:prstDash val="solid"/>
              <a:round/>
              <a:headEnd len="sm" w="sm" type="none"/>
              <a:tailEnd len="med" w="med" type="triangle"/>
            </a:ln>
          </p:spPr>
        </p:cxnSp>
        <p:pic>
          <p:nvPicPr>
            <p:cNvPr id="1197" name="Google Shape;1197;p47"/>
            <p:cNvPicPr preferRelativeResize="0"/>
            <p:nvPr/>
          </p:nvPicPr>
          <p:blipFill rotWithShape="1">
            <a:blip r:embed="rId3">
              <a:alphaModFix/>
            </a:blip>
            <a:srcRect b="0" l="0" r="0" t="0"/>
            <a:stretch/>
          </p:blipFill>
          <p:spPr>
            <a:xfrm>
              <a:off x="654168" y="3129558"/>
              <a:ext cx="230461" cy="610260"/>
            </a:xfrm>
            <a:prstGeom prst="rect">
              <a:avLst/>
            </a:prstGeom>
            <a:noFill/>
            <a:ln>
              <a:noFill/>
            </a:ln>
          </p:spPr>
        </p:pic>
        <p:pic>
          <p:nvPicPr>
            <p:cNvPr id="1198" name="Google Shape;1198;p47"/>
            <p:cNvPicPr preferRelativeResize="0"/>
            <p:nvPr/>
          </p:nvPicPr>
          <p:blipFill rotWithShape="1">
            <a:blip r:embed="rId4">
              <a:alphaModFix/>
            </a:blip>
            <a:srcRect b="0" l="0" r="0" t="0"/>
            <a:stretch/>
          </p:blipFill>
          <p:spPr>
            <a:xfrm>
              <a:off x="613269" y="3745802"/>
              <a:ext cx="252046" cy="668737"/>
            </a:xfrm>
            <a:prstGeom prst="rect">
              <a:avLst/>
            </a:prstGeom>
            <a:noFill/>
            <a:ln>
              <a:noFill/>
            </a:ln>
          </p:spPr>
        </p:pic>
        <p:pic>
          <p:nvPicPr>
            <p:cNvPr id="1199" name="Google Shape;1199;p47"/>
            <p:cNvPicPr preferRelativeResize="0"/>
            <p:nvPr/>
          </p:nvPicPr>
          <p:blipFill rotWithShape="1">
            <a:blip r:embed="rId5">
              <a:alphaModFix/>
            </a:blip>
            <a:srcRect b="0" l="0" r="0" t="0"/>
            <a:stretch/>
          </p:blipFill>
          <p:spPr>
            <a:xfrm>
              <a:off x="588779" y="1360429"/>
              <a:ext cx="3528392" cy="712522"/>
            </a:xfrm>
            <a:prstGeom prst="rect">
              <a:avLst/>
            </a:prstGeom>
            <a:noFill/>
            <a:ln>
              <a:noFill/>
            </a:ln>
          </p:spPr>
        </p:pic>
        <p:sp>
          <p:nvSpPr>
            <p:cNvPr id="1200" name="Google Shape;1200;p47"/>
            <p:cNvSpPr/>
            <p:nvPr/>
          </p:nvSpPr>
          <p:spPr>
            <a:xfrm rot="-5400000">
              <a:off x="1564646" y="1811794"/>
              <a:ext cx="183900" cy="338400"/>
            </a:xfrm>
            <a:prstGeom prst="leftBracket">
              <a:avLst>
                <a:gd fmla="val 8333" name="adj"/>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4285F4"/>
                </a:solidFill>
                <a:latin typeface="Constantia"/>
                <a:ea typeface="Constantia"/>
                <a:cs typeface="Constantia"/>
                <a:sym typeface="Constantia"/>
              </a:endParaRPr>
            </a:p>
          </p:txBody>
        </p:sp>
        <p:sp>
          <p:nvSpPr>
            <p:cNvPr id="1201" name="Google Shape;1201;p47"/>
            <p:cNvSpPr/>
            <p:nvPr/>
          </p:nvSpPr>
          <p:spPr>
            <a:xfrm rot="-5400000">
              <a:off x="2805018" y="1776883"/>
              <a:ext cx="183900" cy="423300"/>
            </a:xfrm>
            <a:prstGeom prst="leftBracket">
              <a:avLst>
                <a:gd fmla="val 8333" name="adj"/>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4285F4"/>
                </a:solidFill>
                <a:latin typeface="Constantia"/>
                <a:ea typeface="Constantia"/>
                <a:cs typeface="Constantia"/>
                <a:sym typeface="Constantia"/>
              </a:endParaRPr>
            </a:p>
          </p:txBody>
        </p:sp>
        <p:pic>
          <p:nvPicPr>
            <p:cNvPr id="1202" name="Google Shape;1202;p47"/>
            <p:cNvPicPr preferRelativeResize="0"/>
            <p:nvPr/>
          </p:nvPicPr>
          <p:blipFill rotWithShape="1">
            <a:blip r:embed="rId6">
              <a:alphaModFix/>
            </a:blip>
            <a:srcRect b="0" l="0" r="0" t="0"/>
            <a:stretch/>
          </p:blipFill>
          <p:spPr>
            <a:xfrm>
              <a:off x="608390" y="2146772"/>
              <a:ext cx="3508781" cy="670547"/>
            </a:xfrm>
            <a:prstGeom prst="rect">
              <a:avLst/>
            </a:prstGeom>
            <a:noFill/>
            <a:ln>
              <a:noFill/>
            </a:ln>
          </p:spPr>
        </p:pic>
        <p:sp>
          <p:nvSpPr>
            <p:cNvPr id="1203" name="Google Shape;1203;p47"/>
            <p:cNvSpPr/>
            <p:nvPr/>
          </p:nvSpPr>
          <p:spPr>
            <a:xfrm rot="-5400000">
              <a:off x="2020140" y="2515887"/>
              <a:ext cx="183900" cy="338400"/>
            </a:xfrm>
            <a:prstGeom prst="leftBracket">
              <a:avLst>
                <a:gd fmla="val 8333" name="adj"/>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4285F4"/>
                </a:solidFill>
                <a:latin typeface="Constantia"/>
                <a:ea typeface="Constantia"/>
                <a:cs typeface="Constantia"/>
                <a:sym typeface="Constantia"/>
              </a:endParaRPr>
            </a:p>
          </p:txBody>
        </p:sp>
        <p:pic>
          <p:nvPicPr>
            <p:cNvPr id="1204" name="Google Shape;1204;p47"/>
            <p:cNvPicPr preferRelativeResize="0"/>
            <p:nvPr/>
          </p:nvPicPr>
          <p:blipFill rotWithShape="1">
            <a:blip r:embed="rId7">
              <a:alphaModFix/>
            </a:blip>
            <a:srcRect b="0" l="0" r="0" t="0"/>
            <a:stretch/>
          </p:blipFill>
          <p:spPr>
            <a:xfrm>
              <a:off x="631991" y="4406433"/>
              <a:ext cx="200419" cy="590202"/>
            </a:xfrm>
            <a:prstGeom prst="rect">
              <a:avLst/>
            </a:prstGeom>
            <a:noFill/>
            <a:ln>
              <a:noFill/>
            </a:ln>
          </p:spPr>
        </p:pic>
        <p:sp>
          <p:nvSpPr>
            <p:cNvPr id="1205" name="Google Shape;1205;p47"/>
            <p:cNvSpPr txBox="1"/>
            <p:nvPr/>
          </p:nvSpPr>
          <p:spPr>
            <a:xfrm>
              <a:off x="1850805" y="1829067"/>
              <a:ext cx="541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0000"/>
                  </a:solidFill>
                  <a:latin typeface="Constantia"/>
                  <a:ea typeface="Constantia"/>
                  <a:cs typeface="Constantia"/>
                  <a:sym typeface="Constantia"/>
                </a:rPr>
                <a:t>c</a:t>
              </a:r>
              <a:r>
                <a:rPr b="0" i="0" lang="en-GB" sz="500" u="none" cap="none" strike="noStrike">
                  <a:solidFill>
                    <a:srgbClr val="FF0000"/>
                  </a:solidFill>
                  <a:latin typeface="Constantia"/>
                  <a:ea typeface="Constantia"/>
                  <a:cs typeface="Constantia"/>
                  <a:sym typeface="Constantia"/>
                </a:rPr>
                <a:t>1</a:t>
              </a:r>
              <a:endParaRPr b="0" i="0" sz="500" u="none" cap="none" strike="noStrike">
                <a:solidFill>
                  <a:srgbClr val="FF0000"/>
                </a:solidFill>
                <a:latin typeface="Constantia"/>
                <a:ea typeface="Constantia"/>
                <a:cs typeface="Constantia"/>
                <a:sym typeface="Constantia"/>
              </a:endParaRPr>
            </a:p>
          </p:txBody>
        </p:sp>
        <p:sp>
          <p:nvSpPr>
            <p:cNvPr id="1206" name="Google Shape;1206;p47"/>
            <p:cNvSpPr txBox="1"/>
            <p:nvPr/>
          </p:nvSpPr>
          <p:spPr>
            <a:xfrm>
              <a:off x="3147238" y="1833537"/>
              <a:ext cx="6831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B050"/>
                  </a:solidFill>
                  <a:latin typeface="Constantia"/>
                  <a:ea typeface="Constantia"/>
                  <a:cs typeface="Constantia"/>
                  <a:sym typeface="Constantia"/>
                </a:rPr>
                <a:t>c</a:t>
              </a:r>
              <a:r>
                <a:rPr b="0" i="0" lang="en-GB" sz="500" u="none" cap="none" strike="noStrike">
                  <a:solidFill>
                    <a:srgbClr val="00B050"/>
                  </a:solidFill>
                  <a:latin typeface="Constantia"/>
                  <a:ea typeface="Constantia"/>
                  <a:cs typeface="Constantia"/>
                  <a:sym typeface="Constantia"/>
                </a:rPr>
                <a:t>2</a:t>
              </a:r>
              <a:endParaRPr b="0" i="0" sz="500" u="none" cap="none" strike="noStrike">
                <a:solidFill>
                  <a:srgbClr val="00B050"/>
                </a:solidFill>
                <a:latin typeface="Constantia"/>
                <a:ea typeface="Constantia"/>
                <a:cs typeface="Constantia"/>
                <a:sym typeface="Constantia"/>
              </a:endParaRPr>
            </a:p>
          </p:txBody>
        </p:sp>
        <p:sp>
          <p:nvSpPr>
            <p:cNvPr id="1207" name="Google Shape;1207;p47"/>
            <p:cNvSpPr txBox="1"/>
            <p:nvPr/>
          </p:nvSpPr>
          <p:spPr>
            <a:xfrm>
              <a:off x="2267237" y="2528246"/>
              <a:ext cx="541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C000"/>
                  </a:solidFill>
                  <a:latin typeface="Constantia"/>
                  <a:ea typeface="Constantia"/>
                  <a:cs typeface="Constantia"/>
                  <a:sym typeface="Constantia"/>
                </a:rPr>
                <a:t>c</a:t>
              </a:r>
              <a:r>
                <a:rPr b="0" i="0" lang="en-GB" sz="500" u="none" cap="none" strike="noStrike">
                  <a:solidFill>
                    <a:srgbClr val="FFC000"/>
                  </a:solidFill>
                  <a:latin typeface="Constantia"/>
                  <a:ea typeface="Constantia"/>
                  <a:cs typeface="Constantia"/>
                  <a:sym typeface="Constantia"/>
                </a:rPr>
                <a:t>rnd</a:t>
              </a:r>
              <a:endParaRPr b="0" i="0" sz="500" u="none" cap="none" strike="noStrike">
                <a:solidFill>
                  <a:srgbClr val="FFC000"/>
                </a:solidFill>
                <a:latin typeface="Constantia"/>
                <a:ea typeface="Constantia"/>
                <a:cs typeface="Constantia"/>
                <a:sym typeface="Constantia"/>
              </a:endParaRPr>
            </a:p>
          </p:txBody>
        </p:sp>
        <p:sp>
          <p:nvSpPr>
            <p:cNvPr id="1208" name="Google Shape;1208;p47"/>
            <p:cNvSpPr txBox="1"/>
            <p:nvPr/>
          </p:nvSpPr>
          <p:spPr>
            <a:xfrm>
              <a:off x="958541" y="3095480"/>
              <a:ext cx="541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0000"/>
                  </a:solidFill>
                  <a:latin typeface="Constantia"/>
                  <a:ea typeface="Constantia"/>
                  <a:cs typeface="Constantia"/>
                  <a:sym typeface="Constantia"/>
                </a:rPr>
                <a:t>c</a:t>
              </a:r>
              <a:r>
                <a:rPr b="0" i="0" lang="en-GB" sz="500" u="none" cap="none" strike="noStrike">
                  <a:solidFill>
                    <a:srgbClr val="FF0000"/>
                  </a:solidFill>
                  <a:latin typeface="Constantia"/>
                  <a:ea typeface="Constantia"/>
                  <a:cs typeface="Constantia"/>
                  <a:sym typeface="Constantia"/>
                </a:rPr>
                <a:t>1</a:t>
              </a:r>
              <a:endParaRPr b="0" i="0" sz="500" u="none" cap="none" strike="noStrike">
                <a:solidFill>
                  <a:srgbClr val="FF0000"/>
                </a:solidFill>
                <a:latin typeface="Constantia"/>
                <a:ea typeface="Constantia"/>
                <a:cs typeface="Constantia"/>
                <a:sym typeface="Constantia"/>
              </a:endParaRPr>
            </a:p>
          </p:txBody>
        </p:sp>
        <p:sp>
          <p:nvSpPr>
            <p:cNvPr id="1209" name="Google Shape;1209;p47"/>
            <p:cNvSpPr txBox="1"/>
            <p:nvPr/>
          </p:nvSpPr>
          <p:spPr>
            <a:xfrm>
              <a:off x="968583" y="3747483"/>
              <a:ext cx="6831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B050"/>
                  </a:solidFill>
                  <a:latin typeface="Constantia"/>
                  <a:ea typeface="Constantia"/>
                  <a:cs typeface="Constantia"/>
                  <a:sym typeface="Constantia"/>
                </a:rPr>
                <a:t>c</a:t>
              </a:r>
              <a:r>
                <a:rPr b="0" i="0" lang="en-GB" sz="500" u="none" cap="none" strike="noStrike">
                  <a:solidFill>
                    <a:srgbClr val="00B050"/>
                  </a:solidFill>
                  <a:latin typeface="Constantia"/>
                  <a:ea typeface="Constantia"/>
                  <a:cs typeface="Constantia"/>
                  <a:sym typeface="Constantia"/>
                </a:rPr>
                <a:t>2</a:t>
              </a:r>
              <a:endParaRPr b="0" i="0" sz="500" u="none" cap="none" strike="noStrike">
                <a:solidFill>
                  <a:srgbClr val="00B050"/>
                </a:solidFill>
                <a:latin typeface="Constantia"/>
                <a:ea typeface="Constantia"/>
                <a:cs typeface="Constantia"/>
                <a:sym typeface="Constantia"/>
              </a:endParaRPr>
            </a:p>
          </p:txBody>
        </p:sp>
        <p:sp>
          <p:nvSpPr>
            <p:cNvPr id="1210" name="Google Shape;1210;p47"/>
            <p:cNvSpPr txBox="1"/>
            <p:nvPr/>
          </p:nvSpPr>
          <p:spPr>
            <a:xfrm>
              <a:off x="891634" y="4402162"/>
              <a:ext cx="541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C000"/>
                  </a:solidFill>
                  <a:latin typeface="Constantia"/>
                  <a:ea typeface="Constantia"/>
                  <a:cs typeface="Constantia"/>
                  <a:sym typeface="Constantia"/>
                </a:rPr>
                <a:t>c</a:t>
              </a:r>
              <a:r>
                <a:rPr b="0" i="0" lang="en-GB" sz="500" u="none" cap="none" strike="noStrike">
                  <a:solidFill>
                    <a:srgbClr val="FFC000"/>
                  </a:solidFill>
                  <a:latin typeface="Constantia"/>
                  <a:ea typeface="Constantia"/>
                  <a:cs typeface="Constantia"/>
                  <a:sym typeface="Constantia"/>
                </a:rPr>
                <a:t>rnd</a:t>
              </a:r>
              <a:endParaRPr b="0" i="0" sz="500" u="none" cap="none" strike="noStrike">
                <a:solidFill>
                  <a:srgbClr val="FFC000"/>
                </a:solidFill>
                <a:latin typeface="Constantia"/>
                <a:ea typeface="Constantia"/>
                <a:cs typeface="Constantia"/>
                <a:sym typeface="Constantia"/>
              </a:endParaRPr>
            </a:p>
          </p:txBody>
        </p:sp>
        <p:cxnSp>
          <p:nvCxnSpPr>
            <p:cNvPr id="1211" name="Google Shape;1211;p47"/>
            <p:cNvCxnSpPr/>
            <p:nvPr/>
          </p:nvCxnSpPr>
          <p:spPr>
            <a:xfrm>
              <a:off x="2402100" y="3425958"/>
              <a:ext cx="447300" cy="0"/>
            </a:xfrm>
            <a:prstGeom prst="straightConnector1">
              <a:avLst/>
            </a:prstGeom>
            <a:noFill/>
            <a:ln cap="flat" cmpd="sng" w="9525">
              <a:solidFill>
                <a:srgbClr val="000000"/>
              </a:solidFill>
              <a:prstDash val="solid"/>
              <a:round/>
              <a:headEnd len="sm" w="sm" type="none"/>
              <a:tailEnd len="med" w="med" type="triangle"/>
            </a:ln>
          </p:spPr>
        </p:cxnSp>
        <p:sp>
          <p:nvSpPr>
            <p:cNvPr id="1212" name="Google Shape;1212;p47"/>
            <p:cNvSpPr txBox="1"/>
            <p:nvPr/>
          </p:nvSpPr>
          <p:spPr>
            <a:xfrm>
              <a:off x="2455665" y="3093925"/>
              <a:ext cx="541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0000"/>
                  </a:solidFill>
                  <a:latin typeface="Constantia"/>
                  <a:ea typeface="Constantia"/>
                  <a:cs typeface="Constantia"/>
                  <a:sym typeface="Constantia"/>
                </a:rPr>
                <a:t>z</a:t>
              </a:r>
              <a:r>
                <a:rPr b="0" i="0" lang="en-GB" sz="500" u="none" cap="none" strike="noStrike">
                  <a:solidFill>
                    <a:srgbClr val="FF0000"/>
                  </a:solidFill>
                  <a:latin typeface="Constantia"/>
                  <a:ea typeface="Constantia"/>
                  <a:cs typeface="Constantia"/>
                  <a:sym typeface="Constantia"/>
                </a:rPr>
                <a:t>1</a:t>
              </a:r>
              <a:endParaRPr b="0" i="0" sz="500" u="none" cap="none" strike="noStrike">
                <a:solidFill>
                  <a:srgbClr val="FF0000"/>
                </a:solidFill>
                <a:latin typeface="Constantia"/>
                <a:ea typeface="Constantia"/>
                <a:cs typeface="Constantia"/>
                <a:sym typeface="Constantia"/>
              </a:endParaRPr>
            </a:p>
          </p:txBody>
        </p:sp>
        <p:sp>
          <p:nvSpPr>
            <p:cNvPr id="1213" name="Google Shape;1213;p47"/>
            <p:cNvSpPr/>
            <p:nvPr/>
          </p:nvSpPr>
          <p:spPr>
            <a:xfrm>
              <a:off x="1410811" y="3819282"/>
              <a:ext cx="980100" cy="520200"/>
            </a:xfrm>
            <a:prstGeom prst="rect">
              <a:avLst/>
            </a:prstGeom>
            <a:solidFill>
              <a:srgbClr val="FFFFFF"/>
            </a:solidFill>
            <a:ln cap="flat" cmpd="sng" w="25400">
              <a:solidFill>
                <a:srgbClr val="4285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214" name="Google Shape;1214;p47"/>
            <p:cNvSpPr txBox="1"/>
            <p:nvPr/>
          </p:nvSpPr>
          <p:spPr>
            <a:xfrm>
              <a:off x="1372483" y="3834295"/>
              <a:ext cx="1013700" cy="48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Encoder</a:t>
              </a:r>
              <a:endParaRPr b="0" i="0" sz="1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fθ</a:t>
              </a:r>
              <a:endParaRPr b="0" i="0" sz="1000" u="none" cap="none" strike="noStrike">
                <a:solidFill>
                  <a:srgbClr val="000000"/>
                </a:solidFill>
                <a:latin typeface="Roboto"/>
                <a:ea typeface="Roboto"/>
                <a:cs typeface="Roboto"/>
                <a:sym typeface="Roboto"/>
              </a:endParaRPr>
            </a:p>
          </p:txBody>
        </p:sp>
        <p:cxnSp>
          <p:nvCxnSpPr>
            <p:cNvPr id="1215" name="Google Shape;1215;p47"/>
            <p:cNvCxnSpPr>
              <a:endCxn id="1214" idx="1"/>
            </p:cNvCxnSpPr>
            <p:nvPr/>
          </p:nvCxnSpPr>
          <p:spPr>
            <a:xfrm>
              <a:off x="907483" y="4076695"/>
              <a:ext cx="465000" cy="0"/>
            </a:xfrm>
            <a:prstGeom prst="straightConnector1">
              <a:avLst/>
            </a:prstGeom>
            <a:noFill/>
            <a:ln cap="flat" cmpd="sng" w="9525">
              <a:solidFill>
                <a:srgbClr val="000000"/>
              </a:solidFill>
              <a:prstDash val="solid"/>
              <a:round/>
              <a:headEnd len="sm" w="sm" type="none"/>
              <a:tailEnd len="med" w="med" type="triangle"/>
            </a:ln>
          </p:spPr>
        </p:cxnSp>
        <p:cxnSp>
          <p:nvCxnSpPr>
            <p:cNvPr id="1216" name="Google Shape;1216;p47"/>
            <p:cNvCxnSpPr/>
            <p:nvPr/>
          </p:nvCxnSpPr>
          <p:spPr>
            <a:xfrm>
              <a:off x="2389282" y="4075114"/>
              <a:ext cx="447300" cy="0"/>
            </a:xfrm>
            <a:prstGeom prst="straightConnector1">
              <a:avLst/>
            </a:prstGeom>
            <a:noFill/>
            <a:ln cap="flat" cmpd="sng" w="9525">
              <a:solidFill>
                <a:srgbClr val="000000"/>
              </a:solidFill>
              <a:prstDash val="solid"/>
              <a:round/>
              <a:headEnd len="sm" w="sm" type="none"/>
              <a:tailEnd len="sm" w="sm" type="none"/>
            </a:ln>
          </p:spPr>
        </p:cxnSp>
        <p:sp>
          <p:nvSpPr>
            <p:cNvPr id="1217" name="Google Shape;1217;p47"/>
            <p:cNvSpPr txBox="1"/>
            <p:nvPr/>
          </p:nvSpPr>
          <p:spPr>
            <a:xfrm>
              <a:off x="2451624" y="3758306"/>
              <a:ext cx="6831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B050"/>
                  </a:solidFill>
                  <a:latin typeface="Constantia"/>
                  <a:ea typeface="Constantia"/>
                  <a:cs typeface="Constantia"/>
                  <a:sym typeface="Constantia"/>
                </a:rPr>
                <a:t>z</a:t>
              </a:r>
              <a:r>
                <a:rPr b="0" i="0" lang="en-GB" sz="500" u="none" cap="none" strike="noStrike">
                  <a:solidFill>
                    <a:srgbClr val="00B050"/>
                  </a:solidFill>
                  <a:latin typeface="Constantia"/>
                  <a:ea typeface="Constantia"/>
                  <a:cs typeface="Constantia"/>
                  <a:sym typeface="Constantia"/>
                </a:rPr>
                <a:t>2</a:t>
              </a:r>
              <a:endParaRPr b="0" i="0" sz="500" u="none" cap="none" strike="noStrike">
                <a:solidFill>
                  <a:srgbClr val="00B050"/>
                </a:solidFill>
                <a:latin typeface="Constantia"/>
                <a:ea typeface="Constantia"/>
                <a:cs typeface="Constantia"/>
                <a:sym typeface="Constantia"/>
              </a:endParaRPr>
            </a:p>
          </p:txBody>
        </p:sp>
        <p:sp>
          <p:nvSpPr>
            <p:cNvPr id="1218" name="Google Shape;1218;p47"/>
            <p:cNvSpPr/>
            <p:nvPr/>
          </p:nvSpPr>
          <p:spPr>
            <a:xfrm>
              <a:off x="1405787" y="4476473"/>
              <a:ext cx="980100" cy="520200"/>
            </a:xfrm>
            <a:prstGeom prst="rect">
              <a:avLst/>
            </a:prstGeom>
            <a:solidFill>
              <a:srgbClr val="FFFFFF"/>
            </a:solidFill>
            <a:ln cap="flat" cmpd="sng" w="25400">
              <a:solidFill>
                <a:srgbClr val="4285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219" name="Google Shape;1219;p47"/>
            <p:cNvSpPr txBox="1"/>
            <p:nvPr/>
          </p:nvSpPr>
          <p:spPr>
            <a:xfrm>
              <a:off x="1372483" y="4491486"/>
              <a:ext cx="1018800" cy="48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Encoder</a:t>
              </a:r>
              <a:endParaRPr b="0" i="0" sz="1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fθ</a:t>
              </a:r>
              <a:endParaRPr b="0" i="0" sz="1000" u="none" cap="none" strike="noStrike">
                <a:solidFill>
                  <a:srgbClr val="000000"/>
                </a:solidFill>
                <a:latin typeface="Roboto"/>
                <a:ea typeface="Roboto"/>
                <a:cs typeface="Roboto"/>
                <a:sym typeface="Roboto"/>
              </a:endParaRPr>
            </a:p>
          </p:txBody>
        </p:sp>
        <p:cxnSp>
          <p:nvCxnSpPr>
            <p:cNvPr id="1220" name="Google Shape;1220;p47"/>
            <p:cNvCxnSpPr>
              <a:endCxn id="1219" idx="1"/>
            </p:cNvCxnSpPr>
            <p:nvPr/>
          </p:nvCxnSpPr>
          <p:spPr>
            <a:xfrm>
              <a:off x="907483" y="4733886"/>
              <a:ext cx="465000" cy="0"/>
            </a:xfrm>
            <a:prstGeom prst="straightConnector1">
              <a:avLst/>
            </a:prstGeom>
            <a:noFill/>
            <a:ln cap="flat" cmpd="sng" w="9525">
              <a:solidFill>
                <a:srgbClr val="000000"/>
              </a:solidFill>
              <a:prstDash val="solid"/>
              <a:round/>
              <a:headEnd len="sm" w="sm" type="none"/>
              <a:tailEnd len="med" w="med" type="triangle"/>
            </a:ln>
          </p:spPr>
        </p:cxnSp>
        <p:sp>
          <p:nvSpPr>
            <p:cNvPr id="1221" name="Google Shape;1221;p47"/>
            <p:cNvSpPr txBox="1"/>
            <p:nvPr/>
          </p:nvSpPr>
          <p:spPr>
            <a:xfrm>
              <a:off x="2415748" y="4412413"/>
              <a:ext cx="541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C000"/>
                  </a:solidFill>
                  <a:latin typeface="Constantia"/>
                  <a:ea typeface="Constantia"/>
                  <a:cs typeface="Constantia"/>
                  <a:sym typeface="Constantia"/>
                </a:rPr>
                <a:t>z</a:t>
              </a:r>
              <a:r>
                <a:rPr b="0" i="0" lang="en-GB" sz="500" u="none" cap="none" strike="noStrike">
                  <a:solidFill>
                    <a:srgbClr val="FFC000"/>
                  </a:solidFill>
                  <a:latin typeface="Constantia"/>
                  <a:ea typeface="Constantia"/>
                  <a:cs typeface="Constantia"/>
                  <a:sym typeface="Constantia"/>
                </a:rPr>
                <a:t>rnd</a:t>
              </a:r>
              <a:endParaRPr b="0" i="0" sz="500" u="none" cap="none" strike="noStrike">
                <a:solidFill>
                  <a:srgbClr val="FFC000"/>
                </a:solidFill>
                <a:latin typeface="Constantia"/>
                <a:ea typeface="Constantia"/>
                <a:cs typeface="Constantia"/>
                <a:sym typeface="Constantia"/>
              </a:endParaRPr>
            </a:p>
          </p:txBody>
        </p:sp>
        <p:sp>
          <p:nvSpPr>
            <p:cNvPr id="1222" name="Google Shape;1222;p47"/>
            <p:cNvSpPr/>
            <p:nvPr/>
          </p:nvSpPr>
          <p:spPr>
            <a:xfrm>
              <a:off x="2885671" y="3174159"/>
              <a:ext cx="980100" cy="520200"/>
            </a:xfrm>
            <a:prstGeom prst="rect">
              <a:avLst/>
            </a:prstGeom>
            <a:solidFill>
              <a:srgbClr val="FFFFFF"/>
            </a:solidFill>
            <a:ln cap="flat" cmpd="sng" w="25400">
              <a:solidFill>
                <a:srgbClr val="4285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223" name="Google Shape;1223;p47"/>
            <p:cNvSpPr txBox="1"/>
            <p:nvPr/>
          </p:nvSpPr>
          <p:spPr>
            <a:xfrm>
              <a:off x="2823000" y="3160430"/>
              <a:ext cx="1051800" cy="48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Discrim.</a:t>
              </a:r>
              <a:endParaRPr b="0" i="0" sz="1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gφ</a:t>
              </a:r>
              <a:endParaRPr b="0" i="0" sz="1000" u="none" cap="none" strike="noStrike">
                <a:solidFill>
                  <a:srgbClr val="000000"/>
                </a:solidFill>
                <a:latin typeface="Roboto"/>
                <a:ea typeface="Roboto"/>
                <a:cs typeface="Roboto"/>
                <a:sym typeface="Roboto"/>
              </a:endParaRPr>
            </a:p>
          </p:txBody>
        </p:sp>
        <p:cxnSp>
          <p:nvCxnSpPr>
            <p:cNvPr id="1224" name="Google Shape;1224;p47"/>
            <p:cNvCxnSpPr/>
            <p:nvPr/>
          </p:nvCxnSpPr>
          <p:spPr>
            <a:xfrm>
              <a:off x="3873666" y="3429992"/>
              <a:ext cx="298200" cy="1500"/>
            </a:xfrm>
            <a:prstGeom prst="straightConnector1">
              <a:avLst/>
            </a:prstGeom>
            <a:noFill/>
            <a:ln cap="flat" cmpd="sng" w="9525">
              <a:solidFill>
                <a:srgbClr val="000000"/>
              </a:solidFill>
              <a:prstDash val="solid"/>
              <a:round/>
              <a:headEnd len="sm" w="sm" type="none"/>
              <a:tailEnd len="med" w="med" type="triangle"/>
            </a:ln>
          </p:spPr>
        </p:cxnSp>
        <p:cxnSp>
          <p:nvCxnSpPr>
            <p:cNvPr id="1225" name="Google Shape;1225;p47"/>
            <p:cNvCxnSpPr/>
            <p:nvPr/>
          </p:nvCxnSpPr>
          <p:spPr>
            <a:xfrm rot="-5400000">
              <a:off x="3048841" y="4086550"/>
              <a:ext cx="679500" cy="1800"/>
            </a:xfrm>
            <a:prstGeom prst="bentConnector3">
              <a:avLst>
                <a:gd fmla="val -11544" name="adj1"/>
              </a:avLst>
            </a:prstGeom>
            <a:noFill/>
            <a:ln cap="flat" cmpd="sng" w="9525">
              <a:solidFill>
                <a:srgbClr val="000000"/>
              </a:solidFill>
              <a:prstDash val="solid"/>
              <a:round/>
              <a:headEnd len="sm" w="sm" type="none"/>
              <a:tailEnd len="med" w="med" type="triangle"/>
            </a:ln>
          </p:spPr>
        </p:cxnSp>
        <p:sp>
          <p:nvSpPr>
            <p:cNvPr id="1226" name="Google Shape;1226;p47"/>
            <p:cNvSpPr/>
            <p:nvPr/>
          </p:nvSpPr>
          <p:spPr>
            <a:xfrm>
              <a:off x="2813818" y="4050489"/>
              <a:ext cx="60000" cy="46200"/>
            </a:xfrm>
            <a:prstGeom prst="ellipse">
              <a:avLst/>
            </a:prstGeom>
            <a:solidFill>
              <a:srgbClr val="FFFFFF"/>
            </a:solidFill>
            <a:ln cap="flat" cmpd="sng" w="25400">
              <a:solidFill>
                <a:srgbClr val="4285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1227" name="Google Shape;1227;p47"/>
            <p:cNvCxnSpPr/>
            <p:nvPr/>
          </p:nvCxnSpPr>
          <p:spPr>
            <a:xfrm>
              <a:off x="2384516" y="4755563"/>
              <a:ext cx="447300" cy="0"/>
            </a:xfrm>
            <a:prstGeom prst="straightConnector1">
              <a:avLst/>
            </a:prstGeom>
            <a:noFill/>
            <a:ln cap="flat" cmpd="sng" w="9525">
              <a:solidFill>
                <a:srgbClr val="000000"/>
              </a:solidFill>
              <a:prstDash val="solid"/>
              <a:round/>
              <a:headEnd len="sm" w="sm" type="none"/>
              <a:tailEnd len="sm" w="sm" type="none"/>
            </a:ln>
          </p:spPr>
        </p:cxnSp>
        <p:sp>
          <p:nvSpPr>
            <p:cNvPr id="1228" name="Google Shape;1228;p47"/>
            <p:cNvSpPr/>
            <p:nvPr/>
          </p:nvSpPr>
          <p:spPr>
            <a:xfrm>
              <a:off x="2809052" y="4730938"/>
              <a:ext cx="60000" cy="46200"/>
            </a:xfrm>
            <a:prstGeom prst="ellipse">
              <a:avLst/>
            </a:prstGeom>
            <a:solidFill>
              <a:srgbClr val="FFFFFF"/>
            </a:solidFill>
            <a:ln cap="flat" cmpd="sng" w="25400">
              <a:solidFill>
                <a:srgbClr val="4285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1229" name="Google Shape;1229;p47"/>
            <p:cNvCxnSpPr/>
            <p:nvPr/>
          </p:nvCxnSpPr>
          <p:spPr>
            <a:xfrm>
              <a:off x="3224389" y="4424915"/>
              <a:ext cx="163800" cy="0"/>
            </a:xfrm>
            <a:prstGeom prst="straightConnector1">
              <a:avLst/>
            </a:prstGeom>
            <a:noFill/>
            <a:ln cap="flat" cmpd="sng" w="9525">
              <a:solidFill>
                <a:srgbClr val="000000"/>
              </a:solidFill>
              <a:prstDash val="solid"/>
              <a:round/>
              <a:headEnd len="sm" w="sm" type="none"/>
              <a:tailEnd len="sm" w="sm" type="none"/>
            </a:ln>
          </p:spPr>
        </p:cxnSp>
        <p:sp>
          <p:nvSpPr>
            <p:cNvPr id="1230" name="Google Shape;1230;p47"/>
            <p:cNvSpPr/>
            <p:nvPr/>
          </p:nvSpPr>
          <p:spPr>
            <a:xfrm>
              <a:off x="3164404" y="4400034"/>
              <a:ext cx="60000" cy="46200"/>
            </a:xfrm>
            <a:prstGeom prst="ellipse">
              <a:avLst/>
            </a:prstGeom>
            <a:solidFill>
              <a:srgbClr val="FFFFFF"/>
            </a:solidFill>
            <a:ln cap="flat" cmpd="sng" w="25400">
              <a:solidFill>
                <a:srgbClr val="4285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1231" name="Google Shape;1231;p47"/>
            <p:cNvCxnSpPr>
              <a:stCxn id="1226" idx="5"/>
              <a:endCxn id="1230" idx="1"/>
            </p:cNvCxnSpPr>
            <p:nvPr/>
          </p:nvCxnSpPr>
          <p:spPr>
            <a:xfrm>
              <a:off x="2865031" y="4089923"/>
              <a:ext cx="308100" cy="316800"/>
            </a:xfrm>
            <a:prstGeom prst="straightConnector1">
              <a:avLst/>
            </a:prstGeom>
            <a:noFill/>
            <a:ln cap="flat" cmpd="sng" w="9525">
              <a:solidFill>
                <a:srgbClr val="000000"/>
              </a:solidFill>
              <a:prstDash val="solid"/>
              <a:round/>
              <a:headEnd len="sm" w="sm" type="none"/>
              <a:tailEnd len="sm" w="sm" type="none"/>
            </a:ln>
          </p:spPr>
        </p:cxnSp>
        <p:cxnSp>
          <p:nvCxnSpPr>
            <p:cNvPr id="1232" name="Google Shape;1232;p47"/>
            <p:cNvCxnSpPr>
              <a:stCxn id="1228" idx="7"/>
              <a:endCxn id="1230" idx="3"/>
            </p:cNvCxnSpPr>
            <p:nvPr/>
          </p:nvCxnSpPr>
          <p:spPr>
            <a:xfrm flipH="1" rot="10800000">
              <a:off x="2860265" y="4439504"/>
              <a:ext cx="312900" cy="298200"/>
            </a:xfrm>
            <a:prstGeom prst="straightConnector1">
              <a:avLst/>
            </a:prstGeom>
            <a:noFill/>
            <a:ln cap="flat" cmpd="sng" w="9525">
              <a:solidFill>
                <a:srgbClr val="000000"/>
              </a:solidFill>
              <a:prstDash val="dash"/>
              <a:round/>
              <a:headEnd len="sm" w="sm" type="none"/>
              <a:tailEnd len="sm" w="sm" type="none"/>
            </a:ln>
          </p:spPr>
        </p:cxnSp>
        <p:sp>
          <p:nvSpPr>
            <p:cNvPr id="1233" name="Google Shape;1233;p47"/>
            <p:cNvSpPr/>
            <p:nvPr/>
          </p:nvSpPr>
          <p:spPr>
            <a:xfrm>
              <a:off x="544372" y="3723150"/>
              <a:ext cx="500400" cy="116400"/>
            </a:xfrm>
            <a:prstGeom prst="rect">
              <a:avLst/>
            </a:prstGeom>
            <a:solidFill>
              <a:srgbClr val="FFFFFF"/>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234" name="Google Shape;1234;p47"/>
            <p:cNvSpPr/>
            <p:nvPr/>
          </p:nvSpPr>
          <p:spPr>
            <a:xfrm>
              <a:off x="531094" y="4333916"/>
              <a:ext cx="500400" cy="116400"/>
            </a:xfrm>
            <a:prstGeom prst="rect">
              <a:avLst/>
            </a:prstGeom>
            <a:solidFill>
              <a:srgbClr val="FFFFFF"/>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grpSp>
      <p:sp>
        <p:nvSpPr>
          <p:cNvPr id="1235" name="Google Shape;1235;p47"/>
          <p:cNvSpPr txBox="1"/>
          <p:nvPr/>
        </p:nvSpPr>
        <p:spPr>
          <a:xfrm>
            <a:off x="1167075" y="4723350"/>
            <a:ext cx="1302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Roboto"/>
                <a:ea typeface="Roboto"/>
                <a:cs typeface="Roboto"/>
                <a:sym typeface="Roboto"/>
              </a:rPr>
              <a:t>(Ravanelli, 2019)</a:t>
            </a:r>
            <a:endParaRPr b="0" i="1" sz="1100" u="none" cap="none" strike="noStrike">
              <a:solidFill>
                <a:srgbClr val="000000"/>
              </a:solidFill>
              <a:latin typeface="Roboto"/>
              <a:ea typeface="Roboto"/>
              <a:cs typeface="Roboto"/>
              <a:sym typeface="Roboto"/>
            </a:endParaRPr>
          </a:p>
        </p:txBody>
      </p:sp>
      <p:sp>
        <p:nvSpPr>
          <p:cNvPr id="1236" name="Google Shape;1236;p4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8"/>
                                        </p:tgtEl>
                                        <p:attrNameLst>
                                          <p:attrName>style.visibility</p:attrName>
                                        </p:attrNameLst>
                                      </p:cBhvr>
                                      <p:to>
                                        <p:strVal val="visible"/>
                                      </p:to>
                                    </p:set>
                                    <p:animEffect filter="fade" transition="in">
                                      <p:cBhvr>
                                        <p:cTn dur="1000"/>
                                        <p:tgtEl>
                                          <p:spTgt spid="1188"/>
                                        </p:tgtEl>
                                      </p:cBhvr>
                                    </p:animEffect>
                                  </p:childTnLst>
                                </p:cTn>
                              </p:par>
                              <p:par>
                                <p:cTn fill="hold" nodeType="withEffect" presetClass="entr" presetID="10" presetSubtype="0">
                                  <p:stCondLst>
                                    <p:cond delay="0"/>
                                  </p:stCondLst>
                                  <p:childTnLst>
                                    <p:set>
                                      <p:cBhvr>
                                        <p:cTn dur="1" fill="hold">
                                          <p:stCondLst>
                                            <p:cond delay="0"/>
                                          </p:stCondLst>
                                        </p:cTn>
                                        <p:tgtEl>
                                          <p:spTgt spid="1189"/>
                                        </p:tgtEl>
                                        <p:attrNameLst>
                                          <p:attrName>style.visibility</p:attrName>
                                        </p:attrNameLst>
                                      </p:cBhvr>
                                      <p:to>
                                        <p:strVal val="visible"/>
                                      </p:to>
                                    </p:set>
                                    <p:animEffect filter="fade" transition="in">
                                      <p:cBhvr>
                                        <p:cTn dur="1000"/>
                                        <p:tgtEl>
                                          <p:spTgt spid="1189"/>
                                        </p:tgtEl>
                                      </p:cBhvr>
                                    </p:animEffect>
                                  </p:childTnLst>
                                </p:cTn>
                              </p:par>
                              <p:par>
                                <p:cTn fill="hold" nodeType="with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1000"/>
                                        <p:tgtEl>
                                          <p:spTgt spid="1190"/>
                                        </p:tgtEl>
                                      </p:cBhvr>
                                    </p:animEffect>
                                  </p:childTnLst>
                                </p:cTn>
                              </p:par>
                              <p:par>
                                <p:cTn fill="hold" nodeType="withEffect" presetClass="entr" presetID="10" presetSubtype="0">
                                  <p:stCondLst>
                                    <p:cond delay="0"/>
                                  </p:stCondLst>
                                  <p:childTnLst>
                                    <p:set>
                                      <p:cBhvr>
                                        <p:cTn dur="1" fill="hold">
                                          <p:stCondLst>
                                            <p:cond delay="0"/>
                                          </p:stCondLst>
                                        </p:cTn>
                                        <p:tgtEl>
                                          <p:spTgt spid="1191"/>
                                        </p:tgtEl>
                                        <p:attrNameLst>
                                          <p:attrName>style.visibility</p:attrName>
                                        </p:attrNameLst>
                                      </p:cBhvr>
                                      <p:to>
                                        <p:strVal val="visible"/>
                                      </p:to>
                                    </p:set>
                                    <p:animEffect filter="fade" transition="in">
                                      <p:cBhvr>
                                        <p:cTn dur="1000"/>
                                        <p:tgtEl>
                                          <p:spTgt spid="1191"/>
                                        </p:tgtEl>
                                      </p:cBhvr>
                                    </p:animEffect>
                                  </p:childTnLst>
                                </p:cTn>
                              </p:par>
                              <p:par>
                                <p:cTn fill="hold" nodeType="withEffect" presetClass="entr" presetID="10" presetSubtype="0">
                                  <p:stCondLst>
                                    <p:cond delay="0"/>
                                  </p:stCondLst>
                                  <p:childTnLst>
                                    <p:set>
                                      <p:cBhvr>
                                        <p:cTn dur="1" fill="hold">
                                          <p:stCondLst>
                                            <p:cond delay="0"/>
                                          </p:stCondLst>
                                        </p:cTn>
                                        <p:tgtEl>
                                          <p:spTgt spid="1192"/>
                                        </p:tgtEl>
                                        <p:attrNameLst>
                                          <p:attrName>style.visibility</p:attrName>
                                        </p:attrNameLst>
                                      </p:cBhvr>
                                      <p:to>
                                        <p:strVal val="visible"/>
                                      </p:to>
                                    </p:set>
                                    <p:animEffect filter="fade" transition="in">
                                      <p:cBhvr>
                                        <p:cTn dur="1000"/>
                                        <p:tgtEl>
                                          <p:spTgt spid="1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40" name="Shape 1240"/>
        <p:cNvGrpSpPr/>
        <p:nvPr/>
      </p:nvGrpSpPr>
      <p:grpSpPr>
        <a:xfrm>
          <a:off x="0" y="0"/>
          <a:ext cx="0" cy="0"/>
          <a:chOff x="0" y="0"/>
          <a:chExt cx="0" cy="0"/>
        </a:xfrm>
      </p:grpSpPr>
      <p:sp>
        <p:nvSpPr>
          <p:cNvPr id="1241" name="Google Shape;1241;p4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Local Info Max</a:t>
            </a:r>
            <a:endParaRPr sz="2600"/>
          </a:p>
        </p:txBody>
      </p:sp>
      <p:grpSp>
        <p:nvGrpSpPr>
          <p:cNvPr id="1242" name="Google Shape;1242;p48"/>
          <p:cNvGrpSpPr/>
          <p:nvPr/>
        </p:nvGrpSpPr>
        <p:grpSpPr>
          <a:xfrm>
            <a:off x="607278" y="1512780"/>
            <a:ext cx="3097205" cy="2976629"/>
            <a:chOff x="531094" y="1360429"/>
            <a:chExt cx="3640772" cy="3636244"/>
          </a:xfrm>
        </p:grpSpPr>
        <p:sp>
          <p:nvSpPr>
            <p:cNvPr id="1243" name="Google Shape;1243;p48"/>
            <p:cNvSpPr/>
            <p:nvPr/>
          </p:nvSpPr>
          <p:spPr>
            <a:xfrm>
              <a:off x="1414105" y="3170125"/>
              <a:ext cx="980100" cy="520200"/>
            </a:xfrm>
            <a:prstGeom prst="rect">
              <a:avLst/>
            </a:prstGeom>
            <a:solidFill>
              <a:srgbClr val="FFFFFF"/>
            </a:solidFill>
            <a:ln cap="flat" cmpd="sng" w="25400">
              <a:solidFill>
                <a:srgbClr val="4285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244" name="Google Shape;1244;p48"/>
            <p:cNvSpPr txBox="1"/>
            <p:nvPr/>
          </p:nvSpPr>
          <p:spPr>
            <a:xfrm>
              <a:off x="1377824" y="3185138"/>
              <a:ext cx="1008900" cy="48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Encoder</a:t>
              </a:r>
              <a:endParaRPr b="0" i="0" sz="1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fθ</a:t>
              </a:r>
              <a:endParaRPr b="0" i="0" sz="1000" u="none" cap="none" strike="noStrike">
                <a:solidFill>
                  <a:srgbClr val="000000"/>
                </a:solidFill>
                <a:latin typeface="Roboto"/>
                <a:ea typeface="Roboto"/>
                <a:cs typeface="Roboto"/>
                <a:sym typeface="Roboto"/>
              </a:endParaRPr>
            </a:p>
          </p:txBody>
        </p:sp>
        <p:cxnSp>
          <p:nvCxnSpPr>
            <p:cNvPr id="1245" name="Google Shape;1245;p48"/>
            <p:cNvCxnSpPr>
              <a:endCxn id="1244" idx="1"/>
            </p:cNvCxnSpPr>
            <p:nvPr/>
          </p:nvCxnSpPr>
          <p:spPr>
            <a:xfrm>
              <a:off x="907424" y="3427538"/>
              <a:ext cx="470400" cy="0"/>
            </a:xfrm>
            <a:prstGeom prst="straightConnector1">
              <a:avLst/>
            </a:prstGeom>
            <a:noFill/>
            <a:ln cap="flat" cmpd="sng" w="9525">
              <a:solidFill>
                <a:srgbClr val="000000"/>
              </a:solidFill>
              <a:prstDash val="solid"/>
              <a:round/>
              <a:headEnd len="sm" w="sm" type="none"/>
              <a:tailEnd len="med" w="med" type="triangle"/>
            </a:ln>
          </p:spPr>
        </p:cxnSp>
        <p:pic>
          <p:nvPicPr>
            <p:cNvPr id="1246" name="Google Shape;1246;p48"/>
            <p:cNvPicPr preferRelativeResize="0"/>
            <p:nvPr/>
          </p:nvPicPr>
          <p:blipFill rotWithShape="1">
            <a:blip r:embed="rId3">
              <a:alphaModFix/>
            </a:blip>
            <a:srcRect b="0" l="0" r="0" t="0"/>
            <a:stretch/>
          </p:blipFill>
          <p:spPr>
            <a:xfrm>
              <a:off x="654168" y="3129558"/>
              <a:ext cx="230461" cy="610260"/>
            </a:xfrm>
            <a:prstGeom prst="rect">
              <a:avLst/>
            </a:prstGeom>
            <a:noFill/>
            <a:ln>
              <a:noFill/>
            </a:ln>
          </p:spPr>
        </p:pic>
        <p:pic>
          <p:nvPicPr>
            <p:cNvPr id="1247" name="Google Shape;1247;p48"/>
            <p:cNvPicPr preferRelativeResize="0"/>
            <p:nvPr/>
          </p:nvPicPr>
          <p:blipFill rotWithShape="1">
            <a:blip r:embed="rId4">
              <a:alphaModFix/>
            </a:blip>
            <a:srcRect b="0" l="0" r="0" t="0"/>
            <a:stretch/>
          </p:blipFill>
          <p:spPr>
            <a:xfrm>
              <a:off x="613269" y="3745802"/>
              <a:ext cx="252046" cy="668737"/>
            </a:xfrm>
            <a:prstGeom prst="rect">
              <a:avLst/>
            </a:prstGeom>
            <a:noFill/>
            <a:ln>
              <a:noFill/>
            </a:ln>
          </p:spPr>
        </p:pic>
        <p:pic>
          <p:nvPicPr>
            <p:cNvPr id="1248" name="Google Shape;1248;p48"/>
            <p:cNvPicPr preferRelativeResize="0"/>
            <p:nvPr/>
          </p:nvPicPr>
          <p:blipFill rotWithShape="1">
            <a:blip r:embed="rId5">
              <a:alphaModFix/>
            </a:blip>
            <a:srcRect b="0" l="0" r="0" t="0"/>
            <a:stretch/>
          </p:blipFill>
          <p:spPr>
            <a:xfrm>
              <a:off x="588779" y="1360429"/>
              <a:ext cx="3528392" cy="712522"/>
            </a:xfrm>
            <a:prstGeom prst="rect">
              <a:avLst/>
            </a:prstGeom>
            <a:noFill/>
            <a:ln>
              <a:noFill/>
            </a:ln>
          </p:spPr>
        </p:pic>
        <p:sp>
          <p:nvSpPr>
            <p:cNvPr id="1249" name="Google Shape;1249;p48"/>
            <p:cNvSpPr/>
            <p:nvPr/>
          </p:nvSpPr>
          <p:spPr>
            <a:xfrm rot="-5400000">
              <a:off x="1564646" y="1811794"/>
              <a:ext cx="183900" cy="338400"/>
            </a:xfrm>
            <a:prstGeom prst="leftBracket">
              <a:avLst>
                <a:gd fmla="val 8333" name="adj"/>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4285F4"/>
                </a:solidFill>
                <a:latin typeface="Constantia"/>
                <a:ea typeface="Constantia"/>
                <a:cs typeface="Constantia"/>
                <a:sym typeface="Constantia"/>
              </a:endParaRPr>
            </a:p>
          </p:txBody>
        </p:sp>
        <p:sp>
          <p:nvSpPr>
            <p:cNvPr id="1250" name="Google Shape;1250;p48"/>
            <p:cNvSpPr/>
            <p:nvPr/>
          </p:nvSpPr>
          <p:spPr>
            <a:xfrm rot="-5400000">
              <a:off x="2805018" y="1776883"/>
              <a:ext cx="183900" cy="423300"/>
            </a:xfrm>
            <a:prstGeom prst="leftBracket">
              <a:avLst>
                <a:gd fmla="val 8333" name="adj"/>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4285F4"/>
                </a:solidFill>
                <a:latin typeface="Constantia"/>
                <a:ea typeface="Constantia"/>
                <a:cs typeface="Constantia"/>
                <a:sym typeface="Constantia"/>
              </a:endParaRPr>
            </a:p>
          </p:txBody>
        </p:sp>
        <p:pic>
          <p:nvPicPr>
            <p:cNvPr id="1251" name="Google Shape;1251;p48"/>
            <p:cNvPicPr preferRelativeResize="0"/>
            <p:nvPr/>
          </p:nvPicPr>
          <p:blipFill rotWithShape="1">
            <a:blip r:embed="rId6">
              <a:alphaModFix/>
            </a:blip>
            <a:srcRect b="0" l="0" r="0" t="0"/>
            <a:stretch/>
          </p:blipFill>
          <p:spPr>
            <a:xfrm>
              <a:off x="608390" y="2146772"/>
              <a:ext cx="3508781" cy="670547"/>
            </a:xfrm>
            <a:prstGeom prst="rect">
              <a:avLst/>
            </a:prstGeom>
            <a:noFill/>
            <a:ln>
              <a:noFill/>
            </a:ln>
          </p:spPr>
        </p:pic>
        <p:sp>
          <p:nvSpPr>
            <p:cNvPr id="1252" name="Google Shape;1252;p48"/>
            <p:cNvSpPr/>
            <p:nvPr/>
          </p:nvSpPr>
          <p:spPr>
            <a:xfrm rot="-5400000">
              <a:off x="2020140" y="2515887"/>
              <a:ext cx="183900" cy="338400"/>
            </a:xfrm>
            <a:prstGeom prst="leftBracket">
              <a:avLst>
                <a:gd fmla="val 8333" name="adj"/>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4285F4"/>
                </a:solidFill>
                <a:latin typeface="Constantia"/>
                <a:ea typeface="Constantia"/>
                <a:cs typeface="Constantia"/>
                <a:sym typeface="Constantia"/>
              </a:endParaRPr>
            </a:p>
          </p:txBody>
        </p:sp>
        <p:pic>
          <p:nvPicPr>
            <p:cNvPr id="1253" name="Google Shape;1253;p48"/>
            <p:cNvPicPr preferRelativeResize="0"/>
            <p:nvPr/>
          </p:nvPicPr>
          <p:blipFill rotWithShape="1">
            <a:blip r:embed="rId7">
              <a:alphaModFix/>
            </a:blip>
            <a:srcRect b="0" l="0" r="0" t="0"/>
            <a:stretch/>
          </p:blipFill>
          <p:spPr>
            <a:xfrm>
              <a:off x="631991" y="4406433"/>
              <a:ext cx="200419" cy="590202"/>
            </a:xfrm>
            <a:prstGeom prst="rect">
              <a:avLst/>
            </a:prstGeom>
            <a:noFill/>
            <a:ln>
              <a:noFill/>
            </a:ln>
          </p:spPr>
        </p:pic>
        <p:sp>
          <p:nvSpPr>
            <p:cNvPr id="1254" name="Google Shape;1254;p48"/>
            <p:cNvSpPr txBox="1"/>
            <p:nvPr/>
          </p:nvSpPr>
          <p:spPr>
            <a:xfrm>
              <a:off x="1850805" y="1829067"/>
              <a:ext cx="541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0000"/>
                  </a:solidFill>
                  <a:latin typeface="Constantia"/>
                  <a:ea typeface="Constantia"/>
                  <a:cs typeface="Constantia"/>
                  <a:sym typeface="Constantia"/>
                </a:rPr>
                <a:t>c</a:t>
              </a:r>
              <a:r>
                <a:rPr b="0" i="0" lang="en-GB" sz="500" u="none" cap="none" strike="noStrike">
                  <a:solidFill>
                    <a:srgbClr val="FF0000"/>
                  </a:solidFill>
                  <a:latin typeface="Constantia"/>
                  <a:ea typeface="Constantia"/>
                  <a:cs typeface="Constantia"/>
                  <a:sym typeface="Constantia"/>
                </a:rPr>
                <a:t>1</a:t>
              </a:r>
              <a:endParaRPr b="0" i="0" sz="500" u="none" cap="none" strike="noStrike">
                <a:solidFill>
                  <a:srgbClr val="FF0000"/>
                </a:solidFill>
                <a:latin typeface="Constantia"/>
                <a:ea typeface="Constantia"/>
                <a:cs typeface="Constantia"/>
                <a:sym typeface="Constantia"/>
              </a:endParaRPr>
            </a:p>
          </p:txBody>
        </p:sp>
        <p:sp>
          <p:nvSpPr>
            <p:cNvPr id="1255" name="Google Shape;1255;p48"/>
            <p:cNvSpPr txBox="1"/>
            <p:nvPr/>
          </p:nvSpPr>
          <p:spPr>
            <a:xfrm>
              <a:off x="3147238" y="1833537"/>
              <a:ext cx="6831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B050"/>
                  </a:solidFill>
                  <a:latin typeface="Constantia"/>
                  <a:ea typeface="Constantia"/>
                  <a:cs typeface="Constantia"/>
                  <a:sym typeface="Constantia"/>
                </a:rPr>
                <a:t>c</a:t>
              </a:r>
              <a:r>
                <a:rPr b="0" i="0" lang="en-GB" sz="500" u="none" cap="none" strike="noStrike">
                  <a:solidFill>
                    <a:srgbClr val="00B050"/>
                  </a:solidFill>
                  <a:latin typeface="Constantia"/>
                  <a:ea typeface="Constantia"/>
                  <a:cs typeface="Constantia"/>
                  <a:sym typeface="Constantia"/>
                </a:rPr>
                <a:t>2</a:t>
              </a:r>
              <a:endParaRPr b="0" i="0" sz="500" u="none" cap="none" strike="noStrike">
                <a:solidFill>
                  <a:srgbClr val="00B050"/>
                </a:solidFill>
                <a:latin typeface="Constantia"/>
                <a:ea typeface="Constantia"/>
                <a:cs typeface="Constantia"/>
                <a:sym typeface="Constantia"/>
              </a:endParaRPr>
            </a:p>
          </p:txBody>
        </p:sp>
        <p:sp>
          <p:nvSpPr>
            <p:cNvPr id="1256" name="Google Shape;1256;p48"/>
            <p:cNvSpPr txBox="1"/>
            <p:nvPr/>
          </p:nvSpPr>
          <p:spPr>
            <a:xfrm>
              <a:off x="2267237" y="2528246"/>
              <a:ext cx="541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C000"/>
                  </a:solidFill>
                  <a:latin typeface="Constantia"/>
                  <a:ea typeface="Constantia"/>
                  <a:cs typeface="Constantia"/>
                  <a:sym typeface="Constantia"/>
                </a:rPr>
                <a:t>c</a:t>
              </a:r>
              <a:r>
                <a:rPr b="0" i="0" lang="en-GB" sz="500" u="none" cap="none" strike="noStrike">
                  <a:solidFill>
                    <a:srgbClr val="FFC000"/>
                  </a:solidFill>
                  <a:latin typeface="Constantia"/>
                  <a:ea typeface="Constantia"/>
                  <a:cs typeface="Constantia"/>
                  <a:sym typeface="Constantia"/>
                </a:rPr>
                <a:t>rnd</a:t>
              </a:r>
              <a:endParaRPr b="0" i="0" sz="500" u="none" cap="none" strike="noStrike">
                <a:solidFill>
                  <a:srgbClr val="FFC000"/>
                </a:solidFill>
                <a:latin typeface="Constantia"/>
                <a:ea typeface="Constantia"/>
                <a:cs typeface="Constantia"/>
                <a:sym typeface="Constantia"/>
              </a:endParaRPr>
            </a:p>
          </p:txBody>
        </p:sp>
        <p:sp>
          <p:nvSpPr>
            <p:cNvPr id="1257" name="Google Shape;1257;p48"/>
            <p:cNvSpPr txBox="1"/>
            <p:nvPr/>
          </p:nvSpPr>
          <p:spPr>
            <a:xfrm>
              <a:off x="958541" y="3095480"/>
              <a:ext cx="541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0000"/>
                  </a:solidFill>
                  <a:latin typeface="Constantia"/>
                  <a:ea typeface="Constantia"/>
                  <a:cs typeface="Constantia"/>
                  <a:sym typeface="Constantia"/>
                </a:rPr>
                <a:t>c</a:t>
              </a:r>
              <a:r>
                <a:rPr b="0" i="0" lang="en-GB" sz="500" u="none" cap="none" strike="noStrike">
                  <a:solidFill>
                    <a:srgbClr val="FF0000"/>
                  </a:solidFill>
                  <a:latin typeface="Constantia"/>
                  <a:ea typeface="Constantia"/>
                  <a:cs typeface="Constantia"/>
                  <a:sym typeface="Constantia"/>
                </a:rPr>
                <a:t>1</a:t>
              </a:r>
              <a:endParaRPr b="0" i="0" sz="500" u="none" cap="none" strike="noStrike">
                <a:solidFill>
                  <a:srgbClr val="FF0000"/>
                </a:solidFill>
                <a:latin typeface="Constantia"/>
                <a:ea typeface="Constantia"/>
                <a:cs typeface="Constantia"/>
                <a:sym typeface="Constantia"/>
              </a:endParaRPr>
            </a:p>
          </p:txBody>
        </p:sp>
        <p:sp>
          <p:nvSpPr>
            <p:cNvPr id="1258" name="Google Shape;1258;p48"/>
            <p:cNvSpPr txBox="1"/>
            <p:nvPr/>
          </p:nvSpPr>
          <p:spPr>
            <a:xfrm>
              <a:off x="968583" y="3747483"/>
              <a:ext cx="6831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B050"/>
                  </a:solidFill>
                  <a:latin typeface="Constantia"/>
                  <a:ea typeface="Constantia"/>
                  <a:cs typeface="Constantia"/>
                  <a:sym typeface="Constantia"/>
                </a:rPr>
                <a:t>c</a:t>
              </a:r>
              <a:r>
                <a:rPr b="0" i="0" lang="en-GB" sz="500" u="none" cap="none" strike="noStrike">
                  <a:solidFill>
                    <a:srgbClr val="00B050"/>
                  </a:solidFill>
                  <a:latin typeface="Constantia"/>
                  <a:ea typeface="Constantia"/>
                  <a:cs typeface="Constantia"/>
                  <a:sym typeface="Constantia"/>
                </a:rPr>
                <a:t>2</a:t>
              </a:r>
              <a:endParaRPr b="0" i="0" sz="500" u="none" cap="none" strike="noStrike">
                <a:solidFill>
                  <a:srgbClr val="00B050"/>
                </a:solidFill>
                <a:latin typeface="Constantia"/>
                <a:ea typeface="Constantia"/>
                <a:cs typeface="Constantia"/>
                <a:sym typeface="Constantia"/>
              </a:endParaRPr>
            </a:p>
          </p:txBody>
        </p:sp>
        <p:sp>
          <p:nvSpPr>
            <p:cNvPr id="1259" name="Google Shape;1259;p48"/>
            <p:cNvSpPr txBox="1"/>
            <p:nvPr/>
          </p:nvSpPr>
          <p:spPr>
            <a:xfrm>
              <a:off x="891634" y="4402162"/>
              <a:ext cx="541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C000"/>
                  </a:solidFill>
                  <a:latin typeface="Constantia"/>
                  <a:ea typeface="Constantia"/>
                  <a:cs typeface="Constantia"/>
                  <a:sym typeface="Constantia"/>
                </a:rPr>
                <a:t>c</a:t>
              </a:r>
              <a:r>
                <a:rPr b="0" i="0" lang="en-GB" sz="500" u="none" cap="none" strike="noStrike">
                  <a:solidFill>
                    <a:srgbClr val="FFC000"/>
                  </a:solidFill>
                  <a:latin typeface="Constantia"/>
                  <a:ea typeface="Constantia"/>
                  <a:cs typeface="Constantia"/>
                  <a:sym typeface="Constantia"/>
                </a:rPr>
                <a:t>rnd</a:t>
              </a:r>
              <a:endParaRPr b="0" i="0" sz="500" u="none" cap="none" strike="noStrike">
                <a:solidFill>
                  <a:srgbClr val="FFC000"/>
                </a:solidFill>
                <a:latin typeface="Constantia"/>
                <a:ea typeface="Constantia"/>
                <a:cs typeface="Constantia"/>
                <a:sym typeface="Constantia"/>
              </a:endParaRPr>
            </a:p>
          </p:txBody>
        </p:sp>
        <p:cxnSp>
          <p:nvCxnSpPr>
            <p:cNvPr id="1260" name="Google Shape;1260;p48"/>
            <p:cNvCxnSpPr/>
            <p:nvPr/>
          </p:nvCxnSpPr>
          <p:spPr>
            <a:xfrm>
              <a:off x="2402100" y="3425958"/>
              <a:ext cx="447300" cy="0"/>
            </a:xfrm>
            <a:prstGeom prst="straightConnector1">
              <a:avLst/>
            </a:prstGeom>
            <a:noFill/>
            <a:ln cap="flat" cmpd="sng" w="9525">
              <a:solidFill>
                <a:srgbClr val="000000"/>
              </a:solidFill>
              <a:prstDash val="solid"/>
              <a:round/>
              <a:headEnd len="sm" w="sm" type="none"/>
              <a:tailEnd len="med" w="med" type="triangle"/>
            </a:ln>
          </p:spPr>
        </p:cxnSp>
        <p:sp>
          <p:nvSpPr>
            <p:cNvPr id="1261" name="Google Shape;1261;p48"/>
            <p:cNvSpPr txBox="1"/>
            <p:nvPr/>
          </p:nvSpPr>
          <p:spPr>
            <a:xfrm>
              <a:off x="2455665" y="3093925"/>
              <a:ext cx="541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0000"/>
                  </a:solidFill>
                  <a:latin typeface="Constantia"/>
                  <a:ea typeface="Constantia"/>
                  <a:cs typeface="Constantia"/>
                  <a:sym typeface="Constantia"/>
                </a:rPr>
                <a:t>z</a:t>
              </a:r>
              <a:r>
                <a:rPr b="0" i="0" lang="en-GB" sz="500" u="none" cap="none" strike="noStrike">
                  <a:solidFill>
                    <a:srgbClr val="FF0000"/>
                  </a:solidFill>
                  <a:latin typeface="Constantia"/>
                  <a:ea typeface="Constantia"/>
                  <a:cs typeface="Constantia"/>
                  <a:sym typeface="Constantia"/>
                </a:rPr>
                <a:t>1</a:t>
              </a:r>
              <a:endParaRPr b="0" i="0" sz="500" u="none" cap="none" strike="noStrike">
                <a:solidFill>
                  <a:srgbClr val="FF0000"/>
                </a:solidFill>
                <a:latin typeface="Constantia"/>
                <a:ea typeface="Constantia"/>
                <a:cs typeface="Constantia"/>
                <a:sym typeface="Constantia"/>
              </a:endParaRPr>
            </a:p>
          </p:txBody>
        </p:sp>
        <p:sp>
          <p:nvSpPr>
            <p:cNvPr id="1262" name="Google Shape;1262;p48"/>
            <p:cNvSpPr/>
            <p:nvPr/>
          </p:nvSpPr>
          <p:spPr>
            <a:xfrm>
              <a:off x="1410811" y="3819282"/>
              <a:ext cx="980100" cy="520200"/>
            </a:xfrm>
            <a:prstGeom prst="rect">
              <a:avLst/>
            </a:prstGeom>
            <a:solidFill>
              <a:srgbClr val="FFFFFF"/>
            </a:solidFill>
            <a:ln cap="flat" cmpd="sng" w="25400">
              <a:solidFill>
                <a:srgbClr val="4285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263" name="Google Shape;1263;p48"/>
            <p:cNvSpPr txBox="1"/>
            <p:nvPr/>
          </p:nvSpPr>
          <p:spPr>
            <a:xfrm>
              <a:off x="1372483" y="3834295"/>
              <a:ext cx="1013700" cy="48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Encoder</a:t>
              </a:r>
              <a:endParaRPr b="0" i="0" sz="1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fθ</a:t>
              </a:r>
              <a:endParaRPr b="0" i="0" sz="1000" u="none" cap="none" strike="noStrike">
                <a:solidFill>
                  <a:srgbClr val="000000"/>
                </a:solidFill>
                <a:latin typeface="Roboto"/>
                <a:ea typeface="Roboto"/>
                <a:cs typeface="Roboto"/>
                <a:sym typeface="Roboto"/>
              </a:endParaRPr>
            </a:p>
          </p:txBody>
        </p:sp>
        <p:cxnSp>
          <p:nvCxnSpPr>
            <p:cNvPr id="1264" name="Google Shape;1264;p48"/>
            <p:cNvCxnSpPr>
              <a:endCxn id="1263" idx="1"/>
            </p:cNvCxnSpPr>
            <p:nvPr/>
          </p:nvCxnSpPr>
          <p:spPr>
            <a:xfrm>
              <a:off x="907483" y="4076695"/>
              <a:ext cx="465000" cy="0"/>
            </a:xfrm>
            <a:prstGeom prst="straightConnector1">
              <a:avLst/>
            </a:prstGeom>
            <a:noFill/>
            <a:ln cap="flat" cmpd="sng" w="9525">
              <a:solidFill>
                <a:srgbClr val="000000"/>
              </a:solidFill>
              <a:prstDash val="solid"/>
              <a:round/>
              <a:headEnd len="sm" w="sm" type="none"/>
              <a:tailEnd len="med" w="med" type="triangle"/>
            </a:ln>
          </p:spPr>
        </p:cxnSp>
        <p:cxnSp>
          <p:nvCxnSpPr>
            <p:cNvPr id="1265" name="Google Shape;1265;p48"/>
            <p:cNvCxnSpPr/>
            <p:nvPr/>
          </p:nvCxnSpPr>
          <p:spPr>
            <a:xfrm>
              <a:off x="2389282" y="4075114"/>
              <a:ext cx="447300" cy="0"/>
            </a:xfrm>
            <a:prstGeom prst="straightConnector1">
              <a:avLst/>
            </a:prstGeom>
            <a:noFill/>
            <a:ln cap="flat" cmpd="sng" w="9525">
              <a:solidFill>
                <a:srgbClr val="000000"/>
              </a:solidFill>
              <a:prstDash val="solid"/>
              <a:round/>
              <a:headEnd len="sm" w="sm" type="none"/>
              <a:tailEnd len="sm" w="sm" type="none"/>
            </a:ln>
          </p:spPr>
        </p:cxnSp>
        <p:sp>
          <p:nvSpPr>
            <p:cNvPr id="1266" name="Google Shape;1266;p48"/>
            <p:cNvSpPr txBox="1"/>
            <p:nvPr/>
          </p:nvSpPr>
          <p:spPr>
            <a:xfrm>
              <a:off x="2451624" y="3758306"/>
              <a:ext cx="6831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B050"/>
                  </a:solidFill>
                  <a:latin typeface="Constantia"/>
                  <a:ea typeface="Constantia"/>
                  <a:cs typeface="Constantia"/>
                  <a:sym typeface="Constantia"/>
                </a:rPr>
                <a:t>z</a:t>
              </a:r>
              <a:r>
                <a:rPr b="0" i="0" lang="en-GB" sz="500" u="none" cap="none" strike="noStrike">
                  <a:solidFill>
                    <a:srgbClr val="00B050"/>
                  </a:solidFill>
                  <a:latin typeface="Constantia"/>
                  <a:ea typeface="Constantia"/>
                  <a:cs typeface="Constantia"/>
                  <a:sym typeface="Constantia"/>
                </a:rPr>
                <a:t>2</a:t>
              </a:r>
              <a:endParaRPr b="0" i="0" sz="500" u="none" cap="none" strike="noStrike">
                <a:solidFill>
                  <a:srgbClr val="00B050"/>
                </a:solidFill>
                <a:latin typeface="Constantia"/>
                <a:ea typeface="Constantia"/>
                <a:cs typeface="Constantia"/>
                <a:sym typeface="Constantia"/>
              </a:endParaRPr>
            </a:p>
          </p:txBody>
        </p:sp>
        <p:sp>
          <p:nvSpPr>
            <p:cNvPr id="1267" name="Google Shape;1267;p48"/>
            <p:cNvSpPr/>
            <p:nvPr/>
          </p:nvSpPr>
          <p:spPr>
            <a:xfrm>
              <a:off x="1405787" y="4476473"/>
              <a:ext cx="980100" cy="520200"/>
            </a:xfrm>
            <a:prstGeom prst="rect">
              <a:avLst/>
            </a:prstGeom>
            <a:solidFill>
              <a:srgbClr val="FFFFFF"/>
            </a:solidFill>
            <a:ln cap="flat" cmpd="sng" w="25400">
              <a:solidFill>
                <a:srgbClr val="4285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268" name="Google Shape;1268;p48"/>
            <p:cNvSpPr txBox="1"/>
            <p:nvPr/>
          </p:nvSpPr>
          <p:spPr>
            <a:xfrm>
              <a:off x="1372483" y="4491486"/>
              <a:ext cx="1018800" cy="48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Encoder</a:t>
              </a:r>
              <a:endParaRPr b="0" i="0" sz="1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fθ</a:t>
              </a:r>
              <a:endParaRPr b="0" i="0" sz="1000" u="none" cap="none" strike="noStrike">
                <a:solidFill>
                  <a:srgbClr val="000000"/>
                </a:solidFill>
                <a:latin typeface="Roboto"/>
                <a:ea typeface="Roboto"/>
                <a:cs typeface="Roboto"/>
                <a:sym typeface="Roboto"/>
              </a:endParaRPr>
            </a:p>
          </p:txBody>
        </p:sp>
        <p:cxnSp>
          <p:nvCxnSpPr>
            <p:cNvPr id="1269" name="Google Shape;1269;p48"/>
            <p:cNvCxnSpPr>
              <a:endCxn id="1268" idx="1"/>
            </p:cNvCxnSpPr>
            <p:nvPr/>
          </p:nvCxnSpPr>
          <p:spPr>
            <a:xfrm>
              <a:off x="907483" y="4733886"/>
              <a:ext cx="465000" cy="0"/>
            </a:xfrm>
            <a:prstGeom prst="straightConnector1">
              <a:avLst/>
            </a:prstGeom>
            <a:noFill/>
            <a:ln cap="flat" cmpd="sng" w="9525">
              <a:solidFill>
                <a:srgbClr val="000000"/>
              </a:solidFill>
              <a:prstDash val="solid"/>
              <a:round/>
              <a:headEnd len="sm" w="sm" type="none"/>
              <a:tailEnd len="med" w="med" type="triangle"/>
            </a:ln>
          </p:spPr>
        </p:cxnSp>
        <p:sp>
          <p:nvSpPr>
            <p:cNvPr id="1270" name="Google Shape;1270;p48"/>
            <p:cNvSpPr txBox="1"/>
            <p:nvPr/>
          </p:nvSpPr>
          <p:spPr>
            <a:xfrm>
              <a:off x="2415748" y="4412413"/>
              <a:ext cx="541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C000"/>
                  </a:solidFill>
                  <a:latin typeface="Constantia"/>
                  <a:ea typeface="Constantia"/>
                  <a:cs typeface="Constantia"/>
                  <a:sym typeface="Constantia"/>
                </a:rPr>
                <a:t>z</a:t>
              </a:r>
              <a:r>
                <a:rPr b="0" i="0" lang="en-GB" sz="500" u="none" cap="none" strike="noStrike">
                  <a:solidFill>
                    <a:srgbClr val="FFC000"/>
                  </a:solidFill>
                  <a:latin typeface="Constantia"/>
                  <a:ea typeface="Constantia"/>
                  <a:cs typeface="Constantia"/>
                  <a:sym typeface="Constantia"/>
                </a:rPr>
                <a:t>rnd</a:t>
              </a:r>
              <a:endParaRPr b="0" i="0" sz="500" u="none" cap="none" strike="noStrike">
                <a:solidFill>
                  <a:srgbClr val="FFC000"/>
                </a:solidFill>
                <a:latin typeface="Constantia"/>
                <a:ea typeface="Constantia"/>
                <a:cs typeface="Constantia"/>
                <a:sym typeface="Constantia"/>
              </a:endParaRPr>
            </a:p>
          </p:txBody>
        </p:sp>
        <p:sp>
          <p:nvSpPr>
            <p:cNvPr id="1271" name="Google Shape;1271;p48"/>
            <p:cNvSpPr/>
            <p:nvPr/>
          </p:nvSpPr>
          <p:spPr>
            <a:xfrm>
              <a:off x="2885671" y="3174159"/>
              <a:ext cx="980100" cy="520200"/>
            </a:xfrm>
            <a:prstGeom prst="rect">
              <a:avLst/>
            </a:prstGeom>
            <a:solidFill>
              <a:srgbClr val="FFFFFF"/>
            </a:solidFill>
            <a:ln cap="flat" cmpd="sng" w="25400">
              <a:solidFill>
                <a:srgbClr val="4285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272" name="Google Shape;1272;p48"/>
            <p:cNvSpPr txBox="1"/>
            <p:nvPr/>
          </p:nvSpPr>
          <p:spPr>
            <a:xfrm>
              <a:off x="2823000" y="3160430"/>
              <a:ext cx="1051800" cy="48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Discrim.</a:t>
              </a:r>
              <a:endParaRPr b="0" i="0" sz="1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gφ</a:t>
              </a:r>
              <a:endParaRPr b="0" i="0" sz="1000" u="none" cap="none" strike="noStrike">
                <a:solidFill>
                  <a:srgbClr val="000000"/>
                </a:solidFill>
                <a:latin typeface="Roboto"/>
                <a:ea typeface="Roboto"/>
                <a:cs typeface="Roboto"/>
                <a:sym typeface="Roboto"/>
              </a:endParaRPr>
            </a:p>
          </p:txBody>
        </p:sp>
        <p:cxnSp>
          <p:nvCxnSpPr>
            <p:cNvPr id="1273" name="Google Shape;1273;p48"/>
            <p:cNvCxnSpPr/>
            <p:nvPr/>
          </p:nvCxnSpPr>
          <p:spPr>
            <a:xfrm>
              <a:off x="3873666" y="3429992"/>
              <a:ext cx="298200" cy="1500"/>
            </a:xfrm>
            <a:prstGeom prst="straightConnector1">
              <a:avLst/>
            </a:prstGeom>
            <a:noFill/>
            <a:ln cap="flat" cmpd="sng" w="9525">
              <a:solidFill>
                <a:srgbClr val="000000"/>
              </a:solidFill>
              <a:prstDash val="solid"/>
              <a:round/>
              <a:headEnd len="sm" w="sm" type="none"/>
              <a:tailEnd len="med" w="med" type="triangle"/>
            </a:ln>
          </p:spPr>
        </p:cxnSp>
        <p:cxnSp>
          <p:nvCxnSpPr>
            <p:cNvPr id="1274" name="Google Shape;1274;p48"/>
            <p:cNvCxnSpPr/>
            <p:nvPr/>
          </p:nvCxnSpPr>
          <p:spPr>
            <a:xfrm rot="-5400000">
              <a:off x="3048841" y="4086550"/>
              <a:ext cx="679500" cy="1800"/>
            </a:xfrm>
            <a:prstGeom prst="bentConnector3">
              <a:avLst>
                <a:gd fmla="val -11544" name="adj1"/>
              </a:avLst>
            </a:prstGeom>
            <a:noFill/>
            <a:ln cap="flat" cmpd="sng" w="9525">
              <a:solidFill>
                <a:srgbClr val="000000"/>
              </a:solidFill>
              <a:prstDash val="solid"/>
              <a:round/>
              <a:headEnd len="sm" w="sm" type="none"/>
              <a:tailEnd len="med" w="med" type="triangle"/>
            </a:ln>
          </p:spPr>
        </p:cxnSp>
        <p:sp>
          <p:nvSpPr>
            <p:cNvPr id="1275" name="Google Shape;1275;p48"/>
            <p:cNvSpPr/>
            <p:nvPr/>
          </p:nvSpPr>
          <p:spPr>
            <a:xfrm>
              <a:off x="2813818" y="4050489"/>
              <a:ext cx="60000" cy="46200"/>
            </a:xfrm>
            <a:prstGeom prst="ellipse">
              <a:avLst/>
            </a:prstGeom>
            <a:solidFill>
              <a:srgbClr val="FFFFFF"/>
            </a:solidFill>
            <a:ln cap="flat" cmpd="sng" w="25400">
              <a:solidFill>
                <a:srgbClr val="4285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1276" name="Google Shape;1276;p48"/>
            <p:cNvCxnSpPr/>
            <p:nvPr/>
          </p:nvCxnSpPr>
          <p:spPr>
            <a:xfrm>
              <a:off x="2384516" y="4755563"/>
              <a:ext cx="447300" cy="0"/>
            </a:xfrm>
            <a:prstGeom prst="straightConnector1">
              <a:avLst/>
            </a:prstGeom>
            <a:noFill/>
            <a:ln cap="flat" cmpd="sng" w="9525">
              <a:solidFill>
                <a:srgbClr val="000000"/>
              </a:solidFill>
              <a:prstDash val="solid"/>
              <a:round/>
              <a:headEnd len="sm" w="sm" type="none"/>
              <a:tailEnd len="sm" w="sm" type="none"/>
            </a:ln>
          </p:spPr>
        </p:cxnSp>
        <p:sp>
          <p:nvSpPr>
            <p:cNvPr id="1277" name="Google Shape;1277;p48"/>
            <p:cNvSpPr/>
            <p:nvPr/>
          </p:nvSpPr>
          <p:spPr>
            <a:xfrm>
              <a:off x="2809052" y="4730938"/>
              <a:ext cx="60000" cy="46200"/>
            </a:xfrm>
            <a:prstGeom prst="ellipse">
              <a:avLst/>
            </a:prstGeom>
            <a:solidFill>
              <a:srgbClr val="FFFFFF"/>
            </a:solidFill>
            <a:ln cap="flat" cmpd="sng" w="25400">
              <a:solidFill>
                <a:srgbClr val="4285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1278" name="Google Shape;1278;p48"/>
            <p:cNvCxnSpPr/>
            <p:nvPr/>
          </p:nvCxnSpPr>
          <p:spPr>
            <a:xfrm>
              <a:off x="3224389" y="4424915"/>
              <a:ext cx="163800" cy="0"/>
            </a:xfrm>
            <a:prstGeom prst="straightConnector1">
              <a:avLst/>
            </a:prstGeom>
            <a:noFill/>
            <a:ln cap="flat" cmpd="sng" w="9525">
              <a:solidFill>
                <a:srgbClr val="000000"/>
              </a:solidFill>
              <a:prstDash val="solid"/>
              <a:round/>
              <a:headEnd len="sm" w="sm" type="none"/>
              <a:tailEnd len="sm" w="sm" type="none"/>
            </a:ln>
          </p:spPr>
        </p:cxnSp>
        <p:sp>
          <p:nvSpPr>
            <p:cNvPr id="1279" name="Google Shape;1279;p48"/>
            <p:cNvSpPr/>
            <p:nvPr/>
          </p:nvSpPr>
          <p:spPr>
            <a:xfrm>
              <a:off x="3164404" y="4400034"/>
              <a:ext cx="60000" cy="46200"/>
            </a:xfrm>
            <a:prstGeom prst="ellipse">
              <a:avLst/>
            </a:prstGeom>
            <a:solidFill>
              <a:srgbClr val="FFFFFF"/>
            </a:solidFill>
            <a:ln cap="flat" cmpd="sng" w="25400">
              <a:solidFill>
                <a:srgbClr val="4285F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1280" name="Google Shape;1280;p48"/>
            <p:cNvCxnSpPr>
              <a:stCxn id="1275" idx="5"/>
              <a:endCxn id="1279" idx="1"/>
            </p:cNvCxnSpPr>
            <p:nvPr/>
          </p:nvCxnSpPr>
          <p:spPr>
            <a:xfrm>
              <a:off x="2865031" y="4089923"/>
              <a:ext cx="308100" cy="316800"/>
            </a:xfrm>
            <a:prstGeom prst="straightConnector1">
              <a:avLst/>
            </a:prstGeom>
            <a:noFill/>
            <a:ln cap="flat" cmpd="sng" w="9525">
              <a:solidFill>
                <a:srgbClr val="000000"/>
              </a:solidFill>
              <a:prstDash val="solid"/>
              <a:round/>
              <a:headEnd len="sm" w="sm" type="none"/>
              <a:tailEnd len="sm" w="sm" type="none"/>
            </a:ln>
          </p:spPr>
        </p:cxnSp>
        <p:cxnSp>
          <p:nvCxnSpPr>
            <p:cNvPr id="1281" name="Google Shape;1281;p48"/>
            <p:cNvCxnSpPr>
              <a:stCxn id="1277" idx="7"/>
              <a:endCxn id="1279" idx="3"/>
            </p:cNvCxnSpPr>
            <p:nvPr/>
          </p:nvCxnSpPr>
          <p:spPr>
            <a:xfrm flipH="1" rot="10800000">
              <a:off x="2860265" y="4439504"/>
              <a:ext cx="312900" cy="298200"/>
            </a:xfrm>
            <a:prstGeom prst="straightConnector1">
              <a:avLst/>
            </a:prstGeom>
            <a:noFill/>
            <a:ln cap="flat" cmpd="sng" w="9525">
              <a:solidFill>
                <a:srgbClr val="000000"/>
              </a:solidFill>
              <a:prstDash val="dash"/>
              <a:round/>
              <a:headEnd len="sm" w="sm" type="none"/>
              <a:tailEnd len="sm" w="sm" type="none"/>
            </a:ln>
          </p:spPr>
        </p:cxnSp>
        <p:sp>
          <p:nvSpPr>
            <p:cNvPr id="1282" name="Google Shape;1282;p48"/>
            <p:cNvSpPr/>
            <p:nvPr/>
          </p:nvSpPr>
          <p:spPr>
            <a:xfrm>
              <a:off x="544372" y="3723150"/>
              <a:ext cx="500400" cy="116400"/>
            </a:xfrm>
            <a:prstGeom prst="rect">
              <a:avLst/>
            </a:prstGeom>
            <a:solidFill>
              <a:srgbClr val="FFFFFF"/>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283" name="Google Shape;1283;p48"/>
            <p:cNvSpPr/>
            <p:nvPr/>
          </p:nvSpPr>
          <p:spPr>
            <a:xfrm>
              <a:off x="531094" y="4333916"/>
              <a:ext cx="500400" cy="116400"/>
            </a:xfrm>
            <a:prstGeom prst="rect">
              <a:avLst/>
            </a:prstGeom>
            <a:solidFill>
              <a:srgbClr val="FFFFFF"/>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grpSp>
      <p:sp>
        <p:nvSpPr>
          <p:cNvPr id="1284" name="Google Shape;1284;p48"/>
          <p:cNvSpPr txBox="1"/>
          <p:nvPr/>
        </p:nvSpPr>
        <p:spPr>
          <a:xfrm>
            <a:off x="1167075" y="4723350"/>
            <a:ext cx="1302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Roboto"/>
                <a:ea typeface="Roboto"/>
                <a:cs typeface="Roboto"/>
                <a:sym typeface="Roboto"/>
              </a:rPr>
              <a:t>(Ravanelli, 2019)</a:t>
            </a:r>
            <a:endParaRPr b="0" i="1" sz="1100" u="none" cap="none" strike="noStrike">
              <a:solidFill>
                <a:srgbClr val="000000"/>
              </a:solidFill>
              <a:latin typeface="Roboto"/>
              <a:ea typeface="Roboto"/>
              <a:cs typeface="Roboto"/>
              <a:sym typeface="Roboto"/>
            </a:endParaRPr>
          </a:p>
        </p:txBody>
      </p:sp>
      <p:sp>
        <p:nvSpPr>
          <p:cNvPr id="1285" name="Google Shape;1285;p48"/>
          <p:cNvSpPr txBox="1"/>
          <p:nvPr/>
        </p:nvSpPr>
        <p:spPr>
          <a:xfrm>
            <a:off x="224550" y="907800"/>
            <a:ext cx="8806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With this </a:t>
            </a:r>
            <a:r>
              <a:rPr b="0" i="1" lang="en-GB" sz="1400" u="none" cap="none" strike="noStrike">
                <a:solidFill>
                  <a:srgbClr val="000000"/>
                </a:solidFill>
                <a:latin typeface="Roboto"/>
                <a:ea typeface="Roboto"/>
                <a:cs typeface="Roboto"/>
                <a:sym typeface="Roboto"/>
              </a:rPr>
              <a:t>simple</a:t>
            </a:r>
            <a:r>
              <a:rPr b="0" i="0" lang="en-GB" sz="1400" u="none" cap="none" strike="noStrike">
                <a:solidFill>
                  <a:srgbClr val="000000"/>
                </a:solidFill>
                <a:latin typeface="Roboto"/>
                <a:ea typeface="Roboto"/>
                <a:cs typeface="Roboto"/>
                <a:sym typeface="Roboto"/>
              </a:rPr>
              <a:t> algorithm, we learn “</a:t>
            </a:r>
            <a:r>
              <a:rPr b="1" i="1" lang="en-GB" sz="1400" u="none" cap="none" strike="noStrike">
                <a:solidFill>
                  <a:srgbClr val="000000"/>
                </a:solidFill>
                <a:latin typeface="Roboto"/>
                <a:ea typeface="Roboto"/>
                <a:cs typeface="Roboto"/>
                <a:sym typeface="Roboto"/>
              </a:rPr>
              <a:t>global</a:t>
            </a:r>
            <a:r>
              <a:rPr b="0" i="0" lang="en-GB" sz="1400" u="none" cap="none" strike="noStrike">
                <a:solidFill>
                  <a:srgbClr val="000000"/>
                </a:solidFill>
                <a:latin typeface="Roboto"/>
                <a:ea typeface="Roboto"/>
                <a:cs typeface="Roboto"/>
                <a:sym typeface="Roboto"/>
              </a:rPr>
              <a:t>” information using randomly sampled “</a:t>
            </a:r>
            <a:r>
              <a:rPr b="1" i="0" lang="en-GB" sz="1400" u="none" cap="none" strike="noStrike">
                <a:solidFill>
                  <a:srgbClr val="000000"/>
                </a:solidFill>
                <a:latin typeface="Roboto"/>
                <a:ea typeface="Roboto"/>
                <a:cs typeface="Roboto"/>
                <a:sym typeface="Roboto"/>
              </a:rPr>
              <a:t>local</a:t>
            </a:r>
            <a:r>
              <a:rPr b="0" i="0" lang="en-GB" sz="1400" u="none" cap="none" strike="noStrike">
                <a:solidFill>
                  <a:srgbClr val="000000"/>
                </a:solidFill>
                <a:latin typeface="Roboto"/>
                <a:ea typeface="Roboto"/>
                <a:cs typeface="Roboto"/>
                <a:sym typeface="Roboto"/>
              </a:rPr>
              <a:t>” information.</a:t>
            </a:r>
            <a:endParaRPr b="0" i="0" sz="1400" u="none" cap="none" strike="noStrike">
              <a:solidFill>
                <a:srgbClr val="000000"/>
              </a:solidFill>
              <a:latin typeface="Arial"/>
              <a:ea typeface="Arial"/>
              <a:cs typeface="Arial"/>
              <a:sym typeface="Arial"/>
            </a:endParaRPr>
          </a:p>
        </p:txBody>
      </p:sp>
      <p:pic>
        <p:nvPicPr>
          <p:cNvPr descr="Image result for smiley face" id="1286" name="Google Shape;1286;p48"/>
          <p:cNvPicPr preferRelativeResize="0"/>
          <p:nvPr/>
        </p:nvPicPr>
        <p:blipFill rotWithShape="1">
          <a:blip r:embed="rId8">
            <a:alphaModFix/>
          </a:blip>
          <a:srcRect b="0" l="0" r="0" t="0"/>
          <a:stretch/>
        </p:blipFill>
        <p:spPr>
          <a:xfrm>
            <a:off x="4211820" y="1743421"/>
            <a:ext cx="387852" cy="387852"/>
          </a:xfrm>
          <a:prstGeom prst="rect">
            <a:avLst/>
          </a:prstGeom>
          <a:noFill/>
          <a:ln>
            <a:noFill/>
          </a:ln>
        </p:spPr>
      </p:pic>
      <p:sp>
        <p:nvSpPr>
          <p:cNvPr id="1287" name="Google Shape;1287;p48"/>
          <p:cNvSpPr txBox="1"/>
          <p:nvPr/>
        </p:nvSpPr>
        <p:spPr>
          <a:xfrm>
            <a:off x="4746100" y="1728000"/>
            <a:ext cx="3919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LIM highlights </a:t>
            </a:r>
            <a:r>
              <a:rPr b="1" i="0" lang="en-GB" sz="1400" u="none" cap="none" strike="noStrike">
                <a:solidFill>
                  <a:srgbClr val="000000"/>
                </a:solidFill>
                <a:latin typeface="Roboto"/>
                <a:ea typeface="Roboto"/>
                <a:cs typeface="Roboto"/>
                <a:sym typeface="Roboto"/>
              </a:rPr>
              <a:t>high-level information</a:t>
            </a:r>
            <a:r>
              <a:rPr b="0" i="0" lang="en-GB" sz="1400" u="none" cap="none" strike="noStrike">
                <a:solidFill>
                  <a:srgbClr val="000000"/>
                </a:solidFill>
                <a:latin typeface="Roboto"/>
                <a:ea typeface="Roboto"/>
                <a:cs typeface="Roboto"/>
                <a:sym typeface="Roboto"/>
              </a:rPr>
              <a:t> on the sequence (e.g, speaker representation).</a:t>
            </a:r>
            <a:endParaRPr b="0" i="0" sz="1400" u="none" cap="none" strike="noStrike">
              <a:solidFill>
                <a:srgbClr val="000000"/>
              </a:solidFill>
              <a:latin typeface="Roboto"/>
              <a:ea typeface="Roboto"/>
              <a:cs typeface="Roboto"/>
              <a:sym typeface="Roboto"/>
            </a:endParaRPr>
          </a:p>
        </p:txBody>
      </p:sp>
      <p:pic>
        <p:nvPicPr>
          <p:cNvPr descr="Image result for smiley face" id="1288" name="Google Shape;1288;p48"/>
          <p:cNvPicPr preferRelativeResize="0"/>
          <p:nvPr/>
        </p:nvPicPr>
        <p:blipFill rotWithShape="1">
          <a:blip r:embed="rId8">
            <a:alphaModFix/>
          </a:blip>
          <a:srcRect b="0" l="0" r="0" t="0"/>
          <a:stretch/>
        </p:blipFill>
        <p:spPr>
          <a:xfrm>
            <a:off x="4229520" y="2529460"/>
            <a:ext cx="387852" cy="387852"/>
          </a:xfrm>
          <a:prstGeom prst="rect">
            <a:avLst/>
          </a:prstGeom>
          <a:noFill/>
          <a:ln>
            <a:noFill/>
          </a:ln>
        </p:spPr>
      </p:pic>
      <p:sp>
        <p:nvSpPr>
          <p:cNvPr id="1289" name="Google Shape;1289;p48"/>
          <p:cNvSpPr txBox="1"/>
          <p:nvPr/>
        </p:nvSpPr>
        <p:spPr>
          <a:xfrm>
            <a:off x="4768825" y="2570600"/>
            <a:ext cx="3919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Simple</a:t>
            </a:r>
            <a:r>
              <a:rPr b="0" i="0" lang="en-GB" sz="1400" u="none" cap="none" strike="noStrike">
                <a:solidFill>
                  <a:srgbClr val="000000"/>
                </a:solidFill>
                <a:latin typeface="Roboto"/>
                <a:ea typeface="Roboto"/>
                <a:cs typeface="Roboto"/>
                <a:sym typeface="Roboto"/>
              </a:rPr>
              <a:t> and </a:t>
            </a:r>
            <a:r>
              <a:rPr b="1" i="0" lang="en-GB" sz="1400" u="none" cap="none" strike="noStrike">
                <a:solidFill>
                  <a:srgbClr val="000000"/>
                </a:solidFill>
                <a:latin typeface="Roboto"/>
                <a:ea typeface="Roboto"/>
                <a:cs typeface="Roboto"/>
                <a:sym typeface="Roboto"/>
              </a:rPr>
              <a:t>efficient</a:t>
            </a:r>
            <a:r>
              <a:rPr b="0" i="0" lang="en-GB" sz="1400" u="none" cap="none" strike="noStrike">
                <a:solidFill>
                  <a:srgbClr val="000000"/>
                </a:solidFill>
                <a:latin typeface="Roboto"/>
                <a:ea typeface="Roboto"/>
                <a:cs typeface="Roboto"/>
                <a:sym typeface="Roboto"/>
              </a:rPr>
              <a:t> (local information only).</a:t>
            </a:r>
            <a:endParaRPr b="0" i="0" sz="1400" u="none" cap="none" strike="noStrike">
              <a:solidFill>
                <a:srgbClr val="000000"/>
              </a:solidFill>
              <a:latin typeface="Roboto"/>
              <a:ea typeface="Roboto"/>
              <a:cs typeface="Roboto"/>
              <a:sym typeface="Roboto"/>
            </a:endParaRPr>
          </a:p>
        </p:txBody>
      </p:sp>
      <p:pic>
        <p:nvPicPr>
          <p:cNvPr descr="Image result for red face" id="1290" name="Google Shape;1290;p48"/>
          <p:cNvPicPr preferRelativeResize="0"/>
          <p:nvPr/>
        </p:nvPicPr>
        <p:blipFill rotWithShape="1">
          <a:blip r:embed="rId9">
            <a:alphaModFix/>
          </a:blip>
          <a:srcRect b="0" l="0" r="0" t="0"/>
          <a:stretch/>
        </p:blipFill>
        <p:spPr>
          <a:xfrm>
            <a:off x="4243333" y="3270541"/>
            <a:ext cx="444071" cy="444071"/>
          </a:xfrm>
          <a:prstGeom prst="rect">
            <a:avLst/>
          </a:prstGeom>
          <a:noFill/>
          <a:ln>
            <a:noFill/>
          </a:ln>
        </p:spPr>
      </p:pic>
      <p:sp>
        <p:nvSpPr>
          <p:cNvPr id="1291" name="Google Shape;1291;p48"/>
          <p:cNvSpPr txBox="1"/>
          <p:nvPr/>
        </p:nvSpPr>
        <p:spPr>
          <a:xfrm>
            <a:off x="4687404" y="3277589"/>
            <a:ext cx="3588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LIM only captures only part of the rich information contained in a speech signal</a:t>
            </a:r>
            <a:endParaRPr b="0" i="0" sz="1400" u="none" cap="none" strike="noStrike">
              <a:solidFill>
                <a:srgbClr val="000000"/>
              </a:solidFill>
              <a:latin typeface="Roboto"/>
              <a:ea typeface="Roboto"/>
              <a:cs typeface="Roboto"/>
              <a:sym typeface="Roboto"/>
            </a:endParaRPr>
          </a:p>
        </p:txBody>
      </p:sp>
      <p:pic>
        <p:nvPicPr>
          <p:cNvPr descr="Image result for question doubt" id="1292" name="Google Shape;1292;p48"/>
          <p:cNvPicPr preferRelativeResize="0"/>
          <p:nvPr/>
        </p:nvPicPr>
        <p:blipFill rotWithShape="1">
          <a:blip r:embed="rId10">
            <a:alphaModFix/>
          </a:blip>
          <a:srcRect b="0" l="0" r="0" t="0"/>
          <a:stretch/>
        </p:blipFill>
        <p:spPr>
          <a:xfrm>
            <a:off x="4184197" y="4194129"/>
            <a:ext cx="541800" cy="541800"/>
          </a:xfrm>
          <a:prstGeom prst="rect">
            <a:avLst/>
          </a:prstGeom>
          <a:noFill/>
          <a:ln>
            <a:noFill/>
          </a:ln>
        </p:spPr>
      </p:pic>
      <p:sp>
        <p:nvSpPr>
          <p:cNvPr id="1293" name="Google Shape;1293;p48"/>
          <p:cNvSpPr txBox="1"/>
          <p:nvPr/>
        </p:nvSpPr>
        <p:spPr>
          <a:xfrm>
            <a:off x="4920199" y="4280375"/>
            <a:ext cx="3648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1" lang="en-GB" sz="1800" u="none" cap="none" strike="noStrike">
                <a:solidFill>
                  <a:srgbClr val="000000"/>
                </a:solidFill>
                <a:latin typeface="Constantia"/>
                <a:ea typeface="Constantia"/>
                <a:cs typeface="Constantia"/>
                <a:sym typeface="Constantia"/>
              </a:rPr>
              <a:t>Is a single pretext task enough?  </a:t>
            </a:r>
            <a:endParaRPr b="0" i="1" sz="1800" u="none" cap="none" strike="noStrike">
              <a:solidFill>
                <a:srgbClr val="000000"/>
              </a:solidFill>
              <a:latin typeface="Constantia"/>
              <a:ea typeface="Constantia"/>
              <a:cs typeface="Constantia"/>
              <a:sym typeface="Constantia"/>
            </a:endParaRPr>
          </a:p>
        </p:txBody>
      </p:sp>
      <p:sp>
        <p:nvSpPr>
          <p:cNvPr id="1294" name="Google Shape;1294;p4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6"/>
                                        </p:tgtEl>
                                        <p:attrNameLst>
                                          <p:attrName>style.visibility</p:attrName>
                                        </p:attrNameLst>
                                      </p:cBhvr>
                                      <p:to>
                                        <p:strVal val="visible"/>
                                      </p:to>
                                    </p:set>
                                    <p:animEffect filter="fade" transition="in">
                                      <p:cBhvr>
                                        <p:cTn dur="1000"/>
                                        <p:tgtEl>
                                          <p:spTgt spid="1286"/>
                                        </p:tgtEl>
                                      </p:cBhvr>
                                    </p:animEffect>
                                  </p:childTnLst>
                                </p:cTn>
                              </p:par>
                              <p:par>
                                <p:cTn fill="hold" nodeType="withEffect" presetClass="entr" presetID="10" presetSubtype="0">
                                  <p:stCondLst>
                                    <p:cond delay="0"/>
                                  </p:stCondLst>
                                  <p:childTnLst>
                                    <p:set>
                                      <p:cBhvr>
                                        <p:cTn dur="1" fill="hold">
                                          <p:stCondLst>
                                            <p:cond delay="0"/>
                                          </p:stCondLst>
                                        </p:cTn>
                                        <p:tgtEl>
                                          <p:spTgt spid="1287"/>
                                        </p:tgtEl>
                                        <p:attrNameLst>
                                          <p:attrName>style.visibility</p:attrName>
                                        </p:attrNameLst>
                                      </p:cBhvr>
                                      <p:to>
                                        <p:strVal val="visible"/>
                                      </p:to>
                                    </p:set>
                                    <p:animEffect filter="fade" transition="in">
                                      <p:cBhvr>
                                        <p:cTn dur="1000"/>
                                        <p:tgtEl>
                                          <p:spTgt spid="1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8"/>
                                        </p:tgtEl>
                                        <p:attrNameLst>
                                          <p:attrName>style.visibility</p:attrName>
                                        </p:attrNameLst>
                                      </p:cBhvr>
                                      <p:to>
                                        <p:strVal val="visible"/>
                                      </p:to>
                                    </p:set>
                                    <p:animEffect filter="fade" transition="in">
                                      <p:cBhvr>
                                        <p:cTn dur="1000"/>
                                        <p:tgtEl>
                                          <p:spTgt spid="1288"/>
                                        </p:tgtEl>
                                      </p:cBhvr>
                                    </p:animEffect>
                                  </p:childTnLst>
                                </p:cTn>
                              </p:par>
                              <p:par>
                                <p:cTn fill="hold" nodeType="with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1000"/>
                                        <p:tgtEl>
                                          <p:spTgt spid="1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1000"/>
                                        <p:tgtEl>
                                          <p:spTgt spid="1290"/>
                                        </p:tgtEl>
                                      </p:cBhvr>
                                    </p:animEffect>
                                  </p:childTnLst>
                                </p:cTn>
                              </p:par>
                              <p:par>
                                <p:cTn fill="hold" nodeType="with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1000"/>
                                        <p:tgtEl>
                                          <p:spTgt spid="1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1000"/>
                                        <p:tgtEl>
                                          <p:spTgt spid="1292"/>
                                        </p:tgtEl>
                                      </p:cBhvr>
                                    </p:animEffect>
                                  </p:childTnLst>
                                </p:cTn>
                              </p:par>
                              <p:par>
                                <p:cTn fill="hold" nodeType="with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98" name="Shape 1298"/>
        <p:cNvGrpSpPr/>
        <p:nvPr/>
      </p:nvGrpSpPr>
      <p:grpSpPr>
        <a:xfrm>
          <a:off x="0" y="0"/>
          <a:ext cx="0" cy="0"/>
          <a:chOff x="0" y="0"/>
          <a:chExt cx="0" cy="0"/>
        </a:xfrm>
      </p:grpSpPr>
      <p:sp>
        <p:nvSpPr>
          <p:cNvPr id="1299" name="Google Shape;1299;p4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Problem-Agnostic Speech Encoder (PASE)</a:t>
            </a:r>
            <a:endParaRPr sz="2600"/>
          </a:p>
        </p:txBody>
      </p:sp>
      <p:sp>
        <p:nvSpPr>
          <p:cNvPr id="1300" name="Google Shape;1300;p49"/>
          <p:cNvSpPr/>
          <p:nvPr/>
        </p:nvSpPr>
        <p:spPr>
          <a:xfrm>
            <a:off x="490425" y="1007025"/>
            <a:ext cx="4815300" cy="369300"/>
          </a:xfrm>
          <a:prstGeom prst="rect">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301" name="Google Shape;1301;p49"/>
          <p:cNvSpPr/>
          <p:nvPr/>
        </p:nvSpPr>
        <p:spPr>
          <a:xfrm>
            <a:off x="528371" y="1056788"/>
            <a:ext cx="4739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1" lang="en-GB" sz="1600" u="none" cap="none" strike="noStrike">
                <a:solidFill>
                  <a:srgbClr val="000000"/>
                </a:solidFill>
                <a:latin typeface="Roboto"/>
                <a:ea typeface="Roboto"/>
                <a:cs typeface="Roboto"/>
                <a:sym typeface="Roboto"/>
              </a:rPr>
              <a:t>Idea: </a:t>
            </a:r>
            <a:r>
              <a:rPr b="0" i="0" lang="en-GB" sz="1600" u="none" cap="none" strike="noStrike">
                <a:solidFill>
                  <a:srgbClr val="000000"/>
                </a:solidFill>
                <a:latin typeface="Roboto"/>
                <a:ea typeface="Roboto"/>
                <a:cs typeface="Roboto"/>
                <a:sym typeface="Roboto"/>
              </a:rPr>
              <a:t>jointly tackle </a:t>
            </a:r>
            <a:r>
              <a:rPr b="1" i="0" lang="en-GB" sz="1600" u="none" cap="none" strike="noStrike">
                <a:solidFill>
                  <a:srgbClr val="000000"/>
                </a:solidFill>
                <a:latin typeface="Roboto"/>
                <a:ea typeface="Roboto"/>
                <a:cs typeface="Roboto"/>
                <a:sym typeface="Roboto"/>
              </a:rPr>
              <a:t>multiple self-supervised tasks</a:t>
            </a:r>
            <a:endParaRPr b="0" i="0" sz="1600" u="none" cap="none" strike="noStrike">
              <a:solidFill>
                <a:srgbClr val="000000"/>
              </a:solidFill>
              <a:latin typeface="Roboto"/>
              <a:ea typeface="Roboto"/>
              <a:cs typeface="Roboto"/>
              <a:sym typeface="Roboto"/>
            </a:endParaRPr>
          </a:p>
        </p:txBody>
      </p:sp>
      <p:sp>
        <p:nvSpPr>
          <p:cNvPr id="1302" name="Google Shape;1302;p49"/>
          <p:cNvSpPr/>
          <p:nvPr/>
        </p:nvSpPr>
        <p:spPr>
          <a:xfrm>
            <a:off x="217922" y="1843200"/>
            <a:ext cx="55101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Roboto"/>
                <a:ea typeface="Roboto"/>
                <a:cs typeface="Roboto"/>
                <a:sym typeface="Roboto"/>
              </a:rPr>
              <a:t>Where an ensemble of neural networks must  </a:t>
            </a:r>
            <a:r>
              <a:rPr b="1" i="0" lang="en-GB" sz="1600" u="none" cap="none" strike="noStrike">
                <a:solidFill>
                  <a:srgbClr val="000000"/>
                </a:solidFill>
                <a:latin typeface="Roboto"/>
                <a:ea typeface="Roboto"/>
                <a:cs typeface="Roboto"/>
                <a:sym typeface="Roboto"/>
              </a:rPr>
              <a:t>cooperate</a:t>
            </a:r>
            <a:r>
              <a:rPr b="0" i="0" lang="en-GB" sz="1600" u="none" cap="none" strike="noStrike">
                <a:solidFill>
                  <a:srgbClr val="000000"/>
                </a:solidFill>
                <a:latin typeface="Roboto"/>
                <a:ea typeface="Roboto"/>
                <a:cs typeface="Roboto"/>
                <a:sym typeface="Roboto"/>
              </a:rPr>
              <a:t> </a:t>
            </a:r>
            <a:endParaRPr b="0" i="0" sz="16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Roboto"/>
                <a:ea typeface="Roboto"/>
                <a:cs typeface="Roboto"/>
                <a:sym typeface="Roboto"/>
              </a:rPr>
              <a:t>to discover </a:t>
            </a:r>
            <a:r>
              <a:rPr b="1" i="0" lang="en-GB" sz="1600" u="none" cap="none" strike="noStrike">
                <a:solidFill>
                  <a:srgbClr val="000000"/>
                </a:solidFill>
                <a:latin typeface="Roboto"/>
                <a:ea typeface="Roboto"/>
                <a:cs typeface="Roboto"/>
                <a:sym typeface="Roboto"/>
              </a:rPr>
              <a:t>good speech representations</a:t>
            </a:r>
            <a:r>
              <a:rPr b="0" i="0" lang="en-GB" sz="1600" u="none" cap="none" strike="noStrike">
                <a:solidFill>
                  <a:srgbClr val="000000"/>
                </a:solidFill>
                <a:latin typeface="Roboto"/>
                <a:ea typeface="Roboto"/>
                <a:cs typeface="Roboto"/>
                <a:sym typeface="Roboto"/>
              </a:rPr>
              <a:t>.</a:t>
            </a:r>
            <a:endParaRPr b="0" i="0" sz="1600" u="none" cap="none" strike="noStrike">
              <a:solidFill>
                <a:srgbClr val="000000"/>
              </a:solidFill>
              <a:latin typeface="Roboto"/>
              <a:ea typeface="Roboto"/>
              <a:cs typeface="Roboto"/>
              <a:sym typeface="Roboto"/>
            </a:endParaRPr>
          </a:p>
        </p:txBody>
      </p:sp>
      <p:sp>
        <p:nvSpPr>
          <p:cNvPr id="1303" name="Google Shape;1303;p49"/>
          <p:cNvSpPr/>
          <p:nvPr/>
        </p:nvSpPr>
        <p:spPr>
          <a:xfrm rot="5400000">
            <a:off x="2964354" y="1490643"/>
            <a:ext cx="217800" cy="288000"/>
          </a:xfrm>
          <a:prstGeom prst="rightArrow">
            <a:avLst>
              <a:gd fmla="val 50000" name="adj1"/>
              <a:gd fmla="val 50000" name="adj2"/>
            </a:avLst>
          </a:prstGeom>
          <a:solidFill>
            <a:srgbClr val="0F6FC6"/>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pic>
        <p:nvPicPr>
          <p:cNvPr descr="Image result for idea" id="1304" name="Google Shape;1304;p49"/>
          <p:cNvPicPr preferRelativeResize="0"/>
          <p:nvPr/>
        </p:nvPicPr>
        <p:blipFill rotWithShape="1">
          <a:blip r:embed="rId3">
            <a:alphaModFix/>
          </a:blip>
          <a:srcRect b="0" l="0" r="0" t="0"/>
          <a:stretch/>
        </p:blipFill>
        <p:spPr>
          <a:xfrm>
            <a:off x="5551257" y="955588"/>
            <a:ext cx="571723" cy="571723"/>
          </a:xfrm>
          <a:prstGeom prst="rect">
            <a:avLst/>
          </a:prstGeom>
          <a:noFill/>
          <a:ln>
            <a:noFill/>
          </a:ln>
        </p:spPr>
      </p:pic>
      <p:sp>
        <p:nvSpPr>
          <p:cNvPr id="1305" name="Google Shape;1305;p49"/>
          <p:cNvSpPr/>
          <p:nvPr/>
        </p:nvSpPr>
        <p:spPr>
          <a:xfrm>
            <a:off x="338650" y="2681875"/>
            <a:ext cx="10806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sng" cap="none" strike="noStrike">
                <a:solidFill>
                  <a:srgbClr val="000000"/>
                </a:solidFill>
                <a:latin typeface="Roboto"/>
                <a:ea typeface="Roboto"/>
                <a:cs typeface="Roboto"/>
                <a:sym typeface="Roboto"/>
              </a:rPr>
              <a:t>Intuition:</a:t>
            </a:r>
            <a:endParaRPr b="1" i="0" sz="1600" u="sng" cap="none" strike="noStrike">
              <a:solidFill>
                <a:srgbClr val="000000"/>
              </a:solidFill>
              <a:latin typeface="Roboto"/>
              <a:ea typeface="Roboto"/>
              <a:cs typeface="Roboto"/>
              <a:sym typeface="Roboto"/>
            </a:endParaRPr>
          </a:p>
        </p:txBody>
      </p:sp>
      <p:sp>
        <p:nvSpPr>
          <p:cNvPr id="1306" name="Google Shape;1306;p49"/>
          <p:cNvSpPr/>
          <p:nvPr/>
        </p:nvSpPr>
        <p:spPr>
          <a:xfrm>
            <a:off x="414237" y="3038593"/>
            <a:ext cx="7920900" cy="369300"/>
          </a:xfrm>
          <a:prstGeom prst="rect">
            <a:avLst/>
          </a:prstGeom>
          <a:noFill/>
          <a:ln>
            <a:noFill/>
          </a:ln>
        </p:spPr>
        <p:txBody>
          <a:bodyPr anchorCtr="0" anchor="t" bIns="45700" lIns="91425" spcFirstLastPara="1" rIns="91425" wrap="square" tIns="45700">
            <a:noAutofit/>
          </a:bodyPr>
          <a:lstStyle/>
          <a:p>
            <a:pPr indent="-273050" lvl="0" marL="285750" marR="0" rtl="0" algn="l">
              <a:lnSpc>
                <a:spcPct val="100000"/>
              </a:lnSpc>
              <a:spcBef>
                <a:spcPts val="0"/>
              </a:spcBef>
              <a:spcAft>
                <a:spcPts val="0"/>
              </a:spcAft>
              <a:buClr>
                <a:srgbClr val="000000"/>
              </a:buClr>
              <a:buSzPts val="1600"/>
              <a:buFont typeface="Arial"/>
              <a:buChar char="•"/>
            </a:pPr>
            <a:r>
              <a:rPr b="0" i="0" lang="en-GB" sz="1600" u="none" cap="none" strike="noStrike">
                <a:solidFill>
                  <a:srgbClr val="000000"/>
                </a:solidFill>
                <a:latin typeface="Roboto"/>
                <a:ea typeface="Roboto"/>
                <a:cs typeface="Roboto"/>
                <a:sym typeface="Roboto"/>
              </a:rPr>
              <a:t>Each pretext task brings </a:t>
            </a:r>
            <a:r>
              <a:rPr b="1" i="0" lang="en-GB" sz="1600" u="none" cap="none" strike="noStrike">
                <a:solidFill>
                  <a:srgbClr val="000000"/>
                </a:solidFill>
                <a:latin typeface="Roboto"/>
                <a:ea typeface="Roboto"/>
                <a:cs typeface="Roboto"/>
                <a:sym typeface="Roboto"/>
              </a:rPr>
              <a:t>a different “view” </a:t>
            </a:r>
            <a:r>
              <a:rPr b="0" i="0" lang="en-GB" sz="1600" u="none" cap="none" strike="noStrike">
                <a:solidFill>
                  <a:srgbClr val="000000"/>
                </a:solidFill>
                <a:latin typeface="Roboto"/>
                <a:ea typeface="Roboto"/>
                <a:cs typeface="Roboto"/>
                <a:sym typeface="Roboto"/>
              </a:rPr>
              <a:t>on the speech signal.</a:t>
            </a:r>
            <a:endParaRPr b="0" i="0" sz="1600" u="none" cap="none" strike="noStrike">
              <a:solidFill>
                <a:srgbClr val="000000"/>
              </a:solidFill>
              <a:latin typeface="Roboto"/>
              <a:ea typeface="Roboto"/>
              <a:cs typeface="Roboto"/>
              <a:sym typeface="Roboto"/>
            </a:endParaRPr>
          </a:p>
        </p:txBody>
      </p:sp>
      <p:sp>
        <p:nvSpPr>
          <p:cNvPr id="1307" name="Google Shape;1307;p49"/>
          <p:cNvSpPr/>
          <p:nvPr/>
        </p:nvSpPr>
        <p:spPr>
          <a:xfrm>
            <a:off x="414237" y="3456670"/>
            <a:ext cx="7517700" cy="646200"/>
          </a:xfrm>
          <a:prstGeom prst="rect">
            <a:avLst/>
          </a:prstGeom>
          <a:noFill/>
          <a:ln>
            <a:noFill/>
          </a:ln>
        </p:spPr>
        <p:txBody>
          <a:bodyPr anchorCtr="0" anchor="t" bIns="45700" lIns="91425" spcFirstLastPara="1" rIns="91425" wrap="square" tIns="45700">
            <a:noAutofit/>
          </a:bodyPr>
          <a:lstStyle/>
          <a:p>
            <a:pPr indent="-273050" lvl="0" marL="285750" marR="0" rtl="0" algn="l">
              <a:lnSpc>
                <a:spcPct val="100000"/>
              </a:lnSpc>
              <a:spcBef>
                <a:spcPts val="0"/>
              </a:spcBef>
              <a:spcAft>
                <a:spcPts val="0"/>
              </a:spcAft>
              <a:buClr>
                <a:srgbClr val="000000"/>
              </a:buClr>
              <a:buSzPts val="1600"/>
              <a:buFont typeface="Arial"/>
              <a:buChar char="•"/>
            </a:pPr>
            <a:r>
              <a:rPr b="0" i="0" lang="en-GB" sz="1600" u="none" cap="none" strike="noStrike">
                <a:solidFill>
                  <a:srgbClr val="000000"/>
                </a:solidFill>
                <a:latin typeface="Roboto"/>
                <a:ea typeface="Roboto"/>
                <a:cs typeface="Roboto"/>
                <a:sym typeface="Roboto"/>
              </a:rPr>
              <a:t>A </a:t>
            </a:r>
            <a:r>
              <a:rPr b="1" i="0" lang="en-GB" sz="1600" u="none" cap="none" strike="noStrike">
                <a:solidFill>
                  <a:srgbClr val="000000"/>
                </a:solidFill>
                <a:latin typeface="Roboto"/>
                <a:ea typeface="Roboto"/>
                <a:cs typeface="Roboto"/>
                <a:sym typeface="Roboto"/>
              </a:rPr>
              <a:t>consensus</a:t>
            </a:r>
            <a:r>
              <a:rPr b="0" i="0" lang="en-GB" sz="1600" u="none" cap="none" strike="noStrike">
                <a:solidFill>
                  <a:srgbClr val="000000"/>
                </a:solidFill>
                <a:latin typeface="Roboto"/>
                <a:ea typeface="Roboto"/>
                <a:cs typeface="Roboto"/>
                <a:sym typeface="Roboto"/>
              </a:rPr>
              <a:t> across these different “views” is needed, imposing several “</a:t>
            </a:r>
            <a:r>
              <a:rPr b="0" i="1" lang="en-GB" sz="1600" u="none" cap="none" strike="noStrike">
                <a:solidFill>
                  <a:srgbClr val="000000"/>
                </a:solidFill>
                <a:latin typeface="Roboto"/>
                <a:ea typeface="Roboto"/>
                <a:cs typeface="Roboto"/>
                <a:sym typeface="Roboto"/>
              </a:rPr>
              <a:t>soft constraints</a:t>
            </a:r>
            <a:r>
              <a:rPr b="0" i="0" lang="en-GB" sz="1600" u="none" cap="none" strike="noStrike">
                <a:solidFill>
                  <a:srgbClr val="000000"/>
                </a:solidFill>
                <a:latin typeface="Roboto"/>
                <a:ea typeface="Roboto"/>
                <a:cs typeface="Roboto"/>
                <a:sym typeface="Roboto"/>
              </a:rPr>
              <a:t>” to the representation. </a:t>
            </a:r>
            <a:endParaRPr b="0" i="0" sz="1600" u="none" cap="none" strike="noStrike">
              <a:solidFill>
                <a:srgbClr val="000000"/>
              </a:solidFill>
              <a:latin typeface="Roboto"/>
              <a:ea typeface="Roboto"/>
              <a:cs typeface="Roboto"/>
              <a:sym typeface="Roboto"/>
            </a:endParaRPr>
          </a:p>
        </p:txBody>
      </p:sp>
      <p:sp>
        <p:nvSpPr>
          <p:cNvPr id="1308" name="Google Shape;1308;p49"/>
          <p:cNvSpPr/>
          <p:nvPr/>
        </p:nvSpPr>
        <p:spPr>
          <a:xfrm>
            <a:off x="413556" y="4068332"/>
            <a:ext cx="8469300" cy="646200"/>
          </a:xfrm>
          <a:prstGeom prst="rect">
            <a:avLst/>
          </a:prstGeom>
          <a:noFill/>
          <a:ln>
            <a:noFill/>
          </a:ln>
        </p:spPr>
        <p:txBody>
          <a:bodyPr anchorCtr="0" anchor="t" bIns="45700" lIns="91425" spcFirstLastPara="1" rIns="91425" wrap="square" tIns="45700">
            <a:noAutofit/>
          </a:bodyPr>
          <a:lstStyle/>
          <a:p>
            <a:pPr indent="-273050" lvl="0" marL="285750" marR="0" rtl="0" algn="l">
              <a:lnSpc>
                <a:spcPct val="100000"/>
              </a:lnSpc>
              <a:spcBef>
                <a:spcPts val="0"/>
              </a:spcBef>
              <a:spcAft>
                <a:spcPts val="0"/>
              </a:spcAft>
              <a:buClr>
                <a:srgbClr val="000000"/>
              </a:buClr>
              <a:buSzPts val="1600"/>
              <a:buFont typeface="Arial"/>
              <a:buChar char="•"/>
            </a:pPr>
            <a:r>
              <a:rPr b="0" i="0" lang="en-GB" sz="1600" u="none" cap="none" strike="noStrike">
                <a:solidFill>
                  <a:srgbClr val="000000"/>
                </a:solidFill>
                <a:latin typeface="Roboto"/>
                <a:ea typeface="Roboto"/>
                <a:cs typeface="Roboto"/>
                <a:sym typeface="Roboto"/>
              </a:rPr>
              <a:t>This way, our approach is more likely to learn </a:t>
            </a:r>
            <a:r>
              <a:rPr b="1" i="0" lang="en-GB" sz="1600" u="none" cap="none" strike="noStrike">
                <a:solidFill>
                  <a:srgbClr val="000000"/>
                </a:solidFill>
                <a:latin typeface="Roboto"/>
                <a:ea typeface="Roboto"/>
                <a:cs typeface="Roboto"/>
                <a:sym typeface="Roboto"/>
              </a:rPr>
              <a:t>general</a:t>
            </a:r>
            <a:r>
              <a:rPr b="0" i="0" lang="en-GB" sz="1600" u="none" cap="none" strike="noStrike">
                <a:solidFill>
                  <a:srgbClr val="000000"/>
                </a:solidFill>
                <a:latin typeface="Roboto"/>
                <a:ea typeface="Roboto"/>
                <a:cs typeface="Roboto"/>
                <a:sym typeface="Roboto"/>
              </a:rPr>
              <a:t>, </a:t>
            </a:r>
            <a:r>
              <a:rPr b="1" i="0" lang="en-GB" sz="1600" u="none" cap="none" strike="noStrike">
                <a:solidFill>
                  <a:srgbClr val="000000"/>
                </a:solidFill>
                <a:latin typeface="Roboto"/>
                <a:ea typeface="Roboto"/>
                <a:cs typeface="Roboto"/>
                <a:sym typeface="Roboto"/>
              </a:rPr>
              <a:t>robust</a:t>
            </a:r>
            <a:r>
              <a:rPr b="0" i="0" lang="en-GB" sz="1600" u="none" cap="none" strike="noStrike">
                <a:solidFill>
                  <a:srgbClr val="000000"/>
                </a:solidFill>
                <a:latin typeface="Roboto"/>
                <a:ea typeface="Roboto"/>
                <a:cs typeface="Roboto"/>
                <a:sym typeface="Roboto"/>
              </a:rPr>
              <a:t>, and </a:t>
            </a:r>
            <a:r>
              <a:rPr b="1" i="0" lang="en-GB" sz="1600" u="none" cap="none" strike="noStrike">
                <a:solidFill>
                  <a:srgbClr val="000000"/>
                </a:solidFill>
                <a:latin typeface="Roboto"/>
                <a:ea typeface="Roboto"/>
                <a:cs typeface="Roboto"/>
                <a:sym typeface="Roboto"/>
              </a:rPr>
              <a:t>transferable features</a:t>
            </a:r>
            <a:r>
              <a:rPr b="0" i="0" lang="en-GB" sz="1600" u="none" cap="none" strike="noStrike">
                <a:solidFill>
                  <a:srgbClr val="000000"/>
                </a:solidFill>
                <a:latin typeface="Roboto"/>
                <a:ea typeface="Roboto"/>
                <a:cs typeface="Roboto"/>
                <a:sym typeface="Roboto"/>
              </a:rPr>
              <a:t>.</a:t>
            </a:r>
            <a:endParaRPr b="0" i="0" sz="1600" u="none" cap="none" strike="noStrike">
              <a:solidFill>
                <a:srgbClr val="000000"/>
              </a:solidFill>
              <a:latin typeface="Roboto"/>
              <a:ea typeface="Roboto"/>
              <a:cs typeface="Roboto"/>
              <a:sym typeface="Roboto"/>
            </a:endParaRPr>
          </a:p>
        </p:txBody>
      </p:sp>
      <p:pic>
        <p:nvPicPr>
          <p:cNvPr id="1309" name="Google Shape;1309;p49"/>
          <p:cNvPicPr preferRelativeResize="0"/>
          <p:nvPr/>
        </p:nvPicPr>
        <p:blipFill rotWithShape="1">
          <a:blip r:embed="rId4">
            <a:alphaModFix/>
          </a:blip>
          <a:srcRect b="0" l="0" r="0" t="0"/>
          <a:stretch/>
        </p:blipFill>
        <p:spPr>
          <a:xfrm>
            <a:off x="6368501" y="1014038"/>
            <a:ext cx="2305224" cy="1477175"/>
          </a:xfrm>
          <a:prstGeom prst="rect">
            <a:avLst/>
          </a:prstGeom>
          <a:noFill/>
          <a:ln>
            <a:noFill/>
          </a:ln>
        </p:spPr>
      </p:pic>
      <p:sp>
        <p:nvSpPr>
          <p:cNvPr id="1310" name="Google Shape;1310;p4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3"/>
                                        </p:tgtEl>
                                        <p:attrNameLst>
                                          <p:attrName>style.visibility</p:attrName>
                                        </p:attrNameLst>
                                      </p:cBhvr>
                                      <p:to>
                                        <p:strVal val="visible"/>
                                      </p:to>
                                    </p:set>
                                    <p:animEffect filter="fade" transition="in">
                                      <p:cBhvr>
                                        <p:cTn dur="1000"/>
                                        <p:tgtEl>
                                          <p:spTgt spid="1303"/>
                                        </p:tgtEl>
                                      </p:cBhvr>
                                    </p:animEffect>
                                  </p:childTnLst>
                                </p:cTn>
                              </p:par>
                              <p:par>
                                <p:cTn fill="hold" nodeType="withEffect" presetClass="entr" presetID="10" presetSubtype="0">
                                  <p:stCondLst>
                                    <p:cond delay="0"/>
                                  </p:stCondLst>
                                  <p:childTnLst>
                                    <p:set>
                                      <p:cBhvr>
                                        <p:cTn dur="1" fill="hold">
                                          <p:stCondLst>
                                            <p:cond delay="0"/>
                                          </p:stCondLst>
                                        </p:cTn>
                                        <p:tgtEl>
                                          <p:spTgt spid="1302"/>
                                        </p:tgtEl>
                                        <p:attrNameLst>
                                          <p:attrName>style.visibility</p:attrName>
                                        </p:attrNameLst>
                                      </p:cBhvr>
                                      <p:to>
                                        <p:strVal val="visible"/>
                                      </p:to>
                                    </p:set>
                                    <p:animEffect filter="fade" transition="in">
                                      <p:cBhvr>
                                        <p:cTn dur="1000"/>
                                        <p:tgtEl>
                                          <p:spTgt spid="1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5"/>
                                        </p:tgtEl>
                                        <p:attrNameLst>
                                          <p:attrName>style.visibility</p:attrName>
                                        </p:attrNameLst>
                                      </p:cBhvr>
                                      <p:to>
                                        <p:strVal val="visible"/>
                                      </p:to>
                                    </p:set>
                                    <p:animEffect filter="fade" transition="in">
                                      <p:cBhvr>
                                        <p:cTn dur="1000"/>
                                        <p:tgtEl>
                                          <p:spTgt spid="1305"/>
                                        </p:tgtEl>
                                      </p:cBhvr>
                                    </p:animEffect>
                                  </p:childTnLst>
                                </p:cTn>
                              </p:par>
                              <p:par>
                                <p:cTn fill="hold" nodeType="withEffect" presetClass="entr" presetID="10" presetSubtype="0">
                                  <p:stCondLst>
                                    <p:cond delay="0"/>
                                  </p:stCondLst>
                                  <p:childTnLst>
                                    <p:set>
                                      <p:cBhvr>
                                        <p:cTn dur="1" fill="hold">
                                          <p:stCondLst>
                                            <p:cond delay="0"/>
                                          </p:stCondLst>
                                        </p:cTn>
                                        <p:tgtEl>
                                          <p:spTgt spid="1306"/>
                                        </p:tgtEl>
                                        <p:attrNameLst>
                                          <p:attrName>style.visibility</p:attrName>
                                        </p:attrNameLst>
                                      </p:cBhvr>
                                      <p:to>
                                        <p:strVal val="visible"/>
                                      </p:to>
                                    </p:set>
                                    <p:animEffect filter="fade" transition="in">
                                      <p:cBhvr>
                                        <p:cTn dur="1000"/>
                                        <p:tgtEl>
                                          <p:spTgt spid="1306"/>
                                        </p:tgtEl>
                                      </p:cBhvr>
                                    </p:animEffect>
                                  </p:childTnLst>
                                </p:cTn>
                              </p:par>
                              <p:par>
                                <p:cTn fill="hold" nodeType="withEffect" presetClass="entr" presetID="10" presetSubtype="0">
                                  <p:stCondLst>
                                    <p:cond delay="0"/>
                                  </p:stCondLst>
                                  <p:childTnLst>
                                    <p:set>
                                      <p:cBhvr>
                                        <p:cTn dur="1" fill="hold">
                                          <p:stCondLst>
                                            <p:cond delay="0"/>
                                          </p:stCondLst>
                                        </p:cTn>
                                        <p:tgtEl>
                                          <p:spTgt spid="1307"/>
                                        </p:tgtEl>
                                        <p:attrNameLst>
                                          <p:attrName>style.visibility</p:attrName>
                                        </p:attrNameLst>
                                      </p:cBhvr>
                                      <p:to>
                                        <p:strVal val="visible"/>
                                      </p:to>
                                    </p:set>
                                    <p:animEffect filter="fade" transition="in">
                                      <p:cBhvr>
                                        <p:cTn dur="1000"/>
                                        <p:tgtEl>
                                          <p:spTgt spid="1307"/>
                                        </p:tgtEl>
                                      </p:cBhvr>
                                    </p:animEffect>
                                  </p:childTnLst>
                                </p:cTn>
                              </p:par>
                              <p:par>
                                <p:cTn fill="hold" nodeType="withEffect" presetClass="entr" presetID="10" presetSubtype="0">
                                  <p:stCondLst>
                                    <p:cond delay="0"/>
                                  </p:stCondLst>
                                  <p:childTnLst>
                                    <p:set>
                                      <p:cBhvr>
                                        <p:cTn dur="1" fill="hold">
                                          <p:stCondLst>
                                            <p:cond delay="0"/>
                                          </p:stCondLst>
                                        </p:cTn>
                                        <p:tgtEl>
                                          <p:spTgt spid="1308"/>
                                        </p:tgtEl>
                                        <p:attrNameLst>
                                          <p:attrName>style.visibility</p:attrName>
                                        </p:attrNameLst>
                                      </p:cBhvr>
                                      <p:to>
                                        <p:strVal val="visible"/>
                                      </p:to>
                                    </p:set>
                                    <p:animEffect filter="fade" transition="in">
                                      <p:cBhvr>
                                        <p:cTn dur="1000"/>
                                        <p:tgtEl>
                                          <p:spTgt spid="1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314" name="Shape 1314"/>
        <p:cNvGrpSpPr/>
        <p:nvPr/>
      </p:nvGrpSpPr>
      <p:grpSpPr>
        <a:xfrm>
          <a:off x="0" y="0"/>
          <a:ext cx="0" cy="0"/>
          <a:chOff x="0" y="0"/>
          <a:chExt cx="0" cy="0"/>
        </a:xfrm>
      </p:grpSpPr>
      <p:sp>
        <p:nvSpPr>
          <p:cNvPr id="1315" name="Google Shape;1315;p5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Problem-Agnostic Speech Encoder (PASE)</a:t>
            </a:r>
            <a:endParaRPr sz="2600"/>
          </a:p>
        </p:txBody>
      </p:sp>
      <p:grpSp>
        <p:nvGrpSpPr>
          <p:cNvPr id="1316" name="Google Shape;1316;p50"/>
          <p:cNvGrpSpPr/>
          <p:nvPr/>
        </p:nvGrpSpPr>
        <p:grpSpPr>
          <a:xfrm>
            <a:off x="315667" y="856810"/>
            <a:ext cx="3604260" cy="3838943"/>
            <a:chOff x="1925538" y="1340768"/>
            <a:chExt cx="5238750" cy="5304605"/>
          </a:xfrm>
        </p:grpSpPr>
        <p:cxnSp>
          <p:nvCxnSpPr>
            <p:cNvPr id="1317" name="Google Shape;1317;p50"/>
            <p:cNvCxnSpPr/>
            <p:nvPr/>
          </p:nvCxnSpPr>
          <p:spPr>
            <a:xfrm>
              <a:off x="4845342" y="4992762"/>
              <a:ext cx="1001700" cy="0"/>
            </a:xfrm>
            <a:prstGeom prst="straightConnector1">
              <a:avLst/>
            </a:prstGeom>
            <a:noFill/>
            <a:ln cap="flat" cmpd="sng" w="9525">
              <a:solidFill>
                <a:srgbClr val="075192"/>
              </a:solidFill>
              <a:prstDash val="solid"/>
              <a:round/>
              <a:headEnd len="sm" w="sm" type="none"/>
              <a:tailEnd len="sm" w="sm" type="none"/>
            </a:ln>
          </p:spPr>
        </p:cxnSp>
        <p:pic>
          <p:nvPicPr>
            <p:cNvPr id="1318" name="Google Shape;1318;p50"/>
            <p:cNvPicPr preferRelativeResize="0"/>
            <p:nvPr/>
          </p:nvPicPr>
          <p:blipFill rotWithShape="1">
            <a:blip r:embed="rId3">
              <a:alphaModFix/>
            </a:blip>
            <a:srcRect b="0" l="0" r="0" t="0"/>
            <a:stretch/>
          </p:blipFill>
          <p:spPr>
            <a:xfrm>
              <a:off x="1925538" y="2054323"/>
              <a:ext cx="5238750" cy="4591050"/>
            </a:xfrm>
            <a:prstGeom prst="rect">
              <a:avLst/>
            </a:prstGeom>
            <a:noFill/>
            <a:ln>
              <a:noFill/>
            </a:ln>
          </p:spPr>
        </p:pic>
        <p:pic>
          <p:nvPicPr>
            <p:cNvPr descr="Image result for minion" id="1319" name="Google Shape;1319;p50"/>
            <p:cNvPicPr preferRelativeResize="0"/>
            <p:nvPr/>
          </p:nvPicPr>
          <p:blipFill rotWithShape="1">
            <a:blip r:embed="rId4">
              <a:alphaModFix/>
            </a:blip>
            <a:srcRect b="0" l="0" r="0" t="0"/>
            <a:stretch/>
          </p:blipFill>
          <p:spPr>
            <a:xfrm>
              <a:off x="6318026" y="1399330"/>
              <a:ext cx="571649" cy="571649"/>
            </a:xfrm>
            <a:prstGeom prst="rect">
              <a:avLst/>
            </a:prstGeom>
            <a:noFill/>
            <a:ln>
              <a:noFill/>
            </a:ln>
          </p:spPr>
        </p:pic>
        <p:pic>
          <p:nvPicPr>
            <p:cNvPr descr="Image result for minion" id="1320" name="Google Shape;1320;p50"/>
            <p:cNvPicPr preferRelativeResize="0"/>
            <p:nvPr/>
          </p:nvPicPr>
          <p:blipFill rotWithShape="1">
            <a:blip r:embed="rId5">
              <a:alphaModFix/>
            </a:blip>
            <a:srcRect b="0" l="0" r="0" t="0"/>
            <a:stretch/>
          </p:blipFill>
          <p:spPr>
            <a:xfrm>
              <a:off x="5741962" y="1437220"/>
              <a:ext cx="321224" cy="493005"/>
            </a:xfrm>
            <a:prstGeom prst="rect">
              <a:avLst/>
            </a:prstGeom>
            <a:noFill/>
            <a:ln>
              <a:noFill/>
            </a:ln>
          </p:spPr>
        </p:pic>
        <p:pic>
          <p:nvPicPr>
            <p:cNvPr descr="Image result for minion" id="1321" name="Google Shape;1321;p50"/>
            <p:cNvPicPr preferRelativeResize="0"/>
            <p:nvPr/>
          </p:nvPicPr>
          <p:blipFill rotWithShape="1">
            <a:blip r:embed="rId6">
              <a:alphaModFix/>
            </a:blip>
            <a:srcRect b="0" l="0" r="0" t="0"/>
            <a:stretch/>
          </p:blipFill>
          <p:spPr>
            <a:xfrm>
              <a:off x="4301802" y="1419832"/>
              <a:ext cx="480591" cy="480591"/>
            </a:xfrm>
            <a:prstGeom prst="rect">
              <a:avLst/>
            </a:prstGeom>
            <a:noFill/>
            <a:ln>
              <a:noFill/>
            </a:ln>
          </p:spPr>
        </p:pic>
        <p:pic>
          <p:nvPicPr>
            <p:cNvPr descr="Image result for minion" id="1322" name="Google Shape;1322;p50"/>
            <p:cNvPicPr preferRelativeResize="0"/>
            <p:nvPr/>
          </p:nvPicPr>
          <p:blipFill rotWithShape="1">
            <a:blip r:embed="rId7">
              <a:alphaModFix/>
            </a:blip>
            <a:srcRect b="0" l="0" r="0" t="0"/>
            <a:stretch/>
          </p:blipFill>
          <p:spPr>
            <a:xfrm>
              <a:off x="2048533" y="1393875"/>
              <a:ext cx="576064" cy="576064"/>
            </a:xfrm>
            <a:prstGeom prst="rect">
              <a:avLst/>
            </a:prstGeom>
            <a:noFill/>
            <a:ln>
              <a:noFill/>
            </a:ln>
          </p:spPr>
        </p:pic>
        <p:pic>
          <p:nvPicPr>
            <p:cNvPr descr="Image result for minion" id="1323" name="Google Shape;1323;p50"/>
            <p:cNvPicPr preferRelativeResize="0"/>
            <p:nvPr/>
          </p:nvPicPr>
          <p:blipFill rotWithShape="1">
            <a:blip r:embed="rId8">
              <a:alphaModFix/>
            </a:blip>
            <a:srcRect b="0" l="0" r="0" t="0"/>
            <a:stretch/>
          </p:blipFill>
          <p:spPr>
            <a:xfrm>
              <a:off x="2916798" y="1449417"/>
              <a:ext cx="464979" cy="464979"/>
            </a:xfrm>
            <a:prstGeom prst="rect">
              <a:avLst/>
            </a:prstGeom>
            <a:noFill/>
            <a:ln>
              <a:noFill/>
            </a:ln>
          </p:spPr>
        </p:pic>
        <p:pic>
          <p:nvPicPr>
            <p:cNvPr descr="Image result for minion" id="1324" name="Google Shape;1324;p50"/>
            <p:cNvPicPr preferRelativeResize="0"/>
            <p:nvPr/>
          </p:nvPicPr>
          <p:blipFill rotWithShape="1">
            <a:blip r:embed="rId9">
              <a:alphaModFix/>
            </a:blip>
            <a:srcRect b="0" l="0" r="0" t="0"/>
            <a:stretch/>
          </p:blipFill>
          <p:spPr>
            <a:xfrm>
              <a:off x="4953590" y="1340768"/>
              <a:ext cx="617175" cy="680841"/>
            </a:xfrm>
            <a:prstGeom prst="rect">
              <a:avLst/>
            </a:prstGeom>
            <a:noFill/>
            <a:ln>
              <a:noFill/>
            </a:ln>
          </p:spPr>
        </p:pic>
        <p:pic>
          <p:nvPicPr>
            <p:cNvPr descr="Image result for minion kevin" id="1325" name="Google Shape;1325;p50"/>
            <p:cNvPicPr preferRelativeResize="0"/>
            <p:nvPr/>
          </p:nvPicPr>
          <p:blipFill rotWithShape="1">
            <a:blip r:embed="rId10">
              <a:alphaModFix/>
            </a:blip>
            <a:srcRect b="0" l="0" r="0" t="0"/>
            <a:stretch/>
          </p:blipFill>
          <p:spPr>
            <a:xfrm>
              <a:off x="3570222" y="1348701"/>
              <a:ext cx="437743" cy="584436"/>
            </a:xfrm>
            <a:prstGeom prst="rect">
              <a:avLst/>
            </a:prstGeom>
            <a:noFill/>
            <a:ln>
              <a:noFill/>
            </a:ln>
          </p:spPr>
        </p:pic>
      </p:grpSp>
      <p:sp>
        <p:nvSpPr>
          <p:cNvPr id="1326" name="Google Shape;1326;p50"/>
          <p:cNvSpPr/>
          <p:nvPr/>
        </p:nvSpPr>
        <p:spPr>
          <a:xfrm>
            <a:off x="4110850" y="972175"/>
            <a:ext cx="4278600" cy="369300"/>
          </a:xfrm>
          <a:prstGeom prst="rect">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327" name="Google Shape;1327;p50"/>
          <p:cNvSpPr/>
          <p:nvPr/>
        </p:nvSpPr>
        <p:spPr>
          <a:xfrm>
            <a:off x="4148800" y="1021950"/>
            <a:ext cx="4278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1" lang="en-GB" sz="1400" u="none" cap="none" strike="noStrike">
                <a:solidFill>
                  <a:srgbClr val="000000"/>
                </a:solidFill>
                <a:latin typeface="Roboto"/>
                <a:ea typeface="Roboto"/>
                <a:cs typeface="Roboto"/>
                <a:sym typeface="Roboto"/>
              </a:rPr>
              <a:t>Idea: </a:t>
            </a:r>
            <a:r>
              <a:rPr b="0" i="0" lang="en-GB" sz="1400" u="none" cap="none" strike="noStrike">
                <a:solidFill>
                  <a:srgbClr val="000000"/>
                </a:solidFill>
                <a:latin typeface="Roboto"/>
                <a:ea typeface="Roboto"/>
                <a:cs typeface="Roboto"/>
                <a:sym typeface="Roboto"/>
              </a:rPr>
              <a:t>jointly tackle </a:t>
            </a:r>
            <a:r>
              <a:rPr b="1" i="0" lang="en-GB" sz="1400" u="none" cap="none" strike="noStrike">
                <a:solidFill>
                  <a:srgbClr val="000000"/>
                </a:solidFill>
                <a:latin typeface="Roboto"/>
                <a:ea typeface="Roboto"/>
                <a:cs typeface="Roboto"/>
                <a:sym typeface="Roboto"/>
              </a:rPr>
              <a:t>multiple self-supervised tasks</a:t>
            </a:r>
            <a:endParaRPr b="0" i="0" sz="1400" u="none" cap="none" strike="noStrike">
              <a:solidFill>
                <a:srgbClr val="000000"/>
              </a:solidFill>
              <a:latin typeface="Roboto"/>
              <a:ea typeface="Roboto"/>
              <a:cs typeface="Roboto"/>
              <a:sym typeface="Roboto"/>
            </a:endParaRPr>
          </a:p>
        </p:txBody>
      </p:sp>
      <p:sp>
        <p:nvSpPr>
          <p:cNvPr id="1328" name="Google Shape;1328;p50"/>
          <p:cNvSpPr/>
          <p:nvPr/>
        </p:nvSpPr>
        <p:spPr>
          <a:xfrm>
            <a:off x="3953325" y="1659250"/>
            <a:ext cx="5070600" cy="615600"/>
          </a:xfrm>
          <a:prstGeom prst="rect">
            <a:avLst/>
          </a:prstGeom>
          <a:noFill/>
          <a:ln>
            <a:noFill/>
          </a:ln>
        </p:spPr>
        <p:txBody>
          <a:bodyPr anchorCtr="0" anchor="t" bIns="45700" lIns="91425" spcFirstLastPara="1" rIns="91425" wrap="square" tIns="45700">
            <a:noAutofit/>
          </a:bodyPr>
          <a:lstStyle/>
          <a:p>
            <a:pPr indent="-266700" lvl="0" marL="28575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Transforms raw samples into a higher-level representation.</a:t>
            </a:r>
            <a:endParaRPr b="0" i="0" sz="1400" u="none" cap="none" strike="noStrike">
              <a:solidFill>
                <a:srgbClr val="000000"/>
              </a:solidFill>
              <a:latin typeface="Roboto"/>
              <a:ea typeface="Roboto"/>
              <a:cs typeface="Roboto"/>
              <a:sym typeface="Roboto"/>
            </a:endParaRPr>
          </a:p>
        </p:txBody>
      </p:sp>
      <p:sp>
        <p:nvSpPr>
          <p:cNvPr id="1329" name="Google Shape;1329;p50"/>
          <p:cNvSpPr txBox="1"/>
          <p:nvPr/>
        </p:nvSpPr>
        <p:spPr>
          <a:xfrm>
            <a:off x="3953325" y="1447723"/>
            <a:ext cx="3877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sng" cap="none" strike="noStrike">
                <a:solidFill>
                  <a:srgbClr val="000000"/>
                </a:solidFill>
                <a:latin typeface="Roboto"/>
                <a:ea typeface="Roboto"/>
                <a:cs typeface="Roboto"/>
                <a:sym typeface="Roboto"/>
              </a:rPr>
              <a:t>Encoder:</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1" i="0" sz="1800" u="sng" cap="none" strike="noStrike">
              <a:solidFill>
                <a:srgbClr val="000000"/>
              </a:solidFill>
              <a:latin typeface="Constantia"/>
              <a:ea typeface="Constantia"/>
              <a:cs typeface="Constantia"/>
              <a:sym typeface="Constantia"/>
            </a:endParaRPr>
          </a:p>
        </p:txBody>
      </p:sp>
      <p:sp>
        <p:nvSpPr>
          <p:cNvPr id="1330" name="Google Shape;1330;p50"/>
          <p:cNvSpPr/>
          <p:nvPr/>
        </p:nvSpPr>
        <p:spPr>
          <a:xfrm>
            <a:off x="3977674" y="2485353"/>
            <a:ext cx="4645200" cy="6156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Roboto"/>
              <a:buChar char="•"/>
            </a:pPr>
            <a:r>
              <a:rPr b="0" i="0" lang="en-GB" sz="1400" u="none" cap="none" strike="noStrike">
                <a:solidFill>
                  <a:srgbClr val="000000"/>
                </a:solidFill>
                <a:latin typeface="Roboto"/>
                <a:ea typeface="Roboto"/>
                <a:cs typeface="Roboto"/>
                <a:sym typeface="Roboto"/>
              </a:rPr>
              <a:t>They are small neural networks that solve different pretext tasks</a:t>
            </a:r>
            <a:r>
              <a:rPr b="0" i="0" lang="en-GB" sz="1700" u="none" cap="none" strike="noStrike">
                <a:solidFill>
                  <a:srgbClr val="000000"/>
                </a:solidFill>
                <a:latin typeface="Roboto"/>
                <a:ea typeface="Roboto"/>
                <a:cs typeface="Roboto"/>
                <a:sym typeface="Roboto"/>
              </a:rPr>
              <a:t>.</a:t>
            </a:r>
            <a:endParaRPr b="0" i="0" sz="1700" u="none" cap="none" strike="noStrike">
              <a:solidFill>
                <a:srgbClr val="000000"/>
              </a:solidFill>
              <a:latin typeface="Roboto"/>
              <a:ea typeface="Roboto"/>
              <a:cs typeface="Roboto"/>
              <a:sym typeface="Roboto"/>
            </a:endParaRPr>
          </a:p>
        </p:txBody>
      </p:sp>
      <p:sp>
        <p:nvSpPr>
          <p:cNvPr id="1331" name="Google Shape;1331;p50"/>
          <p:cNvSpPr txBox="1"/>
          <p:nvPr/>
        </p:nvSpPr>
        <p:spPr>
          <a:xfrm>
            <a:off x="3977675" y="2273821"/>
            <a:ext cx="38778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sng" cap="none" strike="noStrike">
                <a:solidFill>
                  <a:srgbClr val="000000"/>
                </a:solidFill>
                <a:latin typeface="Roboto"/>
                <a:ea typeface="Roboto"/>
                <a:cs typeface="Roboto"/>
                <a:sym typeface="Roboto"/>
              </a:rPr>
              <a:t>Workers:</a:t>
            </a:r>
            <a:endParaRPr b="1" i="0" sz="1400" u="sng" cap="none" strike="noStrike">
              <a:solidFill>
                <a:srgbClr val="000000"/>
              </a:solidFill>
              <a:latin typeface="Roboto"/>
              <a:ea typeface="Roboto"/>
              <a:cs typeface="Roboto"/>
              <a:sym typeface="Roboto"/>
            </a:endParaRPr>
          </a:p>
        </p:txBody>
      </p:sp>
      <p:sp>
        <p:nvSpPr>
          <p:cNvPr id="1332" name="Google Shape;1332;p50"/>
          <p:cNvSpPr txBox="1"/>
          <p:nvPr/>
        </p:nvSpPr>
        <p:spPr>
          <a:xfrm>
            <a:off x="4038850" y="3879650"/>
            <a:ext cx="48861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sng" cap="none" strike="noStrike">
                <a:solidFill>
                  <a:srgbClr val="000000"/>
                </a:solidFill>
                <a:latin typeface="Arial"/>
                <a:ea typeface="Arial"/>
                <a:cs typeface="Arial"/>
                <a:sym typeface="Arial"/>
              </a:rPr>
              <a:t>Discriminative Tasks: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sng" cap="none" strike="noStrike">
              <a:solidFill>
                <a:srgbClr val="000000"/>
              </a:solidFill>
              <a:latin typeface="Constantia"/>
              <a:ea typeface="Constantia"/>
              <a:cs typeface="Constantia"/>
              <a:sym typeface="Constantia"/>
            </a:endParaRPr>
          </a:p>
        </p:txBody>
      </p:sp>
      <p:sp>
        <p:nvSpPr>
          <p:cNvPr id="1333" name="Google Shape;1333;p50"/>
          <p:cNvSpPr/>
          <p:nvPr/>
        </p:nvSpPr>
        <p:spPr>
          <a:xfrm>
            <a:off x="3953325" y="4207550"/>
            <a:ext cx="4996500" cy="523200"/>
          </a:xfrm>
          <a:prstGeom prst="rect">
            <a:avLst/>
          </a:prstGeom>
          <a:noFill/>
          <a:ln>
            <a:noFill/>
          </a:ln>
        </p:spPr>
        <p:txBody>
          <a:bodyPr anchorCtr="0" anchor="t" bIns="45700" lIns="91425" spcFirstLastPara="1" rIns="91425" wrap="square" tIns="45700">
            <a:noAutofit/>
          </a:bodyPr>
          <a:lstStyle/>
          <a:p>
            <a:pPr indent="-266700" lvl="0" marL="28575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Roboto"/>
                <a:ea typeface="Roboto"/>
                <a:cs typeface="Roboto"/>
                <a:sym typeface="Roboto"/>
              </a:rPr>
              <a:t>Learning high-level features by using</a:t>
            </a:r>
            <a:r>
              <a:rPr b="1" i="0" lang="en-GB" sz="1400" u="none" cap="none" strike="noStrike">
                <a:solidFill>
                  <a:srgbClr val="000000"/>
                </a:solidFill>
                <a:latin typeface="Roboto"/>
                <a:ea typeface="Roboto"/>
                <a:cs typeface="Roboto"/>
                <a:sym typeface="Roboto"/>
              </a:rPr>
              <a:t> contrastive learning </a:t>
            </a:r>
            <a:r>
              <a:rPr b="0" i="0" lang="en-GB" sz="1400" u="none" cap="none" strike="noStrike">
                <a:solidFill>
                  <a:srgbClr val="000000"/>
                </a:solidFill>
                <a:latin typeface="Roboto"/>
                <a:ea typeface="Roboto"/>
                <a:cs typeface="Roboto"/>
                <a:sym typeface="Roboto"/>
              </a:rPr>
              <a:t>with different sampling strategies.</a:t>
            </a:r>
            <a:endParaRPr b="0" i="0" sz="1400" u="none" cap="none" strike="noStrike">
              <a:solidFill>
                <a:srgbClr val="000000"/>
              </a:solidFill>
              <a:latin typeface="Roboto"/>
              <a:ea typeface="Roboto"/>
              <a:cs typeface="Roboto"/>
              <a:sym typeface="Roboto"/>
            </a:endParaRPr>
          </a:p>
        </p:txBody>
      </p:sp>
      <p:sp>
        <p:nvSpPr>
          <p:cNvPr id="1334" name="Google Shape;1334;p50"/>
          <p:cNvSpPr txBox="1"/>
          <p:nvPr/>
        </p:nvSpPr>
        <p:spPr>
          <a:xfrm>
            <a:off x="4038850" y="3215250"/>
            <a:ext cx="19155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sng" cap="none" strike="noStrike">
                <a:solidFill>
                  <a:srgbClr val="000000"/>
                </a:solidFill>
                <a:latin typeface="Roboto"/>
                <a:ea typeface="Roboto"/>
                <a:cs typeface="Roboto"/>
                <a:sym typeface="Roboto"/>
              </a:rPr>
              <a:t>Regression Tasks:</a:t>
            </a:r>
            <a:endParaRPr b="1" i="0" sz="1400" u="sng"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sng" cap="none" strike="noStrike">
              <a:solidFill>
                <a:srgbClr val="000000"/>
              </a:solidFill>
              <a:latin typeface="Constantia"/>
              <a:ea typeface="Constantia"/>
              <a:cs typeface="Constantia"/>
              <a:sym typeface="Constantia"/>
            </a:endParaRPr>
          </a:p>
        </p:txBody>
      </p:sp>
      <p:sp>
        <p:nvSpPr>
          <p:cNvPr id="1335" name="Google Shape;1335;p50"/>
          <p:cNvSpPr txBox="1"/>
          <p:nvPr/>
        </p:nvSpPr>
        <p:spPr>
          <a:xfrm>
            <a:off x="3977675" y="3439650"/>
            <a:ext cx="4886100" cy="400200"/>
          </a:xfrm>
          <a:prstGeom prst="rect">
            <a:avLst/>
          </a:prstGeom>
          <a:noFill/>
          <a:ln>
            <a:noFill/>
          </a:ln>
        </p:spPr>
        <p:txBody>
          <a:bodyPr anchorCtr="0" anchor="t" bIns="91425" lIns="91425" spcFirstLastPara="1" rIns="91425" wrap="square" tIns="91425">
            <a:spAutoFit/>
          </a:bodyPr>
          <a:lstStyle/>
          <a:p>
            <a:pPr indent="-266700" lvl="0" marL="28575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Learning known speech representations.</a:t>
            </a:r>
            <a:endParaRPr b="0" i="0" sz="1100" u="none" cap="none" strike="noStrike">
              <a:solidFill>
                <a:srgbClr val="000000"/>
              </a:solidFill>
              <a:latin typeface="Roboto"/>
              <a:ea typeface="Roboto"/>
              <a:cs typeface="Roboto"/>
              <a:sym typeface="Roboto"/>
            </a:endParaRPr>
          </a:p>
        </p:txBody>
      </p:sp>
      <p:sp>
        <p:nvSpPr>
          <p:cNvPr id="1336" name="Google Shape;1336;p50"/>
          <p:cNvSpPr txBox="1"/>
          <p:nvPr/>
        </p:nvSpPr>
        <p:spPr>
          <a:xfrm>
            <a:off x="1442925" y="4730750"/>
            <a:ext cx="1302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Roboto"/>
                <a:ea typeface="Roboto"/>
                <a:cs typeface="Roboto"/>
                <a:sym typeface="Roboto"/>
              </a:rPr>
              <a:t>(Ravanelli, 2019)</a:t>
            </a:r>
            <a:endParaRPr b="0" i="1" sz="1100" u="none" cap="none" strike="noStrike">
              <a:solidFill>
                <a:srgbClr val="000000"/>
              </a:solidFill>
              <a:latin typeface="Roboto"/>
              <a:ea typeface="Roboto"/>
              <a:cs typeface="Roboto"/>
              <a:sym typeface="Roboto"/>
            </a:endParaRPr>
          </a:p>
        </p:txBody>
      </p:sp>
      <p:sp>
        <p:nvSpPr>
          <p:cNvPr id="1337" name="Google Shape;1337;p5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8"/>
                                        </p:tgtEl>
                                        <p:attrNameLst>
                                          <p:attrName>style.visibility</p:attrName>
                                        </p:attrNameLst>
                                      </p:cBhvr>
                                      <p:to>
                                        <p:strVal val="visible"/>
                                      </p:to>
                                    </p:set>
                                    <p:animEffect filter="fade" transition="in">
                                      <p:cBhvr>
                                        <p:cTn dur="1000"/>
                                        <p:tgtEl>
                                          <p:spTgt spid="1328"/>
                                        </p:tgtEl>
                                      </p:cBhvr>
                                    </p:animEffect>
                                  </p:childTnLst>
                                </p:cTn>
                              </p:par>
                              <p:par>
                                <p:cTn fill="hold" nodeType="withEffect" presetClass="entr" presetID="10" presetSubtype="0">
                                  <p:stCondLst>
                                    <p:cond delay="0"/>
                                  </p:stCondLst>
                                  <p:childTnLst>
                                    <p:set>
                                      <p:cBhvr>
                                        <p:cTn dur="1" fill="hold">
                                          <p:stCondLst>
                                            <p:cond delay="0"/>
                                          </p:stCondLst>
                                        </p:cTn>
                                        <p:tgtEl>
                                          <p:spTgt spid="1329"/>
                                        </p:tgtEl>
                                        <p:attrNameLst>
                                          <p:attrName>style.visibility</p:attrName>
                                        </p:attrNameLst>
                                      </p:cBhvr>
                                      <p:to>
                                        <p:strVal val="visible"/>
                                      </p:to>
                                    </p:set>
                                    <p:animEffect filter="fade" transition="in">
                                      <p:cBhvr>
                                        <p:cTn dur="1000"/>
                                        <p:tgtEl>
                                          <p:spTgt spid="1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gtEl>
                                        <p:attrNameLst>
                                          <p:attrName>style.visibility</p:attrName>
                                        </p:attrNameLst>
                                      </p:cBhvr>
                                      <p:to>
                                        <p:strVal val="visible"/>
                                      </p:to>
                                    </p:set>
                                    <p:animEffect filter="fade" transition="in">
                                      <p:cBhvr>
                                        <p:cTn dur="1000"/>
                                        <p:tgtEl>
                                          <p:spTgt spid="1330"/>
                                        </p:tgtEl>
                                      </p:cBhvr>
                                    </p:animEffect>
                                  </p:childTnLst>
                                </p:cTn>
                              </p:par>
                              <p:par>
                                <p:cTn fill="hold" nodeType="withEffect" presetClass="entr" presetID="10" presetSubtype="0">
                                  <p:stCondLst>
                                    <p:cond delay="0"/>
                                  </p:stCondLst>
                                  <p:childTnLst>
                                    <p:set>
                                      <p:cBhvr>
                                        <p:cTn dur="1" fill="hold">
                                          <p:stCondLst>
                                            <p:cond delay="0"/>
                                          </p:stCondLst>
                                        </p:cTn>
                                        <p:tgtEl>
                                          <p:spTgt spid="1331"/>
                                        </p:tgtEl>
                                        <p:attrNameLst>
                                          <p:attrName>style.visibility</p:attrName>
                                        </p:attrNameLst>
                                      </p:cBhvr>
                                      <p:to>
                                        <p:strVal val="visible"/>
                                      </p:to>
                                    </p:set>
                                    <p:animEffect filter="fade" transition="in">
                                      <p:cBhvr>
                                        <p:cTn dur="1000"/>
                                        <p:tgtEl>
                                          <p:spTgt spid="1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4"/>
                                        </p:tgtEl>
                                        <p:attrNameLst>
                                          <p:attrName>style.visibility</p:attrName>
                                        </p:attrNameLst>
                                      </p:cBhvr>
                                      <p:to>
                                        <p:strVal val="visible"/>
                                      </p:to>
                                    </p:set>
                                    <p:animEffect filter="fade" transition="in">
                                      <p:cBhvr>
                                        <p:cTn dur="1000"/>
                                        <p:tgtEl>
                                          <p:spTgt spid="1334"/>
                                        </p:tgtEl>
                                      </p:cBhvr>
                                    </p:animEffect>
                                  </p:childTnLst>
                                </p:cTn>
                              </p:par>
                              <p:par>
                                <p:cTn fill="hold" nodeType="withEffect" presetClass="entr" presetID="10" presetSubtype="0">
                                  <p:stCondLst>
                                    <p:cond delay="0"/>
                                  </p:stCondLst>
                                  <p:childTnLst>
                                    <p:set>
                                      <p:cBhvr>
                                        <p:cTn dur="1" fill="hold">
                                          <p:stCondLst>
                                            <p:cond delay="0"/>
                                          </p:stCondLst>
                                        </p:cTn>
                                        <p:tgtEl>
                                          <p:spTgt spid="1335"/>
                                        </p:tgtEl>
                                        <p:attrNameLst>
                                          <p:attrName>style.visibility</p:attrName>
                                        </p:attrNameLst>
                                      </p:cBhvr>
                                      <p:to>
                                        <p:strVal val="visible"/>
                                      </p:to>
                                    </p:set>
                                    <p:animEffect filter="fade" transition="in">
                                      <p:cBhvr>
                                        <p:cTn dur="1000"/>
                                        <p:tgtEl>
                                          <p:spTgt spid="1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2"/>
                                        </p:tgtEl>
                                        <p:attrNameLst>
                                          <p:attrName>style.visibility</p:attrName>
                                        </p:attrNameLst>
                                      </p:cBhvr>
                                      <p:to>
                                        <p:strVal val="visible"/>
                                      </p:to>
                                    </p:set>
                                    <p:animEffect filter="fade" transition="in">
                                      <p:cBhvr>
                                        <p:cTn dur="1000"/>
                                        <p:tgtEl>
                                          <p:spTgt spid="1332"/>
                                        </p:tgtEl>
                                      </p:cBhvr>
                                    </p:animEffect>
                                  </p:childTnLst>
                                </p:cTn>
                              </p:par>
                              <p:par>
                                <p:cTn fill="hold" nodeType="withEffect" presetClass="entr" presetID="10" presetSubtype="0">
                                  <p:stCondLst>
                                    <p:cond delay="0"/>
                                  </p:stCondLst>
                                  <p:childTnLst>
                                    <p:set>
                                      <p:cBhvr>
                                        <p:cTn dur="1" fill="hold">
                                          <p:stCondLst>
                                            <p:cond delay="0"/>
                                          </p:stCondLst>
                                        </p:cTn>
                                        <p:tgtEl>
                                          <p:spTgt spid="1333"/>
                                        </p:tgtEl>
                                        <p:attrNameLst>
                                          <p:attrName>style.visibility</p:attrName>
                                        </p:attrNameLst>
                                      </p:cBhvr>
                                      <p:to>
                                        <p:strVal val="visible"/>
                                      </p:to>
                                    </p:set>
                                    <p:animEffect filter="fade" transition="in">
                                      <p:cBhvr>
                                        <p:cTn dur="1000"/>
                                        <p:tgtEl>
                                          <p:spTgt spid="1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341" name="Shape 1341"/>
        <p:cNvGrpSpPr/>
        <p:nvPr/>
      </p:nvGrpSpPr>
      <p:grpSpPr>
        <a:xfrm>
          <a:off x="0" y="0"/>
          <a:ext cx="0" cy="0"/>
          <a:chOff x="0" y="0"/>
          <a:chExt cx="0" cy="0"/>
        </a:xfrm>
      </p:grpSpPr>
      <p:sp>
        <p:nvSpPr>
          <p:cNvPr id="1342" name="Google Shape;1342;p5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Problem-Agnostic Speech Encoder (PASE)</a:t>
            </a:r>
            <a:endParaRPr sz="2600"/>
          </a:p>
        </p:txBody>
      </p:sp>
      <p:grpSp>
        <p:nvGrpSpPr>
          <p:cNvPr id="1343" name="Google Shape;1343;p51"/>
          <p:cNvGrpSpPr/>
          <p:nvPr/>
        </p:nvGrpSpPr>
        <p:grpSpPr>
          <a:xfrm>
            <a:off x="315667" y="856810"/>
            <a:ext cx="3604260" cy="3838943"/>
            <a:chOff x="1925538" y="1340768"/>
            <a:chExt cx="5238750" cy="5304605"/>
          </a:xfrm>
        </p:grpSpPr>
        <p:cxnSp>
          <p:nvCxnSpPr>
            <p:cNvPr id="1344" name="Google Shape;1344;p51"/>
            <p:cNvCxnSpPr/>
            <p:nvPr/>
          </p:nvCxnSpPr>
          <p:spPr>
            <a:xfrm>
              <a:off x="4845342" y="4992762"/>
              <a:ext cx="1001700" cy="0"/>
            </a:xfrm>
            <a:prstGeom prst="straightConnector1">
              <a:avLst/>
            </a:prstGeom>
            <a:noFill/>
            <a:ln cap="flat" cmpd="sng" w="9525">
              <a:solidFill>
                <a:srgbClr val="075192"/>
              </a:solidFill>
              <a:prstDash val="solid"/>
              <a:round/>
              <a:headEnd len="sm" w="sm" type="none"/>
              <a:tailEnd len="sm" w="sm" type="none"/>
            </a:ln>
          </p:spPr>
        </p:cxnSp>
        <p:pic>
          <p:nvPicPr>
            <p:cNvPr id="1345" name="Google Shape;1345;p51"/>
            <p:cNvPicPr preferRelativeResize="0"/>
            <p:nvPr/>
          </p:nvPicPr>
          <p:blipFill rotWithShape="1">
            <a:blip r:embed="rId3">
              <a:alphaModFix/>
            </a:blip>
            <a:srcRect b="0" l="0" r="0" t="0"/>
            <a:stretch/>
          </p:blipFill>
          <p:spPr>
            <a:xfrm>
              <a:off x="1925538" y="2054323"/>
              <a:ext cx="5238750" cy="4591050"/>
            </a:xfrm>
            <a:prstGeom prst="rect">
              <a:avLst/>
            </a:prstGeom>
            <a:noFill/>
            <a:ln>
              <a:noFill/>
            </a:ln>
          </p:spPr>
        </p:pic>
        <p:pic>
          <p:nvPicPr>
            <p:cNvPr descr="Image result for minion" id="1346" name="Google Shape;1346;p51"/>
            <p:cNvPicPr preferRelativeResize="0"/>
            <p:nvPr/>
          </p:nvPicPr>
          <p:blipFill rotWithShape="1">
            <a:blip r:embed="rId4">
              <a:alphaModFix/>
            </a:blip>
            <a:srcRect b="0" l="0" r="0" t="0"/>
            <a:stretch/>
          </p:blipFill>
          <p:spPr>
            <a:xfrm>
              <a:off x="6318026" y="1399330"/>
              <a:ext cx="571649" cy="571649"/>
            </a:xfrm>
            <a:prstGeom prst="rect">
              <a:avLst/>
            </a:prstGeom>
            <a:noFill/>
            <a:ln>
              <a:noFill/>
            </a:ln>
          </p:spPr>
        </p:pic>
        <p:pic>
          <p:nvPicPr>
            <p:cNvPr descr="Image result for minion" id="1347" name="Google Shape;1347;p51"/>
            <p:cNvPicPr preferRelativeResize="0"/>
            <p:nvPr/>
          </p:nvPicPr>
          <p:blipFill rotWithShape="1">
            <a:blip r:embed="rId5">
              <a:alphaModFix/>
            </a:blip>
            <a:srcRect b="0" l="0" r="0" t="0"/>
            <a:stretch/>
          </p:blipFill>
          <p:spPr>
            <a:xfrm>
              <a:off x="5741962" y="1437220"/>
              <a:ext cx="321224" cy="493005"/>
            </a:xfrm>
            <a:prstGeom prst="rect">
              <a:avLst/>
            </a:prstGeom>
            <a:noFill/>
            <a:ln>
              <a:noFill/>
            </a:ln>
          </p:spPr>
        </p:pic>
        <p:pic>
          <p:nvPicPr>
            <p:cNvPr descr="Image result for minion" id="1348" name="Google Shape;1348;p51"/>
            <p:cNvPicPr preferRelativeResize="0"/>
            <p:nvPr/>
          </p:nvPicPr>
          <p:blipFill rotWithShape="1">
            <a:blip r:embed="rId6">
              <a:alphaModFix/>
            </a:blip>
            <a:srcRect b="0" l="0" r="0" t="0"/>
            <a:stretch/>
          </p:blipFill>
          <p:spPr>
            <a:xfrm>
              <a:off x="4301802" y="1419832"/>
              <a:ext cx="480591" cy="480591"/>
            </a:xfrm>
            <a:prstGeom prst="rect">
              <a:avLst/>
            </a:prstGeom>
            <a:noFill/>
            <a:ln>
              <a:noFill/>
            </a:ln>
          </p:spPr>
        </p:pic>
        <p:pic>
          <p:nvPicPr>
            <p:cNvPr descr="Image result for minion" id="1349" name="Google Shape;1349;p51"/>
            <p:cNvPicPr preferRelativeResize="0"/>
            <p:nvPr/>
          </p:nvPicPr>
          <p:blipFill rotWithShape="1">
            <a:blip r:embed="rId7">
              <a:alphaModFix/>
            </a:blip>
            <a:srcRect b="0" l="0" r="0" t="0"/>
            <a:stretch/>
          </p:blipFill>
          <p:spPr>
            <a:xfrm>
              <a:off x="2048533" y="1393875"/>
              <a:ext cx="576064" cy="576064"/>
            </a:xfrm>
            <a:prstGeom prst="rect">
              <a:avLst/>
            </a:prstGeom>
            <a:noFill/>
            <a:ln>
              <a:noFill/>
            </a:ln>
          </p:spPr>
        </p:pic>
        <p:pic>
          <p:nvPicPr>
            <p:cNvPr descr="Image result for minion" id="1350" name="Google Shape;1350;p51"/>
            <p:cNvPicPr preferRelativeResize="0"/>
            <p:nvPr/>
          </p:nvPicPr>
          <p:blipFill rotWithShape="1">
            <a:blip r:embed="rId8">
              <a:alphaModFix/>
            </a:blip>
            <a:srcRect b="0" l="0" r="0" t="0"/>
            <a:stretch/>
          </p:blipFill>
          <p:spPr>
            <a:xfrm>
              <a:off x="2916798" y="1449417"/>
              <a:ext cx="464979" cy="464979"/>
            </a:xfrm>
            <a:prstGeom prst="rect">
              <a:avLst/>
            </a:prstGeom>
            <a:noFill/>
            <a:ln>
              <a:noFill/>
            </a:ln>
          </p:spPr>
        </p:pic>
        <p:pic>
          <p:nvPicPr>
            <p:cNvPr descr="Image result for minion" id="1351" name="Google Shape;1351;p51"/>
            <p:cNvPicPr preferRelativeResize="0"/>
            <p:nvPr/>
          </p:nvPicPr>
          <p:blipFill rotWithShape="1">
            <a:blip r:embed="rId9">
              <a:alphaModFix/>
            </a:blip>
            <a:srcRect b="0" l="0" r="0" t="0"/>
            <a:stretch/>
          </p:blipFill>
          <p:spPr>
            <a:xfrm>
              <a:off x="4953590" y="1340768"/>
              <a:ext cx="617175" cy="680841"/>
            </a:xfrm>
            <a:prstGeom prst="rect">
              <a:avLst/>
            </a:prstGeom>
            <a:noFill/>
            <a:ln>
              <a:noFill/>
            </a:ln>
          </p:spPr>
        </p:pic>
        <p:pic>
          <p:nvPicPr>
            <p:cNvPr descr="Image result for minion kevin" id="1352" name="Google Shape;1352;p51"/>
            <p:cNvPicPr preferRelativeResize="0"/>
            <p:nvPr/>
          </p:nvPicPr>
          <p:blipFill rotWithShape="1">
            <a:blip r:embed="rId10">
              <a:alphaModFix/>
            </a:blip>
            <a:srcRect b="0" l="0" r="0" t="0"/>
            <a:stretch/>
          </p:blipFill>
          <p:spPr>
            <a:xfrm>
              <a:off x="3570222" y="1348701"/>
              <a:ext cx="437743" cy="584436"/>
            </a:xfrm>
            <a:prstGeom prst="rect">
              <a:avLst/>
            </a:prstGeom>
            <a:noFill/>
            <a:ln>
              <a:noFill/>
            </a:ln>
          </p:spPr>
        </p:pic>
      </p:grpSp>
      <p:sp>
        <p:nvSpPr>
          <p:cNvPr id="1353" name="Google Shape;1353;p51"/>
          <p:cNvSpPr/>
          <p:nvPr/>
        </p:nvSpPr>
        <p:spPr>
          <a:xfrm>
            <a:off x="4110850" y="972175"/>
            <a:ext cx="4278600" cy="369300"/>
          </a:xfrm>
          <a:prstGeom prst="rect">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354" name="Google Shape;1354;p51"/>
          <p:cNvSpPr/>
          <p:nvPr/>
        </p:nvSpPr>
        <p:spPr>
          <a:xfrm>
            <a:off x="4148800" y="1021950"/>
            <a:ext cx="4278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1" lang="en-GB" sz="1400" u="none" cap="none" strike="noStrike">
                <a:solidFill>
                  <a:srgbClr val="000000"/>
                </a:solidFill>
                <a:latin typeface="Roboto"/>
                <a:ea typeface="Roboto"/>
                <a:cs typeface="Roboto"/>
                <a:sym typeface="Roboto"/>
              </a:rPr>
              <a:t>Idea: </a:t>
            </a:r>
            <a:r>
              <a:rPr b="0" i="0" lang="en-GB" sz="1400" u="none" cap="none" strike="noStrike">
                <a:solidFill>
                  <a:srgbClr val="000000"/>
                </a:solidFill>
                <a:latin typeface="Roboto"/>
                <a:ea typeface="Roboto"/>
                <a:cs typeface="Roboto"/>
                <a:sym typeface="Roboto"/>
              </a:rPr>
              <a:t>jointly tackle </a:t>
            </a:r>
            <a:r>
              <a:rPr b="1" i="0" lang="en-GB" sz="1400" u="none" cap="none" strike="noStrike">
                <a:solidFill>
                  <a:srgbClr val="000000"/>
                </a:solidFill>
                <a:latin typeface="Roboto"/>
                <a:ea typeface="Roboto"/>
                <a:cs typeface="Roboto"/>
                <a:sym typeface="Roboto"/>
              </a:rPr>
              <a:t>multiple self-supervised tasks</a:t>
            </a:r>
            <a:endParaRPr b="0" i="0" sz="1400" u="none" cap="none" strike="noStrike">
              <a:solidFill>
                <a:srgbClr val="000000"/>
              </a:solidFill>
              <a:latin typeface="Roboto"/>
              <a:ea typeface="Roboto"/>
              <a:cs typeface="Roboto"/>
              <a:sym typeface="Roboto"/>
            </a:endParaRPr>
          </a:p>
        </p:txBody>
      </p:sp>
      <p:sp>
        <p:nvSpPr>
          <p:cNvPr id="1355" name="Google Shape;1355;p51"/>
          <p:cNvSpPr txBox="1"/>
          <p:nvPr/>
        </p:nvSpPr>
        <p:spPr>
          <a:xfrm>
            <a:off x="1442925" y="4730750"/>
            <a:ext cx="1302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Roboto"/>
                <a:ea typeface="Roboto"/>
                <a:cs typeface="Roboto"/>
                <a:sym typeface="Roboto"/>
              </a:rPr>
              <a:t>(Ravanelli, 2019)</a:t>
            </a:r>
            <a:endParaRPr b="0" i="1" sz="1100" u="none" cap="none" strike="noStrike">
              <a:solidFill>
                <a:srgbClr val="000000"/>
              </a:solidFill>
              <a:latin typeface="Roboto"/>
              <a:ea typeface="Roboto"/>
              <a:cs typeface="Roboto"/>
              <a:sym typeface="Roboto"/>
            </a:endParaRPr>
          </a:p>
        </p:txBody>
      </p:sp>
      <p:sp>
        <p:nvSpPr>
          <p:cNvPr id="1356" name="Google Shape;1356;p51"/>
          <p:cNvSpPr/>
          <p:nvPr/>
        </p:nvSpPr>
        <p:spPr>
          <a:xfrm>
            <a:off x="271600" y="1336800"/>
            <a:ext cx="2143200" cy="3540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51"/>
          <p:cNvSpPr txBox="1"/>
          <p:nvPr/>
        </p:nvSpPr>
        <p:spPr>
          <a:xfrm>
            <a:off x="4048600" y="2154550"/>
            <a:ext cx="4910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Waveform worker</a:t>
            </a:r>
            <a:r>
              <a:rPr b="0" i="0" lang="en-GB" sz="1400" u="none" cap="none" strike="noStrike">
                <a:solidFill>
                  <a:srgbClr val="000000"/>
                </a:solidFill>
                <a:latin typeface="Roboto"/>
                <a:ea typeface="Roboto"/>
                <a:cs typeface="Roboto"/>
                <a:sym typeface="Roboto"/>
              </a:rPr>
              <a:t>:  estimates the original waveform.</a:t>
            </a:r>
            <a:endParaRPr b="1" i="0" sz="1400" u="none" cap="none" strike="noStrike">
              <a:solidFill>
                <a:srgbClr val="000000"/>
              </a:solidFill>
              <a:latin typeface="Roboto"/>
              <a:ea typeface="Roboto"/>
              <a:cs typeface="Roboto"/>
              <a:sym typeface="Roboto"/>
            </a:endParaRPr>
          </a:p>
        </p:txBody>
      </p:sp>
      <p:sp>
        <p:nvSpPr>
          <p:cNvPr id="1358" name="Google Shape;1358;p51"/>
          <p:cNvSpPr txBox="1"/>
          <p:nvPr/>
        </p:nvSpPr>
        <p:spPr>
          <a:xfrm>
            <a:off x="4048600" y="2611750"/>
            <a:ext cx="4910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LPS worker</a:t>
            </a:r>
            <a:r>
              <a:rPr b="0" i="0" lang="en-GB" sz="1400" u="none" cap="none" strike="noStrike">
                <a:solidFill>
                  <a:srgbClr val="000000"/>
                </a:solidFill>
                <a:latin typeface="Roboto"/>
                <a:ea typeface="Roboto"/>
                <a:cs typeface="Roboto"/>
                <a:sym typeface="Roboto"/>
              </a:rPr>
              <a:t>:  we estimate the log-spectrogram.</a:t>
            </a:r>
            <a:endParaRPr b="0" i="0" sz="1400" u="none" cap="none" strike="noStrike">
              <a:solidFill>
                <a:srgbClr val="000000"/>
              </a:solidFill>
              <a:latin typeface="Roboto"/>
              <a:ea typeface="Roboto"/>
              <a:cs typeface="Roboto"/>
              <a:sym typeface="Roboto"/>
            </a:endParaRPr>
          </a:p>
        </p:txBody>
      </p:sp>
      <p:sp>
        <p:nvSpPr>
          <p:cNvPr id="1359" name="Google Shape;1359;p51"/>
          <p:cNvSpPr txBox="1"/>
          <p:nvPr/>
        </p:nvSpPr>
        <p:spPr>
          <a:xfrm>
            <a:off x="4048600" y="3068950"/>
            <a:ext cx="4910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MFCC worker</a:t>
            </a:r>
            <a:r>
              <a:rPr b="0" i="0" lang="en-GB" sz="1400" u="none" cap="none" strike="noStrike">
                <a:solidFill>
                  <a:srgbClr val="000000"/>
                </a:solidFill>
                <a:latin typeface="Roboto"/>
                <a:ea typeface="Roboto"/>
                <a:cs typeface="Roboto"/>
                <a:sym typeface="Roboto"/>
              </a:rPr>
              <a:t>:  we estimate the MFCC features.</a:t>
            </a:r>
            <a:endParaRPr b="0" i="0" sz="1400" u="none" cap="none" strike="noStrike">
              <a:solidFill>
                <a:srgbClr val="000000"/>
              </a:solidFill>
              <a:latin typeface="Roboto"/>
              <a:ea typeface="Roboto"/>
              <a:cs typeface="Roboto"/>
              <a:sym typeface="Roboto"/>
            </a:endParaRPr>
          </a:p>
        </p:txBody>
      </p:sp>
      <p:sp>
        <p:nvSpPr>
          <p:cNvPr id="1360" name="Google Shape;1360;p51"/>
          <p:cNvSpPr txBox="1"/>
          <p:nvPr/>
        </p:nvSpPr>
        <p:spPr>
          <a:xfrm>
            <a:off x="4048600" y="3526150"/>
            <a:ext cx="49101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Proso worker</a:t>
            </a:r>
            <a:r>
              <a:rPr b="0" i="0" lang="en-GB" sz="1400" u="none" cap="none" strike="noStrike">
                <a:solidFill>
                  <a:srgbClr val="000000"/>
                </a:solidFill>
                <a:latin typeface="Roboto"/>
                <a:ea typeface="Roboto"/>
                <a:cs typeface="Roboto"/>
                <a:sym typeface="Roboto"/>
              </a:rPr>
              <a:t>:  we estimate prosody features like pitch.</a:t>
            </a:r>
            <a:endParaRPr b="0" i="0" sz="1400" u="none" cap="none" strike="noStrike">
              <a:solidFill>
                <a:srgbClr val="000000"/>
              </a:solidFill>
              <a:latin typeface="Roboto"/>
              <a:ea typeface="Roboto"/>
              <a:cs typeface="Roboto"/>
              <a:sym typeface="Roboto"/>
            </a:endParaRPr>
          </a:p>
        </p:txBody>
      </p:sp>
      <p:sp>
        <p:nvSpPr>
          <p:cNvPr id="1361" name="Google Shape;1361;p51"/>
          <p:cNvSpPr txBox="1"/>
          <p:nvPr/>
        </p:nvSpPr>
        <p:spPr>
          <a:xfrm>
            <a:off x="4192875" y="167205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sng" cap="none" strike="noStrike">
                <a:solidFill>
                  <a:srgbClr val="000000"/>
                </a:solidFill>
                <a:latin typeface="Roboto"/>
                <a:ea typeface="Roboto"/>
                <a:cs typeface="Roboto"/>
                <a:sym typeface="Roboto"/>
              </a:rPr>
              <a:t>Regression Tasks:</a:t>
            </a:r>
            <a:endParaRPr b="0" i="0" sz="1400" u="none" cap="none" strike="noStrike">
              <a:solidFill>
                <a:srgbClr val="000000"/>
              </a:solidFill>
              <a:latin typeface="Arial"/>
              <a:ea typeface="Arial"/>
              <a:cs typeface="Arial"/>
              <a:sym typeface="Arial"/>
            </a:endParaRPr>
          </a:p>
        </p:txBody>
      </p:sp>
      <p:sp>
        <p:nvSpPr>
          <p:cNvPr id="1362" name="Google Shape;1362;p5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0" name="Shape 100"/>
        <p:cNvGrpSpPr/>
        <p:nvPr/>
      </p:nvGrpSpPr>
      <p:grpSpPr>
        <a:xfrm>
          <a:off x="0" y="0"/>
          <a:ext cx="0" cy="0"/>
          <a:chOff x="0" y="0"/>
          <a:chExt cx="0" cy="0"/>
        </a:xfrm>
      </p:grpSpPr>
      <p:sp>
        <p:nvSpPr>
          <p:cNvPr id="101" name="Google Shape;101;p1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SpeechBrain 1.0</a:t>
            </a:r>
            <a:endParaRPr sz="2600"/>
          </a:p>
        </p:txBody>
      </p:sp>
      <p:sp>
        <p:nvSpPr>
          <p:cNvPr id="102" name="Google Shape;102;p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103" name="Google Shape;103;p16"/>
          <p:cNvPicPr preferRelativeResize="0"/>
          <p:nvPr/>
        </p:nvPicPr>
        <p:blipFill>
          <a:blip r:embed="rId3">
            <a:alphaModFix/>
          </a:blip>
          <a:stretch>
            <a:fillRect/>
          </a:stretch>
        </p:blipFill>
        <p:spPr>
          <a:xfrm>
            <a:off x="1190025" y="820975"/>
            <a:ext cx="6635061" cy="3679599"/>
          </a:xfrm>
          <a:prstGeom prst="rect">
            <a:avLst/>
          </a:prstGeom>
          <a:noFill/>
          <a:ln>
            <a:noFill/>
          </a:ln>
        </p:spPr>
      </p:pic>
      <p:sp>
        <p:nvSpPr>
          <p:cNvPr id="104" name="Google Shape;104;p16"/>
          <p:cNvSpPr txBox="1"/>
          <p:nvPr/>
        </p:nvSpPr>
        <p:spPr>
          <a:xfrm>
            <a:off x="3652575" y="4573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https://speechbrain.github.io/</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366" name="Shape 1366"/>
        <p:cNvGrpSpPr/>
        <p:nvPr/>
      </p:nvGrpSpPr>
      <p:grpSpPr>
        <a:xfrm>
          <a:off x="0" y="0"/>
          <a:ext cx="0" cy="0"/>
          <a:chOff x="0" y="0"/>
          <a:chExt cx="0" cy="0"/>
        </a:xfrm>
      </p:grpSpPr>
      <p:sp>
        <p:nvSpPr>
          <p:cNvPr id="1367" name="Google Shape;1367;p5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Problem-Agnostic Speech Encoder (PASE)</a:t>
            </a:r>
            <a:endParaRPr sz="2600"/>
          </a:p>
        </p:txBody>
      </p:sp>
      <p:grpSp>
        <p:nvGrpSpPr>
          <p:cNvPr id="1368" name="Google Shape;1368;p52"/>
          <p:cNvGrpSpPr/>
          <p:nvPr/>
        </p:nvGrpSpPr>
        <p:grpSpPr>
          <a:xfrm>
            <a:off x="315667" y="856810"/>
            <a:ext cx="3604260" cy="3838943"/>
            <a:chOff x="1925538" y="1340768"/>
            <a:chExt cx="5238750" cy="5304605"/>
          </a:xfrm>
        </p:grpSpPr>
        <p:cxnSp>
          <p:nvCxnSpPr>
            <p:cNvPr id="1369" name="Google Shape;1369;p52"/>
            <p:cNvCxnSpPr/>
            <p:nvPr/>
          </p:nvCxnSpPr>
          <p:spPr>
            <a:xfrm>
              <a:off x="4845342" y="4992762"/>
              <a:ext cx="1001700" cy="0"/>
            </a:xfrm>
            <a:prstGeom prst="straightConnector1">
              <a:avLst/>
            </a:prstGeom>
            <a:noFill/>
            <a:ln cap="flat" cmpd="sng" w="9525">
              <a:solidFill>
                <a:srgbClr val="075192"/>
              </a:solidFill>
              <a:prstDash val="solid"/>
              <a:round/>
              <a:headEnd len="sm" w="sm" type="none"/>
              <a:tailEnd len="sm" w="sm" type="none"/>
            </a:ln>
          </p:spPr>
        </p:cxnSp>
        <p:pic>
          <p:nvPicPr>
            <p:cNvPr id="1370" name="Google Shape;1370;p52"/>
            <p:cNvPicPr preferRelativeResize="0"/>
            <p:nvPr/>
          </p:nvPicPr>
          <p:blipFill rotWithShape="1">
            <a:blip r:embed="rId3">
              <a:alphaModFix/>
            </a:blip>
            <a:srcRect b="0" l="0" r="0" t="0"/>
            <a:stretch/>
          </p:blipFill>
          <p:spPr>
            <a:xfrm>
              <a:off x="1925538" y="2054323"/>
              <a:ext cx="5238750" cy="4591050"/>
            </a:xfrm>
            <a:prstGeom prst="rect">
              <a:avLst/>
            </a:prstGeom>
            <a:noFill/>
            <a:ln>
              <a:noFill/>
            </a:ln>
          </p:spPr>
        </p:pic>
        <p:pic>
          <p:nvPicPr>
            <p:cNvPr descr="Image result for minion" id="1371" name="Google Shape;1371;p52"/>
            <p:cNvPicPr preferRelativeResize="0"/>
            <p:nvPr/>
          </p:nvPicPr>
          <p:blipFill rotWithShape="1">
            <a:blip r:embed="rId4">
              <a:alphaModFix/>
            </a:blip>
            <a:srcRect b="0" l="0" r="0" t="0"/>
            <a:stretch/>
          </p:blipFill>
          <p:spPr>
            <a:xfrm>
              <a:off x="6318026" y="1399330"/>
              <a:ext cx="571649" cy="571649"/>
            </a:xfrm>
            <a:prstGeom prst="rect">
              <a:avLst/>
            </a:prstGeom>
            <a:noFill/>
            <a:ln>
              <a:noFill/>
            </a:ln>
          </p:spPr>
        </p:pic>
        <p:pic>
          <p:nvPicPr>
            <p:cNvPr descr="Image result for minion" id="1372" name="Google Shape;1372;p52"/>
            <p:cNvPicPr preferRelativeResize="0"/>
            <p:nvPr/>
          </p:nvPicPr>
          <p:blipFill rotWithShape="1">
            <a:blip r:embed="rId5">
              <a:alphaModFix/>
            </a:blip>
            <a:srcRect b="0" l="0" r="0" t="0"/>
            <a:stretch/>
          </p:blipFill>
          <p:spPr>
            <a:xfrm>
              <a:off x="5741962" y="1437220"/>
              <a:ext cx="321224" cy="493005"/>
            </a:xfrm>
            <a:prstGeom prst="rect">
              <a:avLst/>
            </a:prstGeom>
            <a:noFill/>
            <a:ln>
              <a:noFill/>
            </a:ln>
          </p:spPr>
        </p:pic>
        <p:pic>
          <p:nvPicPr>
            <p:cNvPr descr="Image result for minion" id="1373" name="Google Shape;1373;p52"/>
            <p:cNvPicPr preferRelativeResize="0"/>
            <p:nvPr/>
          </p:nvPicPr>
          <p:blipFill rotWithShape="1">
            <a:blip r:embed="rId6">
              <a:alphaModFix/>
            </a:blip>
            <a:srcRect b="0" l="0" r="0" t="0"/>
            <a:stretch/>
          </p:blipFill>
          <p:spPr>
            <a:xfrm>
              <a:off x="4301802" y="1419832"/>
              <a:ext cx="480591" cy="480591"/>
            </a:xfrm>
            <a:prstGeom prst="rect">
              <a:avLst/>
            </a:prstGeom>
            <a:noFill/>
            <a:ln>
              <a:noFill/>
            </a:ln>
          </p:spPr>
        </p:pic>
        <p:pic>
          <p:nvPicPr>
            <p:cNvPr descr="Image result for minion" id="1374" name="Google Shape;1374;p52"/>
            <p:cNvPicPr preferRelativeResize="0"/>
            <p:nvPr/>
          </p:nvPicPr>
          <p:blipFill rotWithShape="1">
            <a:blip r:embed="rId7">
              <a:alphaModFix/>
            </a:blip>
            <a:srcRect b="0" l="0" r="0" t="0"/>
            <a:stretch/>
          </p:blipFill>
          <p:spPr>
            <a:xfrm>
              <a:off x="2048533" y="1393875"/>
              <a:ext cx="576064" cy="576064"/>
            </a:xfrm>
            <a:prstGeom prst="rect">
              <a:avLst/>
            </a:prstGeom>
            <a:noFill/>
            <a:ln>
              <a:noFill/>
            </a:ln>
          </p:spPr>
        </p:pic>
        <p:pic>
          <p:nvPicPr>
            <p:cNvPr descr="Image result for minion" id="1375" name="Google Shape;1375;p52"/>
            <p:cNvPicPr preferRelativeResize="0"/>
            <p:nvPr/>
          </p:nvPicPr>
          <p:blipFill rotWithShape="1">
            <a:blip r:embed="rId8">
              <a:alphaModFix/>
            </a:blip>
            <a:srcRect b="0" l="0" r="0" t="0"/>
            <a:stretch/>
          </p:blipFill>
          <p:spPr>
            <a:xfrm>
              <a:off x="2916798" y="1449417"/>
              <a:ext cx="464979" cy="464979"/>
            </a:xfrm>
            <a:prstGeom prst="rect">
              <a:avLst/>
            </a:prstGeom>
            <a:noFill/>
            <a:ln>
              <a:noFill/>
            </a:ln>
          </p:spPr>
        </p:pic>
        <p:pic>
          <p:nvPicPr>
            <p:cNvPr descr="Image result for minion" id="1376" name="Google Shape;1376;p52"/>
            <p:cNvPicPr preferRelativeResize="0"/>
            <p:nvPr/>
          </p:nvPicPr>
          <p:blipFill rotWithShape="1">
            <a:blip r:embed="rId9">
              <a:alphaModFix/>
            </a:blip>
            <a:srcRect b="0" l="0" r="0" t="0"/>
            <a:stretch/>
          </p:blipFill>
          <p:spPr>
            <a:xfrm>
              <a:off x="4953590" y="1340768"/>
              <a:ext cx="617175" cy="680841"/>
            </a:xfrm>
            <a:prstGeom prst="rect">
              <a:avLst/>
            </a:prstGeom>
            <a:noFill/>
            <a:ln>
              <a:noFill/>
            </a:ln>
          </p:spPr>
        </p:pic>
        <p:pic>
          <p:nvPicPr>
            <p:cNvPr descr="Image result for minion kevin" id="1377" name="Google Shape;1377;p52"/>
            <p:cNvPicPr preferRelativeResize="0"/>
            <p:nvPr/>
          </p:nvPicPr>
          <p:blipFill rotWithShape="1">
            <a:blip r:embed="rId10">
              <a:alphaModFix/>
            </a:blip>
            <a:srcRect b="0" l="0" r="0" t="0"/>
            <a:stretch/>
          </p:blipFill>
          <p:spPr>
            <a:xfrm>
              <a:off x="3570222" y="1348701"/>
              <a:ext cx="437743" cy="584436"/>
            </a:xfrm>
            <a:prstGeom prst="rect">
              <a:avLst/>
            </a:prstGeom>
            <a:noFill/>
            <a:ln>
              <a:noFill/>
            </a:ln>
          </p:spPr>
        </p:pic>
      </p:grpSp>
      <p:sp>
        <p:nvSpPr>
          <p:cNvPr id="1378" name="Google Shape;1378;p52"/>
          <p:cNvSpPr/>
          <p:nvPr/>
        </p:nvSpPr>
        <p:spPr>
          <a:xfrm>
            <a:off x="4110850" y="972175"/>
            <a:ext cx="4278600" cy="369300"/>
          </a:xfrm>
          <a:prstGeom prst="rect">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379" name="Google Shape;1379;p52"/>
          <p:cNvSpPr/>
          <p:nvPr/>
        </p:nvSpPr>
        <p:spPr>
          <a:xfrm>
            <a:off x="4148800" y="1021950"/>
            <a:ext cx="4278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1" lang="en-GB" sz="1400" u="none" cap="none" strike="noStrike">
                <a:solidFill>
                  <a:srgbClr val="000000"/>
                </a:solidFill>
                <a:latin typeface="Roboto"/>
                <a:ea typeface="Roboto"/>
                <a:cs typeface="Roboto"/>
                <a:sym typeface="Roboto"/>
              </a:rPr>
              <a:t>Idea: </a:t>
            </a:r>
            <a:r>
              <a:rPr b="0" i="0" lang="en-GB" sz="1400" u="none" cap="none" strike="noStrike">
                <a:solidFill>
                  <a:srgbClr val="000000"/>
                </a:solidFill>
                <a:latin typeface="Roboto"/>
                <a:ea typeface="Roboto"/>
                <a:cs typeface="Roboto"/>
                <a:sym typeface="Roboto"/>
              </a:rPr>
              <a:t>jointly tackle </a:t>
            </a:r>
            <a:r>
              <a:rPr b="1" i="0" lang="en-GB" sz="1400" u="none" cap="none" strike="noStrike">
                <a:solidFill>
                  <a:srgbClr val="000000"/>
                </a:solidFill>
                <a:latin typeface="Roboto"/>
                <a:ea typeface="Roboto"/>
                <a:cs typeface="Roboto"/>
                <a:sym typeface="Roboto"/>
              </a:rPr>
              <a:t>multiple self-supervised tasks</a:t>
            </a:r>
            <a:endParaRPr b="0" i="0" sz="1400" u="none" cap="none" strike="noStrike">
              <a:solidFill>
                <a:srgbClr val="000000"/>
              </a:solidFill>
              <a:latin typeface="Roboto"/>
              <a:ea typeface="Roboto"/>
              <a:cs typeface="Roboto"/>
              <a:sym typeface="Roboto"/>
            </a:endParaRPr>
          </a:p>
        </p:txBody>
      </p:sp>
      <p:sp>
        <p:nvSpPr>
          <p:cNvPr id="1380" name="Google Shape;1380;p52"/>
          <p:cNvSpPr txBox="1"/>
          <p:nvPr/>
        </p:nvSpPr>
        <p:spPr>
          <a:xfrm>
            <a:off x="1442925" y="4730750"/>
            <a:ext cx="1302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Roboto"/>
                <a:ea typeface="Roboto"/>
                <a:cs typeface="Roboto"/>
                <a:sym typeface="Roboto"/>
              </a:rPr>
              <a:t>(Ravanelli, 2019)</a:t>
            </a:r>
            <a:endParaRPr b="0" i="1" sz="1100" u="none" cap="none" strike="noStrike">
              <a:solidFill>
                <a:srgbClr val="000000"/>
              </a:solidFill>
              <a:latin typeface="Roboto"/>
              <a:ea typeface="Roboto"/>
              <a:cs typeface="Roboto"/>
              <a:sym typeface="Roboto"/>
            </a:endParaRPr>
          </a:p>
        </p:txBody>
      </p:sp>
      <p:sp>
        <p:nvSpPr>
          <p:cNvPr id="1381" name="Google Shape;1381;p52"/>
          <p:cNvSpPr/>
          <p:nvPr/>
        </p:nvSpPr>
        <p:spPr>
          <a:xfrm>
            <a:off x="2380775" y="1336800"/>
            <a:ext cx="1417200" cy="3540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52"/>
          <p:cNvSpPr txBox="1"/>
          <p:nvPr/>
        </p:nvSpPr>
        <p:spPr>
          <a:xfrm>
            <a:off x="4048600" y="2154550"/>
            <a:ext cx="49101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Local Info Max (LIM)</a:t>
            </a:r>
            <a:r>
              <a:rPr b="0" i="0" lang="en-GB" sz="1400" u="none" cap="none" strike="noStrike">
                <a:solidFill>
                  <a:srgbClr val="000000"/>
                </a:solidFill>
                <a:latin typeface="Roboto"/>
                <a:ea typeface="Roboto"/>
                <a:cs typeface="Roboto"/>
                <a:sym typeface="Roboto"/>
              </a:rPr>
              <a:t>:  Determine if two (short)  speech chunks come from the same recording.</a:t>
            </a:r>
            <a:endParaRPr b="1" i="0" sz="1400" u="none" cap="none" strike="noStrike">
              <a:solidFill>
                <a:srgbClr val="000000"/>
              </a:solidFill>
              <a:latin typeface="Roboto"/>
              <a:ea typeface="Roboto"/>
              <a:cs typeface="Roboto"/>
              <a:sym typeface="Roboto"/>
            </a:endParaRPr>
          </a:p>
        </p:txBody>
      </p:sp>
      <p:sp>
        <p:nvSpPr>
          <p:cNvPr id="1383" name="Google Shape;1383;p52"/>
          <p:cNvSpPr txBox="1"/>
          <p:nvPr/>
        </p:nvSpPr>
        <p:spPr>
          <a:xfrm>
            <a:off x="4048600" y="2992750"/>
            <a:ext cx="49101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Global Info Max (GIM)</a:t>
            </a:r>
            <a:r>
              <a:rPr b="0" i="0" lang="en-GB" sz="1400" u="none" cap="none" strike="noStrike">
                <a:solidFill>
                  <a:srgbClr val="000000"/>
                </a:solidFill>
                <a:latin typeface="Roboto"/>
                <a:ea typeface="Roboto"/>
                <a:cs typeface="Roboto"/>
                <a:sym typeface="Roboto"/>
              </a:rPr>
              <a:t>:   Determine if two (long)  speech chunks come from the same recording.</a:t>
            </a:r>
            <a:endParaRPr b="0" i="0" sz="1400" u="none" cap="none" strike="noStrike">
              <a:solidFill>
                <a:srgbClr val="000000"/>
              </a:solidFill>
              <a:latin typeface="Roboto"/>
              <a:ea typeface="Roboto"/>
              <a:cs typeface="Roboto"/>
              <a:sym typeface="Roboto"/>
            </a:endParaRPr>
          </a:p>
        </p:txBody>
      </p:sp>
      <p:sp>
        <p:nvSpPr>
          <p:cNvPr id="1384" name="Google Shape;1384;p52"/>
          <p:cNvSpPr txBox="1"/>
          <p:nvPr/>
        </p:nvSpPr>
        <p:spPr>
          <a:xfrm>
            <a:off x="4048600" y="3678550"/>
            <a:ext cx="49101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Sequence Predictive Coding (SPC)</a:t>
            </a:r>
            <a:r>
              <a:rPr b="0" i="0" lang="en-GB" sz="1400" u="none" cap="none" strike="noStrike">
                <a:solidFill>
                  <a:srgbClr val="000000"/>
                </a:solidFill>
                <a:latin typeface="Roboto"/>
                <a:ea typeface="Roboto"/>
                <a:cs typeface="Roboto"/>
                <a:sym typeface="Roboto"/>
              </a:rPr>
              <a:t>:  Determine if one chunk happens before or after another one.  </a:t>
            </a:r>
            <a:endParaRPr b="0" i="0" sz="1400" u="none" cap="none" strike="noStrike">
              <a:solidFill>
                <a:srgbClr val="000000"/>
              </a:solidFill>
              <a:latin typeface="Roboto"/>
              <a:ea typeface="Roboto"/>
              <a:cs typeface="Roboto"/>
              <a:sym typeface="Roboto"/>
            </a:endParaRPr>
          </a:p>
        </p:txBody>
      </p:sp>
      <p:sp>
        <p:nvSpPr>
          <p:cNvPr id="1385" name="Google Shape;1385;p52"/>
          <p:cNvSpPr txBox="1"/>
          <p:nvPr/>
        </p:nvSpPr>
        <p:spPr>
          <a:xfrm>
            <a:off x="4192875" y="167205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sng" cap="none" strike="noStrike">
                <a:solidFill>
                  <a:srgbClr val="000000"/>
                </a:solidFill>
                <a:latin typeface="Roboto"/>
                <a:ea typeface="Roboto"/>
                <a:cs typeface="Roboto"/>
                <a:sym typeface="Roboto"/>
              </a:rPr>
              <a:t>Discriminative Tasks:</a:t>
            </a:r>
            <a:endParaRPr b="0" i="0" sz="1400" u="none" cap="none" strike="noStrike">
              <a:solidFill>
                <a:srgbClr val="000000"/>
              </a:solidFill>
              <a:latin typeface="Arial"/>
              <a:ea typeface="Arial"/>
              <a:cs typeface="Arial"/>
              <a:sym typeface="Arial"/>
            </a:endParaRPr>
          </a:p>
        </p:txBody>
      </p:sp>
      <p:sp>
        <p:nvSpPr>
          <p:cNvPr id="1386" name="Google Shape;1386;p5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3"/>
                                        </p:tgtEl>
                                        <p:attrNameLst>
                                          <p:attrName>style.visibility</p:attrName>
                                        </p:attrNameLst>
                                      </p:cBhvr>
                                      <p:to>
                                        <p:strVal val="visible"/>
                                      </p:to>
                                    </p:set>
                                    <p:animEffect filter="fade" transition="in">
                                      <p:cBhvr>
                                        <p:cTn dur="1000"/>
                                        <p:tgtEl>
                                          <p:spTgt spid="1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4"/>
                                        </p:tgtEl>
                                        <p:attrNameLst>
                                          <p:attrName>style.visibility</p:attrName>
                                        </p:attrNameLst>
                                      </p:cBhvr>
                                      <p:to>
                                        <p:strVal val="visible"/>
                                      </p:to>
                                    </p:set>
                                    <p:animEffect filter="fade" transition="in">
                                      <p:cBhvr>
                                        <p:cTn dur="1000"/>
                                        <p:tgtEl>
                                          <p:spTgt spid="1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390" name="Shape 1390"/>
        <p:cNvGrpSpPr/>
        <p:nvPr/>
      </p:nvGrpSpPr>
      <p:grpSpPr>
        <a:xfrm>
          <a:off x="0" y="0"/>
          <a:ext cx="0" cy="0"/>
          <a:chOff x="0" y="0"/>
          <a:chExt cx="0" cy="0"/>
        </a:xfrm>
      </p:grpSpPr>
      <p:sp>
        <p:nvSpPr>
          <p:cNvPr id="1391" name="Google Shape;1391;p5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Problem-Agnostic Speech Encoder (PASE)</a:t>
            </a:r>
            <a:endParaRPr sz="2600"/>
          </a:p>
        </p:txBody>
      </p:sp>
      <p:sp>
        <p:nvSpPr>
          <p:cNvPr id="1392" name="Google Shape;1392;p53"/>
          <p:cNvSpPr/>
          <p:nvPr/>
        </p:nvSpPr>
        <p:spPr>
          <a:xfrm>
            <a:off x="149801" y="4615425"/>
            <a:ext cx="8994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rPr b="0" i="0" lang="en-GB" sz="1350" u="none" cap="none" strike="noStrike">
                <a:solidFill>
                  <a:srgbClr val="000000"/>
                </a:solidFill>
                <a:latin typeface="Constantia"/>
                <a:ea typeface="Constantia"/>
                <a:cs typeface="Constantia"/>
                <a:sym typeface="Constantia"/>
              </a:rPr>
              <a:t>S. Pascual, M. Ravanelli, J. Serrà, A. Bonafonte, Y. Bengio " </a:t>
            </a:r>
            <a:r>
              <a:rPr b="0" i="0" lang="en-GB" sz="1350" u="none" cap="none" strike="noStrike">
                <a:solidFill>
                  <a:schemeClr val="dk1"/>
                </a:solidFill>
                <a:latin typeface="Constantia"/>
                <a:ea typeface="Constantia"/>
                <a:cs typeface="Constantia"/>
                <a:sym typeface="Constantia"/>
              </a:rPr>
              <a:t>Learning Problem-agnostic Speech Representations from Multiple Self-supervised Tasks</a:t>
            </a:r>
            <a:r>
              <a:rPr b="0" i="0" lang="en-GB" sz="1350" u="none" cap="none" strike="noStrike">
                <a:solidFill>
                  <a:srgbClr val="000000"/>
                </a:solidFill>
                <a:latin typeface="Constantia"/>
                <a:ea typeface="Constantia"/>
                <a:cs typeface="Constantia"/>
                <a:sym typeface="Constantia"/>
              </a:rPr>
              <a:t>“, Proc. of Intespeech 2019.</a:t>
            </a:r>
            <a:endParaRPr b="0" i="0" sz="1350" u="none" cap="none" strike="noStrike">
              <a:solidFill>
                <a:srgbClr val="000000"/>
              </a:solidFill>
              <a:latin typeface="Constantia"/>
              <a:ea typeface="Constantia"/>
              <a:cs typeface="Constantia"/>
              <a:sym typeface="Constantia"/>
            </a:endParaRPr>
          </a:p>
        </p:txBody>
      </p:sp>
      <p:cxnSp>
        <p:nvCxnSpPr>
          <p:cNvPr id="1393" name="Google Shape;1393;p53"/>
          <p:cNvCxnSpPr/>
          <p:nvPr/>
        </p:nvCxnSpPr>
        <p:spPr>
          <a:xfrm>
            <a:off x="-36512" y="4628728"/>
            <a:ext cx="9144000" cy="0"/>
          </a:xfrm>
          <a:prstGeom prst="straightConnector1">
            <a:avLst/>
          </a:prstGeom>
          <a:noFill/>
          <a:ln cap="flat" cmpd="sng" w="9525">
            <a:solidFill>
              <a:srgbClr val="075192"/>
            </a:solidFill>
            <a:prstDash val="solid"/>
            <a:round/>
            <a:headEnd len="sm" w="sm" type="none"/>
            <a:tailEnd len="sm" w="sm" type="none"/>
          </a:ln>
        </p:spPr>
      </p:cxnSp>
      <p:pic>
        <p:nvPicPr>
          <p:cNvPr descr="Imatge que conté arbre&#10;&#10;Descripció generada amb un nivell de confiança molt elevat" id="1394" name="Google Shape;1394;p53"/>
          <p:cNvPicPr preferRelativeResize="0"/>
          <p:nvPr/>
        </p:nvPicPr>
        <p:blipFill rotWithShape="1">
          <a:blip r:embed="rId3">
            <a:alphaModFix/>
          </a:blip>
          <a:srcRect b="0" l="0" r="0" t="0"/>
          <a:stretch/>
        </p:blipFill>
        <p:spPr>
          <a:xfrm>
            <a:off x="2795825" y="781038"/>
            <a:ext cx="3702275" cy="3685678"/>
          </a:xfrm>
          <a:prstGeom prst="rect">
            <a:avLst/>
          </a:prstGeom>
          <a:noFill/>
          <a:ln cap="flat" cmpd="sng" w="9525">
            <a:solidFill>
              <a:srgbClr val="000000"/>
            </a:solidFill>
            <a:prstDash val="solid"/>
            <a:round/>
            <a:headEnd len="sm" w="sm" type="none"/>
            <a:tailEnd len="sm" w="sm" type="none"/>
          </a:ln>
        </p:spPr>
      </p:pic>
      <p:pic>
        <p:nvPicPr>
          <p:cNvPr id="1395" name="Google Shape;1395;p53"/>
          <p:cNvPicPr preferRelativeResize="0"/>
          <p:nvPr/>
        </p:nvPicPr>
        <p:blipFill rotWithShape="1">
          <a:blip r:embed="rId4">
            <a:alphaModFix/>
          </a:blip>
          <a:srcRect b="0" l="0" r="0" t="0"/>
          <a:stretch/>
        </p:blipFill>
        <p:spPr>
          <a:xfrm>
            <a:off x="2795825" y="781050"/>
            <a:ext cx="3702276" cy="3681735"/>
          </a:xfrm>
          <a:prstGeom prst="rect">
            <a:avLst/>
          </a:prstGeom>
          <a:noFill/>
          <a:ln cap="flat" cmpd="sng" w="9525">
            <a:solidFill>
              <a:srgbClr val="000000"/>
            </a:solidFill>
            <a:prstDash val="solid"/>
            <a:round/>
            <a:headEnd len="sm" w="sm" type="none"/>
            <a:tailEnd len="sm" w="sm" type="none"/>
          </a:ln>
        </p:spPr>
      </p:pic>
      <p:pic>
        <p:nvPicPr>
          <p:cNvPr id="1396" name="Google Shape;1396;p53"/>
          <p:cNvPicPr preferRelativeResize="0"/>
          <p:nvPr/>
        </p:nvPicPr>
        <p:blipFill rotWithShape="1">
          <a:blip r:embed="rId5">
            <a:alphaModFix/>
          </a:blip>
          <a:srcRect b="0" l="0" r="0" t="0"/>
          <a:stretch/>
        </p:blipFill>
        <p:spPr>
          <a:xfrm>
            <a:off x="2795825" y="777650"/>
            <a:ext cx="3699951" cy="3679164"/>
          </a:xfrm>
          <a:prstGeom prst="rect">
            <a:avLst/>
          </a:prstGeom>
          <a:noFill/>
          <a:ln cap="flat" cmpd="sng" w="9525">
            <a:solidFill>
              <a:srgbClr val="000000"/>
            </a:solidFill>
            <a:prstDash val="solid"/>
            <a:round/>
            <a:headEnd len="sm" w="sm" type="none"/>
            <a:tailEnd len="sm" w="sm" type="none"/>
          </a:ln>
        </p:spPr>
      </p:pic>
      <p:pic>
        <p:nvPicPr>
          <p:cNvPr id="1397" name="Google Shape;1397;p53"/>
          <p:cNvPicPr preferRelativeResize="0"/>
          <p:nvPr/>
        </p:nvPicPr>
        <p:blipFill rotWithShape="1">
          <a:blip r:embed="rId6">
            <a:alphaModFix/>
          </a:blip>
          <a:srcRect b="0" l="0" r="0" t="0"/>
          <a:stretch/>
        </p:blipFill>
        <p:spPr>
          <a:xfrm>
            <a:off x="2795825" y="777650"/>
            <a:ext cx="3702275" cy="3685674"/>
          </a:xfrm>
          <a:prstGeom prst="rect">
            <a:avLst/>
          </a:prstGeom>
          <a:noFill/>
          <a:ln cap="flat" cmpd="sng" w="9525">
            <a:solidFill>
              <a:srgbClr val="000000"/>
            </a:solidFill>
            <a:prstDash val="solid"/>
            <a:round/>
            <a:headEnd len="sm" w="sm" type="none"/>
            <a:tailEnd len="sm" w="sm" type="none"/>
          </a:ln>
        </p:spPr>
      </p:pic>
      <p:sp>
        <p:nvSpPr>
          <p:cNvPr id="1398" name="Google Shape;1398;p53"/>
          <p:cNvSpPr txBox="1"/>
          <p:nvPr/>
        </p:nvSpPr>
        <p:spPr>
          <a:xfrm>
            <a:off x="5093550" y="781050"/>
            <a:ext cx="1872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sng" cap="none" strike="noStrike">
                <a:solidFill>
                  <a:srgbClr val="000000"/>
                </a:solidFill>
                <a:latin typeface="Roboto"/>
                <a:ea typeface="Roboto"/>
                <a:cs typeface="Roboto"/>
                <a:sym typeface="Roboto"/>
              </a:rPr>
              <a:t>Speaker identities</a:t>
            </a:r>
            <a:endParaRPr b="0" i="0" sz="1200" u="sng" cap="none" strike="noStrike">
              <a:solidFill>
                <a:srgbClr val="000000"/>
              </a:solidFill>
              <a:latin typeface="Roboto"/>
              <a:ea typeface="Roboto"/>
              <a:cs typeface="Roboto"/>
              <a:sym typeface="Roboto"/>
            </a:endParaRPr>
          </a:p>
        </p:txBody>
      </p:sp>
      <p:sp>
        <p:nvSpPr>
          <p:cNvPr id="1399" name="Google Shape;1399;p5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5"/>
                                        </p:tgtEl>
                                        <p:attrNameLst>
                                          <p:attrName>style.visibility</p:attrName>
                                        </p:attrNameLst>
                                      </p:cBhvr>
                                      <p:to>
                                        <p:strVal val="visible"/>
                                      </p:to>
                                    </p:set>
                                    <p:animEffect filter="fade" transition="in">
                                      <p:cBhvr>
                                        <p:cTn dur="1000"/>
                                        <p:tgtEl>
                                          <p:spTgt spid="1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6"/>
                                        </p:tgtEl>
                                        <p:attrNameLst>
                                          <p:attrName>style.visibility</p:attrName>
                                        </p:attrNameLst>
                                      </p:cBhvr>
                                      <p:to>
                                        <p:strVal val="visible"/>
                                      </p:to>
                                    </p:set>
                                    <p:animEffect filter="fade" transition="in">
                                      <p:cBhvr>
                                        <p:cTn dur="1000"/>
                                        <p:tgtEl>
                                          <p:spTgt spid="1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7"/>
                                        </p:tgtEl>
                                        <p:attrNameLst>
                                          <p:attrName>style.visibility</p:attrName>
                                        </p:attrNameLst>
                                      </p:cBhvr>
                                      <p:to>
                                        <p:strVal val="visible"/>
                                      </p:to>
                                    </p:set>
                                    <p:animEffect filter="fade" transition="in">
                                      <p:cBhvr>
                                        <p:cTn dur="1000"/>
                                        <p:tgtEl>
                                          <p:spTgt spid="1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03" name="Shape 1403"/>
        <p:cNvGrpSpPr/>
        <p:nvPr/>
      </p:nvGrpSpPr>
      <p:grpSpPr>
        <a:xfrm>
          <a:off x="0" y="0"/>
          <a:ext cx="0" cy="0"/>
          <a:chOff x="0" y="0"/>
          <a:chExt cx="0" cy="0"/>
        </a:xfrm>
      </p:grpSpPr>
      <p:sp>
        <p:nvSpPr>
          <p:cNvPr id="1404" name="Google Shape;1404;p5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Problem-Agnostic Speech Encoder (PASE)</a:t>
            </a:r>
            <a:endParaRPr sz="2600"/>
          </a:p>
        </p:txBody>
      </p:sp>
      <p:sp>
        <p:nvSpPr>
          <p:cNvPr id="1405" name="Google Shape;1405;p54"/>
          <p:cNvSpPr/>
          <p:nvPr/>
        </p:nvSpPr>
        <p:spPr>
          <a:xfrm>
            <a:off x="149801" y="4615425"/>
            <a:ext cx="8994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rPr b="0" i="0" lang="en-GB" sz="1350" u="none" cap="none" strike="noStrike">
                <a:solidFill>
                  <a:srgbClr val="000000"/>
                </a:solidFill>
                <a:latin typeface="Constantia"/>
                <a:ea typeface="Constantia"/>
                <a:cs typeface="Constantia"/>
                <a:sym typeface="Constantia"/>
              </a:rPr>
              <a:t>S. Pascual, M. Ravanelli, J. Serrà, A. Bonafonte, Y. Bengio " </a:t>
            </a:r>
            <a:r>
              <a:rPr b="0" i="0" lang="en-GB" sz="1350" u="none" cap="none" strike="noStrike">
                <a:solidFill>
                  <a:schemeClr val="dk1"/>
                </a:solidFill>
                <a:latin typeface="Constantia"/>
                <a:ea typeface="Constantia"/>
                <a:cs typeface="Constantia"/>
                <a:sym typeface="Constantia"/>
              </a:rPr>
              <a:t>Learning Problem-agnostic Speech Representations from Multiple Self-supervised Tasks</a:t>
            </a:r>
            <a:r>
              <a:rPr b="0" i="0" lang="en-GB" sz="1350" u="none" cap="none" strike="noStrike">
                <a:solidFill>
                  <a:srgbClr val="000000"/>
                </a:solidFill>
                <a:latin typeface="Constantia"/>
                <a:ea typeface="Constantia"/>
                <a:cs typeface="Constantia"/>
                <a:sym typeface="Constantia"/>
              </a:rPr>
              <a:t>“, Proc. of Intespeech 2019.</a:t>
            </a:r>
            <a:endParaRPr b="0" i="0" sz="1350" u="none" cap="none" strike="noStrike">
              <a:solidFill>
                <a:srgbClr val="000000"/>
              </a:solidFill>
              <a:latin typeface="Constantia"/>
              <a:ea typeface="Constantia"/>
              <a:cs typeface="Constantia"/>
              <a:sym typeface="Constantia"/>
            </a:endParaRPr>
          </a:p>
        </p:txBody>
      </p:sp>
      <p:cxnSp>
        <p:nvCxnSpPr>
          <p:cNvPr id="1406" name="Google Shape;1406;p54"/>
          <p:cNvCxnSpPr/>
          <p:nvPr/>
        </p:nvCxnSpPr>
        <p:spPr>
          <a:xfrm>
            <a:off x="-36512" y="4628728"/>
            <a:ext cx="9144000" cy="0"/>
          </a:xfrm>
          <a:prstGeom prst="straightConnector1">
            <a:avLst/>
          </a:prstGeom>
          <a:noFill/>
          <a:ln cap="flat" cmpd="sng" w="9525">
            <a:solidFill>
              <a:srgbClr val="075192"/>
            </a:solidFill>
            <a:prstDash val="solid"/>
            <a:round/>
            <a:headEnd len="sm" w="sm" type="none"/>
            <a:tailEnd len="sm" w="sm" type="none"/>
          </a:ln>
        </p:spPr>
      </p:cxnSp>
      <p:pic>
        <p:nvPicPr>
          <p:cNvPr descr="https://lh4.googleusercontent.com/jO0jlL8KSZp8PwvJz2bMrPGtxqk1XtN3uluiNfsyDl_lr6Hgl67Heu_R_qrp6JiJhkAQpnDVYb5XugV4RKyUAP_zVxKfPn5EmodH-9MNdZJFIYbpArTUqCwN6jtAbF4DkfRTyBnIU_Y" id="1407" name="Google Shape;1407;p54"/>
          <p:cNvPicPr preferRelativeResize="0"/>
          <p:nvPr/>
        </p:nvPicPr>
        <p:blipFill rotWithShape="1">
          <a:blip r:embed="rId3">
            <a:alphaModFix/>
          </a:blip>
          <a:srcRect b="0" l="0" r="0" t="0"/>
          <a:stretch/>
        </p:blipFill>
        <p:spPr>
          <a:xfrm>
            <a:off x="2775375" y="768075"/>
            <a:ext cx="3737225" cy="3685676"/>
          </a:xfrm>
          <a:prstGeom prst="rect">
            <a:avLst/>
          </a:prstGeom>
          <a:noFill/>
          <a:ln cap="flat" cmpd="sng" w="9525">
            <a:solidFill>
              <a:srgbClr val="000000"/>
            </a:solidFill>
            <a:prstDash val="solid"/>
            <a:round/>
            <a:headEnd len="sm" w="sm" type="none"/>
            <a:tailEnd len="sm" w="sm" type="none"/>
          </a:ln>
        </p:spPr>
      </p:pic>
      <p:pic>
        <p:nvPicPr>
          <p:cNvPr descr="https://lh5.googleusercontent.com/f34rgvfH5nBdZfEUM124mx_bc2miSKHbW5nBLrypOH8-rybmNge_pN_xnC8wGPEgP-HxM-NjUpLhRr-uPTgBpDVGb3iav4QpGHWneE5XMCr1nOU49fC_hyozcK5bQ-IGmAypH2HelsM" id="1408" name="Google Shape;1408;p54"/>
          <p:cNvPicPr preferRelativeResize="0"/>
          <p:nvPr/>
        </p:nvPicPr>
        <p:blipFill rotWithShape="1">
          <a:blip r:embed="rId4">
            <a:alphaModFix/>
          </a:blip>
          <a:srcRect b="0" l="0" r="0" t="0"/>
          <a:stretch/>
        </p:blipFill>
        <p:spPr>
          <a:xfrm>
            <a:off x="2775375" y="774400"/>
            <a:ext cx="3737225" cy="3679350"/>
          </a:xfrm>
          <a:prstGeom prst="rect">
            <a:avLst/>
          </a:prstGeom>
          <a:noFill/>
          <a:ln cap="flat" cmpd="sng" w="9525">
            <a:solidFill>
              <a:srgbClr val="000000"/>
            </a:solidFill>
            <a:prstDash val="solid"/>
            <a:round/>
            <a:headEnd len="sm" w="sm" type="none"/>
            <a:tailEnd len="sm" w="sm" type="none"/>
          </a:ln>
        </p:spPr>
      </p:pic>
      <p:pic>
        <p:nvPicPr>
          <p:cNvPr descr="https://lh3.googleusercontent.com/KJRBvYR1Y67QK_5K2yEn1cniSF03ZUu4qxXKTnXNd8Y8N-o6M-9I44YhYZEeE3t2vejz4rpfiwR88lgAeJcrQCq0hzVQwsfjPvmbAd4rJgHrHekQN_BFhmEAiAIYuRivZ2lX_MB2e94" id="1409" name="Google Shape;1409;p54"/>
          <p:cNvPicPr preferRelativeResize="0"/>
          <p:nvPr/>
        </p:nvPicPr>
        <p:blipFill rotWithShape="1">
          <a:blip r:embed="rId5">
            <a:alphaModFix/>
          </a:blip>
          <a:srcRect b="0" l="0" r="0" t="0"/>
          <a:stretch/>
        </p:blipFill>
        <p:spPr>
          <a:xfrm>
            <a:off x="2775375" y="768075"/>
            <a:ext cx="3737224" cy="3685675"/>
          </a:xfrm>
          <a:prstGeom prst="rect">
            <a:avLst/>
          </a:prstGeom>
          <a:noFill/>
          <a:ln cap="flat" cmpd="sng" w="9525">
            <a:solidFill>
              <a:srgbClr val="000000"/>
            </a:solidFill>
            <a:prstDash val="solid"/>
            <a:round/>
            <a:headEnd len="sm" w="sm" type="none"/>
            <a:tailEnd len="sm" w="sm" type="none"/>
          </a:ln>
        </p:spPr>
      </p:pic>
      <p:sp>
        <p:nvSpPr>
          <p:cNvPr id="1410" name="Google Shape;1410;p54"/>
          <p:cNvSpPr txBox="1"/>
          <p:nvPr/>
        </p:nvSpPr>
        <p:spPr>
          <a:xfrm>
            <a:off x="5528075" y="774400"/>
            <a:ext cx="989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sng" cap="none" strike="noStrike">
                <a:solidFill>
                  <a:srgbClr val="000000"/>
                </a:solidFill>
                <a:latin typeface="Roboto"/>
                <a:ea typeface="Roboto"/>
                <a:cs typeface="Roboto"/>
                <a:sym typeface="Roboto"/>
              </a:rPr>
              <a:t>Phonemes</a:t>
            </a:r>
            <a:endParaRPr b="0" i="0" sz="1200" u="sng" cap="none" strike="noStrike">
              <a:solidFill>
                <a:srgbClr val="000000"/>
              </a:solidFill>
              <a:latin typeface="Roboto"/>
              <a:ea typeface="Roboto"/>
              <a:cs typeface="Roboto"/>
              <a:sym typeface="Roboto"/>
            </a:endParaRPr>
          </a:p>
        </p:txBody>
      </p:sp>
      <p:sp>
        <p:nvSpPr>
          <p:cNvPr id="1411" name="Google Shape;1411;p5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8"/>
                                        </p:tgtEl>
                                        <p:attrNameLst>
                                          <p:attrName>style.visibility</p:attrName>
                                        </p:attrNameLst>
                                      </p:cBhvr>
                                      <p:to>
                                        <p:strVal val="visible"/>
                                      </p:to>
                                    </p:set>
                                    <p:animEffect filter="fade" transition="in">
                                      <p:cBhvr>
                                        <p:cTn dur="1000"/>
                                        <p:tgtEl>
                                          <p:spTgt spid="1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9"/>
                                        </p:tgtEl>
                                        <p:attrNameLst>
                                          <p:attrName>style.visibility</p:attrName>
                                        </p:attrNameLst>
                                      </p:cBhvr>
                                      <p:to>
                                        <p:strVal val="visible"/>
                                      </p:to>
                                    </p:set>
                                    <p:animEffect filter="fade" transition="in">
                                      <p:cBhvr>
                                        <p:cTn dur="1000"/>
                                        <p:tgtEl>
                                          <p:spTgt spid="1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15" name="Shape 1415"/>
        <p:cNvGrpSpPr/>
        <p:nvPr/>
      </p:nvGrpSpPr>
      <p:grpSpPr>
        <a:xfrm>
          <a:off x="0" y="0"/>
          <a:ext cx="0" cy="0"/>
          <a:chOff x="0" y="0"/>
          <a:chExt cx="0" cy="0"/>
        </a:xfrm>
      </p:grpSpPr>
      <p:sp>
        <p:nvSpPr>
          <p:cNvPr id="1416" name="Google Shape;1416;p5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Wav2vec2</a:t>
            </a:r>
            <a:endParaRPr sz="2600"/>
          </a:p>
        </p:txBody>
      </p:sp>
      <p:sp>
        <p:nvSpPr>
          <p:cNvPr id="1417" name="Google Shape;1417;p55"/>
          <p:cNvSpPr txBox="1"/>
          <p:nvPr/>
        </p:nvSpPr>
        <p:spPr>
          <a:xfrm>
            <a:off x="224550" y="907800"/>
            <a:ext cx="8806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Right after PASE, we have assisted in a proliferation of self-supervised models for speech processing.</a:t>
            </a:r>
            <a:endParaRPr b="0" i="0" sz="1400" u="none" cap="none" strike="noStrike">
              <a:solidFill>
                <a:srgbClr val="000000"/>
              </a:solidFill>
              <a:latin typeface="Arial"/>
              <a:ea typeface="Arial"/>
              <a:cs typeface="Arial"/>
              <a:sym typeface="Arial"/>
            </a:endParaRPr>
          </a:p>
        </p:txBody>
      </p:sp>
      <p:sp>
        <p:nvSpPr>
          <p:cNvPr id="1418" name="Google Shape;1418;p55"/>
          <p:cNvSpPr txBox="1"/>
          <p:nvPr/>
        </p:nvSpPr>
        <p:spPr>
          <a:xfrm>
            <a:off x="224550" y="1365000"/>
            <a:ext cx="8806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most famous one is </a:t>
            </a:r>
            <a:r>
              <a:rPr b="1" i="0" lang="en-GB" sz="1400" u="none" cap="none" strike="noStrike">
                <a:solidFill>
                  <a:srgbClr val="000000"/>
                </a:solidFill>
                <a:latin typeface="Roboto"/>
                <a:ea typeface="Roboto"/>
                <a:cs typeface="Roboto"/>
                <a:sym typeface="Roboto"/>
              </a:rPr>
              <a:t>wav2vec2</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Arial"/>
              <a:ea typeface="Arial"/>
              <a:cs typeface="Arial"/>
              <a:sym typeface="Arial"/>
            </a:endParaRPr>
          </a:p>
        </p:txBody>
      </p:sp>
      <p:pic>
        <p:nvPicPr>
          <p:cNvPr id="1419" name="Google Shape;1419;p55"/>
          <p:cNvPicPr preferRelativeResize="0"/>
          <p:nvPr/>
        </p:nvPicPr>
        <p:blipFill rotWithShape="1">
          <a:blip r:embed="rId3">
            <a:alphaModFix/>
          </a:blip>
          <a:srcRect b="0" l="0" r="0" t="0"/>
          <a:stretch/>
        </p:blipFill>
        <p:spPr>
          <a:xfrm>
            <a:off x="411275" y="2062300"/>
            <a:ext cx="4015024" cy="2042725"/>
          </a:xfrm>
          <a:prstGeom prst="rect">
            <a:avLst/>
          </a:prstGeom>
          <a:noFill/>
          <a:ln>
            <a:noFill/>
          </a:ln>
        </p:spPr>
      </p:pic>
      <p:sp>
        <p:nvSpPr>
          <p:cNvPr id="1420" name="Google Shape;1420;p55"/>
          <p:cNvSpPr txBox="1"/>
          <p:nvPr/>
        </p:nvSpPr>
        <p:spPr>
          <a:xfrm>
            <a:off x="1489600" y="4402125"/>
            <a:ext cx="1302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Roboto"/>
                <a:ea typeface="Roboto"/>
                <a:cs typeface="Roboto"/>
                <a:sym typeface="Roboto"/>
              </a:rPr>
              <a:t>(Baevski, 2020)</a:t>
            </a:r>
            <a:endParaRPr b="0" i="1" sz="1100" u="none" cap="none" strike="noStrike">
              <a:solidFill>
                <a:srgbClr val="000000"/>
              </a:solidFill>
              <a:latin typeface="Roboto"/>
              <a:ea typeface="Roboto"/>
              <a:cs typeface="Roboto"/>
              <a:sym typeface="Roboto"/>
            </a:endParaRPr>
          </a:p>
        </p:txBody>
      </p:sp>
      <p:sp>
        <p:nvSpPr>
          <p:cNvPr id="1421" name="Google Shape;1421;p55"/>
          <p:cNvSpPr txBox="1"/>
          <p:nvPr/>
        </p:nvSpPr>
        <p:spPr>
          <a:xfrm>
            <a:off x="4587950" y="1739750"/>
            <a:ext cx="451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Wav2vec nicely integrates many effective techniques: </a:t>
            </a:r>
            <a:endParaRPr b="0" i="0" sz="1400" u="none" cap="none" strike="noStrike">
              <a:solidFill>
                <a:srgbClr val="000000"/>
              </a:solidFill>
              <a:latin typeface="Roboto"/>
              <a:ea typeface="Roboto"/>
              <a:cs typeface="Roboto"/>
              <a:sym typeface="Roboto"/>
            </a:endParaRPr>
          </a:p>
        </p:txBody>
      </p:sp>
      <p:sp>
        <p:nvSpPr>
          <p:cNvPr id="1422" name="Google Shape;1422;p55"/>
          <p:cNvSpPr txBox="1"/>
          <p:nvPr/>
        </p:nvSpPr>
        <p:spPr>
          <a:xfrm>
            <a:off x="4745325" y="2298600"/>
            <a:ext cx="4035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1" lang="en-GB" sz="1400" u="none" cap="none" strike="noStrike">
                <a:solidFill>
                  <a:srgbClr val="000000"/>
                </a:solidFill>
                <a:latin typeface="Roboto"/>
                <a:ea typeface="Roboto"/>
                <a:cs typeface="Roboto"/>
                <a:sym typeface="Roboto"/>
              </a:rPr>
              <a:t>Large Transformers</a:t>
            </a:r>
            <a:endParaRPr b="0" i="1" sz="1400" u="none" cap="none" strike="noStrike">
              <a:solidFill>
                <a:srgbClr val="000000"/>
              </a:solidFill>
              <a:latin typeface="Roboto"/>
              <a:ea typeface="Roboto"/>
              <a:cs typeface="Roboto"/>
              <a:sym typeface="Roboto"/>
            </a:endParaRPr>
          </a:p>
        </p:txBody>
      </p:sp>
      <p:sp>
        <p:nvSpPr>
          <p:cNvPr id="1423" name="Google Shape;1423;p55"/>
          <p:cNvSpPr txBox="1"/>
          <p:nvPr/>
        </p:nvSpPr>
        <p:spPr>
          <a:xfrm>
            <a:off x="4745325" y="2755800"/>
            <a:ext cx="2626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1" lang="en-GB" sz="1400" u="none" cap="none" strike="noStrike">
                <a:solidFill>
                  <a:srgbClr val="000000"/>
                </a:solidFill>
                <a:latin typeface="Roboto"/>
                <a:ea typeface="Roboto"/>
                <a:cs typeface="Roboto"/>
                <a:sym typeface="Roboto"/>
              </a:rPr>
              <a:t>Contrastive Learning</a:t>
            </a:r>
            <a:endParaRPr b="0" i="1" sz="1400" u="none" cap="none" strike="noStrike">
              <a:solidFill>
                <a:srgbClr val="000000"/>
              </a:solidFill>
              <a:latin typeface="Roboto"/>
              <a:ea typeface="Roboto"/>
              <a:cs typeface="Roboto"/>
              <a:sym typeface="Roboto"/>
            </a:endParaRPr>
          </a:p>
        </p:txBody>
      </p:sp>
      <p:sp>
        <p:nvSpPr>
          <p:cNvPr id="1424" name="Google Shape;1424;p55"/>
          <p:cNvSpPr txBox="1"/>
          <p:nvPr/>
        </p:nvSpPr>
        <p:spPr>
          <a:xfrm>
            <a:off x="4745325" y="3289200"/>
            <a:ext cx="2626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1" lang="en-GB" sz="1400" u="none" cap="none" strike="noStrike">
                <a:solidFill>
                  <a:srgbClr val="000000"/>
                </a:solidFill>
                <a:latin typeface="Roboto"/>
                <a:ea typeface="Roboto"/>
                <a:cs typeface="Roboto"/>
                <a:sym typeface="Roboto"/>
              </a:rPr>
              <a:t>Discrete Representations</a:t>
            </a:r>
            <a:endParaRPr b="0" i="1" sz="1400" u="none" cap="none" strike="noStrike">
              <a:solidFill>
                <a:srgbClr val="000000"/>
              </a:solidFill>
              <a:latin typeface="Roboto"/>
              <a:ea typeface="Roboto"/>
              <a:cs typeface="Roboto"/>
              <a:sym typeface="Roboto"/>
            </a:endParaRPr>
          </a:p>
        </p:txBody>
      </p:sp>
      <p:sp>
        <p:nvSpPr>
          <p:cNvPr id="1425" name="Google Shape;1425;p55"/>
          <p:cNvSpPr txBox="1"/>
          <p:nvPr/>
        </p:nvSpPr>
        <p:spPr>
          <a:xfrm>
            <a:off x="4745325" y="3746400"/>
            <a:ext cx="3874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1" lang="en-GB" sz="1400" u="none" cap="none" strike="noStrike">
                <a:solidFill>
                  <a:srgbClr val="000000"/>
                </a:solidFill>
                <a:latin typeface="Roboto"/>
                <a:ea typeface="Roboto"/>
                <a:cs typeface="Roboto"/>
                <a:sym typeface="Roboto"/>
              </a:rPr>
              <a:t>Huge unlabelled dataset (54k hours)</a:t>
            </a:r>
            <a:endParaRPr b="0" i="1" sz="1400" u="none" cap="none" strike="noStrike">
              <a:solidFill>
                <a:srgbClr val="000000"/>
              </a:solidFill>
              <a:latin typeface="Roboto"/>
              <a:ea typeface="Roboto"/>
              <a:cs typeface="Roboto"/>
              <a:sym typeface="Roboto"/>
            </a:endParaRPr>
          </a:p>
        </p:txBody>
      </p:sp>
      <p:sp>
        <p:nvSpPr>
          <p:cNvPr id="1426" name="Google Shape;1426;p5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8"/>
                                        </p:tgtEl>
                                        <p:attrNameLst>
                                          <p:attrName>style.visibility</p:attrName>
                                        </p:attrNameLst>
                                      </p:cBhvr>
                                      <p:to>
                                        <p:strVal val="visible"/>
                                      </p:to>
                                    </p:set>
                                    <p:animEffect filter="fade" transition="in">
                                      <p:cBhvr>
                                        <p:cTn dur="1000"/>
                                        <p:tgtEl>
                                          <p:spTgt spid="1418"/>
                                        </p:tgtEl>
                                      </p:cBhvr>
                                    </p:animEffect>
                                  </p:childTnLst>
                                </p:cTn>
                              </p:par>
                              <p:par>
                                <p:cTn fill="hold" nodeType="withEffect" presetClass="entr" presetID="10" presetSubtype="0">
                                  <p:stCondLst>
                                    <p:cond delay="0"/>
                                  </p:stCondLst>
                                  <p:childTnLst>
                                    <p:set>
                                      <p:cBhvr>
                                        <p:cTn dur="1" fill="hold">
                                          <p:stCondLst>
                                            <p:cond delay="0"/>
                                          </p:stCondLst>
                                        </p:cTn>
                                        <p:tgtEl>
                                          <p:spTgt spid="1419"/>
                                        </p:tgtEl>
                                        <p:attrNameLst>
                                          <p:attrName>style.visibility</p:attrName>
                                        </p:attrNameLst>
                                      </p:cBhvr>
                                      <p:to>
                                        <p:strVal val="visible"/>
                                      </p:to>
                                    </p:set>
                                    <p:animEffect filter="fade" transition="in">
                                      <p:cBhvr>
                                        <p:cTn dur="1000"/>
                                        <p:tgtEl>
                                          <p:spTgt spid="1419"/>
                                        </p:tgtEl>
                                      </p:cBhvr>
                                    </p:animEffect>
                                  </p:childTnLst>
                                </p:cTn>
                              </p:par>
                              <p:par>
                                <p:cTn fill="hold" nodeType="withEffect" presetClass="entr" presetID="10" presetSubtype="0">
                                  <p:stCondLst>
                                    <p:cond delay="0"/>
                                  </p:stCondLst>
                                  <p:childTnLst>
                                    <p:set>
                                      <p:cBhvr>
                                        <p:cTn dur="1" fill="hold">
                                          <p:stCondLst>
                                            <p:cond delay="0"/>
                                          </p:stCondLst>
                                        </p:cTn>
                                        <p:tgtEl>
                                          <p:spTgt spid="1420"/>
                                        </p:tgtEl>
                                        <p:attrNameLst>
                                          <p:attrName>style.visibility</p:attrName>
                                        </p:attrNameLst>
                                      </p:cBhvr>
                                      <p:to>
                                        <p:strVal val="visible"/>
                                      </p:to>
                                    </p:set>
                                    <p:animEffect filter="fade" transition="in">
                                      <p:cBhvr>
                                        <p:cTn dur="1000"/>
                                        <p:tgtEl>
                                          <p:spTgt spid="1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1"/>
                                        </p:tgtEl>
                                        <p:attrNameLst>
                                          <p:attrName>style.visibility</p:attrName>
                                        </p:attrNameLst>
                                      </p:cBhvr>
                                      <p:to>
                                        <p:strVal val="visible"/>
                                      </p:to>
                                    </p:set>
                                    <p:animEffect filter="fade" transition="in">
                                      <p:cBhvr>
                                        <p:cTn dur="1000"/>
                                        <p:tgtEl>
                                          <p:spTgt spid="1421"/>
                                        </p:tgtEl>
                                      </p:cBhvr>
                                    </p:animEffect>
                                  </p:childTnLst>
                                </p:cTn>
                              </p:par>
                              <p:par>
                                <p:cTn fill="hold" nodeType="withEffect" presetClass="entr" presetID="10" presetSubtype="0">
                                  <p:stCondLst>
                                    <p:cond delay="0"/>
                                  </p:stCondLst>
                                  <p:childTnLst>
                                    <p:set>
                                      <p:cBhvr>
                                        <p:cTn dur="1" fill="hold">
                                          <p:stCondLst>
                                            <p:cond delay="0"/>
                                          </p:stCondLst>
                                        </p:cTn>
                                        <p:tgtEl>
                                          <p:spTgt spid="1422"/>
                                        </p:tgtEl>
                                        <p:attrNameLst>
                                          <p:attrName>style.visibility</p:attrName>
                                        </p:attrNameLst>
                                      </p:cBhvr>
                                      <p:to>
                                        <p:strVal val="visible"/>
                                      </p:to>
                                    </p:set>
                                    <p:animEffect filter="fade" transition="in">
                                      <p:cBhvr>
                                        <p:cTn dur="1000"/>
                                        <p:tgtEl>
                                          <p:spTgt spid="1422"/>
                                        </p:tgtEl>
                                      </p:cBhvr>
                                    </p:animEffect>
                                  </p:childTnLst>
                                </p:cTn>
                              </p:par>
                              <p:par>
                                <p:cTn fill="hold" nodeType="withEffect" presetClass="entr" presetID="10" presetSubtype="0">
                                  <p:stCondLst>
                                    <p:cond delay="0"/>
                                  </p:stCondLst>
                                  <p:childTnLst>
                                    <p:set>
                                      <p:cBhvr>
                                        <p:cTn dur="1" fill="hold">
                                          <p:stCondLst>
                                            <p:cond delay="0"/>
                                          </p:stCondLst>
                                        </p:cTn>
                                        <p:tgtEl>
                                          <p:spTgt spid="1423"/>
                                        </p:tgtEl>
                                        <p:attrNameLst>
                                          <p:attrName>style.visibility</p:attrName>
                                        </p:attrNameLst>
                                      </p:cBhvr>
                                      <p:to>
                                        <p:strVal val="visible"/>
                                      </p:to>
                                    </p:set>
                                    <p:animEffect filter="fade" transition="in">
                                      <p:cBhvr>
                                        <p:cTn dur="1000"/>
                                        <p:tgtEl>
                                          <p:spTgt spid="1423"/>
                                        </p:tgtEl>
                                      </p:cBhvr>
                                    </p:animEffect>
                                  </p:childTnLst>
                                </p:cTn>
                              </p:par>
                              <p:par>
                                <p:cTn fill="hold" nodeType="withEffect" presetClass="entr" presetID="10" presetSubtype="0">
                                  <p:stCondLst>
                                    <p:cond delay="0"/>
                                  </p:stCondLst>
                                  <p:childTnLst>
                                    <p:set>
                                      <p:cBhvr>
                                        <p:cTn dur="1" fill="hold">
                                          <p:stCondLst>
                                            <p:cond delay="0"/>
                                          </p:stCondLst>
                                        </p:cTn>
                                        <p:tgtEl>
                                          <p:spTgt spid="1424"/>
                                        </p:tgtEl>
                                        <p:attrNameLst>
                                          <p:attrName>style.visibility</p:attrName>
                                        </p:attrNameLst>
                                      </p:cBhvr>
                                      <p:to>
                                        <p:strVal val="visible"/>
                                      </p:to>
                                    </p:set>
                                    <p:animEffect filter="fade" transition="in">
                                      <p:cBhvr>
                                        <p:cTn dur="1000"/>
                                        <p:tgtEl>
                                          <p:spTgt spid="1424"/>
                                        </p:tgtEl>
                                      </p:cBhvr>
                                    </p:animEffect>
                                  </p:childTnLst>
                                </p:cTn>
                              </p:par>
                              <p:par>
                                <p:cTn fill="hold" nodeType="withEffect" presetClass="entr" presetID="10" presetSubtype="0">
                                  <p:stCondLst>
                                    <p:cond delay="0"/>
                                  </p:stCondLst>
                                  <p:childTnLst>
                                    <p:set>
                                      <p:cBhvr>
                                        <p:cTn dur="1" fill="hold">
                                          <p:stCondLst>
                                            <p:cond delay="0"/>
                                          </p:stCondLst>
                                        </p:cTn>
                                        <p:tgtEl>
                                          <p:spTgt spid="1425"/>
                                        </p:tgtEl>
                                        <p:attrNameLst>
                                          <p:attrName>style.visibility</p:attrName>
                                        </p:attrNameLst>
                                      </p:cBhvr>
                                      <p:to>
                                        <p:strVal val="visible"/>
                                      </p:to>
                                    </p:set>
                                    <p:animEffect filter="fade" transition="in">
                                      <p:cBhvr>
                                        <p:cTn dur="1000"/>
                                        <p:tgtEl>
                                          <p:spTgt spid="1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30" name="Shape 1430"/>
        <p:cNvGrpSpPr/>
        <p:nvPr/>
      </p:nvGrpSpPr>
      <p:grpSpPr>
        <a:xfrm>
          <a:off x="0" y="0"/>
          <a:ext cx="0" cy="0"/>
          <a:chOff x="0" y="0"/>
          <a:chExt cx="0" cy="0"/>
        </a:xfrm>
      </p:grpSpPr>
      <p:sp>
        <p:nvSpPr>
          <p:cNvPr id="1431" name="Google Shape;1431;p5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Wav2vec2</a:t>
            </a:r>
            <a:endParaRPr sz="2600"/>
          </a:p>
        </p:txBody>
      </p:sp>
      <p:sp>
        <p:nvSpPr>
          <p:cNvPr id="1432" name="Google Shape;1432;p56"/>
          <p:cNvSpPr txBox="1"/>
          <p:nvPr/>
        </p:nvSpPr>
        <p:spPr>
          <a:xfrm>
            <a:off x="224550" y="907800"/>
            <a:ext cx="8806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More specifically, wav2vec2 works in this way: </a:t>
            </a:r>
            <a:endParaRPr b="0" i="0" sz="1400" u="none" cap="none" strike="noStrike">
              <a:solidFill>
                <a:srgbClr val="000000"/>
              </a:solidFill>
              <a:latin typeface="Arial"/>
              <a:ea typeface="Arial"/>
              <a:cs typeface="Arial"/>
              <a:sym typeface="Arial"/>
            </a:endParaRPr>
          </a:p>
        </p:txBody>
      </p:sp>
      <p:pic>
        <p:nvPicPr>
          <p:cNvPr id="1433" name="Google Shape;1433;p56"/>
          <p:cNvPicPr preferRelativeResize="0"/>
          <p:nvPr/>
        </p:nvPicPr>
        <p:blipFill rotWithShape="1">
          <a:blip r:embed="rId3">
            <a:alphaModFix/>
          </a:blip>
          <a:srcRect b="0" l="0" r="0" t="0"/>
          <a:stretch/>
        </p:blipFill>
        <p:spPr>
          <a:xfrm>
            <a:off x="411275" y="1605100"/>
            <a:ext cx="4015024" cy="2042725"/>
          </a:xfrm>
          <a:prstGeom prst="rect">
            <a:avLst/>
          </a:prstGeom>
          <a:noFill/>
          <a:ln>
            <a:noFill/>
          </a:ln>
        </p:spPr>
      </p:pic>
      <p:sp>
        <p:nvSpPr>
          <p:cNvPr id="1434" name="Google Shape;1434;p56"/>
          <p:cNvSpPr txBox="1"/>
          <p:nvPr/>
        </p:nvSpPr>
        <p:spPr>
          <a:xfrm>
            <a:off x="1489600" y="3944925"/>
            <a:ext cx="1302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Roboto"/>
                <a:ea typeface="Roboto"/>
                <a:cs typeface="Roboto"/>
                <a:sym typeface="Roboto"/>
              </a:rPr>
              <a:t>(Baevski, 2020)</a:t>
            </a:r>
            <a:endParaRPr b="0" i="1" sz="1100" u="none" cap="none" strike="noStrike">
              <a:solidFill>
                <a:srgbClr val="000000"/>
              </a:solidFill>
              <a:latin typeface="Roboto"/>
              <a:ea typeface="Roboto"/>
              <a:cs typeface="Roboto"/>
              <a:sym typeface="Roboto"/>
            </a:endParaRPr>
          </a:p>
        </p:txBody>
      </p:sp>
      <p:sp>
        <p:nvSpPr>
          <p:cNvPr id="1435" name="Google Shape;1435;p56"/>
          <p:cNvSpPr txBox="1"/>
          <p:nvPr/>
        </p:nvSpPr>
        <p:spPr>
          <a:xfrm>
            <a:off x="4787025" y="1596750"/>
            <a:ext cx="38745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 </a:t>
            </a:r>
            <a:r>
              <a:rPr b="1" i="0" lang="en-GB" sz="1400" u="none" cap="none" strike="noStrike">
                <a:solidFill>
                  <a:srgbClr val="000000"/>
                </a:solidFill>
                <a:latin typeface="Roboto"/>
                <a:ea typeface="Roboto"/>
                <a:cs typeface="Roboto"/>
                <a:sym typeface="Roboto"/>
              </a:rPr>
              <a:t>convolutional encoder</a:t>
            </a:r>
            <a:r>
              <a:rPr b="0" i="0" lang="en-GB" sz="1400" u="none" cap="none" strike="noStrike">
                <a:solidFill>
                  <a:srgbClr val="000000"/>
                </a:solidFill>
                <a:latin typeface="Roboto"/>
                <a:ea typeface="Roboto"/>
                <a:cs typeface="Roboto"/>
                <a:sym typeface="Roboto"/>
              </a:rPr>
              <a:t> converts the raw waveform into latent speech representations </a:t>
            </a:r>
            <a:r>
              <a:rPr b="1" i="0" lang="en-GB" sz="1400" u="none" cap="none" strike="noStrike">
                <a:solidFill>
                  <a:srgbClr val="000000"/>
                </a:solidFill>
                <a:latin typeface="Roboto"/>
                <a:ea typeface="Roboto"/>
                <a:cs typeface="Roboto"/>
                <a:sym typeface="Roboto"/>
              </a:rPr>
              <a:t>z</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436" name="Google Shape;1436;p56"/>
          <p:cNvSpPr txBox="1"/>
          <p:nvPr/>
        </p:nvSpPr>
        <p:spPr>
          <a:xfrm>
            <a:off x="4787025" y="2739750"/>
            <a:ext cx="38745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latent speech representations </a:t>
            </a:r>
            <a:r>
              <a:rPr b="1" i="0" lang="en-GB" sz="1400" u="none" cap="none" strike="noStrike">
                <a:solidFill>
                  <a:srgbClr val="000000"/>
                </a:solidFill>
                <a:latin typeface="Roboto"/>
                <a:ea typeface="Roboto"/>
                <a:cs typeface="Roboto"/>
                <a:sym typeface="Roboto"/>
              </a:rPr>
              <a:t>z</a:t>
            </a:r>
            <a:r>
              <a:rPr b="0" i="0" lang="en-GB" sz="1400" u="none" cap="none" strike="noStrike">
                <a:solidFill>
                  <a:srgbClr val="000000"/>
                </a:solidFill>
                <a:latin typeface="Roboto"/>
                <a:ea typeface="Roboto"/>
                <a:cs typeface="Roboto"/>
                <a:sym typeface="Roboto"/>
              </a:rPr>
              <a:t> are fed into a </a:t>
            </a:r>
            <a:r>
              <a:rPr b="1" i="0" lang="en-GB" sz="1400" u="none" cap="none" strike="noStrike">
                <a:solidFill>
                  <a:srgbClr val="000000"/>
                </a:solidFill>
                <a:latin typeface="Roboto"/>
                <a:ea typeface="Roboto"/>
                <a:cs typeface="Roboto"/>
                <a:sym typeface="Roboto"/>
              </a:rPr>
              <a:t>Transforme</a:t>
            </a:r>
            <a:r>
              <a:rPr b="0" i="0" lang="en-GB" sz="1400" u="none" cap="none" strike="noStrike">
                <a:solidFill>
                  <a:srgbClr val="000000"/>
                </a:solidFill>
                <a:latin typeface="Roboto"/>
                <a:ea typeface="Roboto"/>
                <a:cs typeface="Roboto"/>
                <a:sym typeface="Roboto"/>
              </a:rPr>
              <a:t>r that estimates higher-level context representations </a:t>
            </a:r>
            <a:r>
              <a:rPr b="1" i="0" lang="en-GB" sz="1400" u="none" cap="none" strike="noStrike">
                <a:solidFill>
                  <a:srgbClr val="000000"/>
                </a:solidFill>
                <a:latin typeface="Roboto"/>
                <a:ea typeface="Roboto"/>
                <a:cs typeface="Roboto"/>
                <a:sym typeface="Roboto"/>
              </a:rPr>
              <a:t>c</a:t>
            </a:r>
            <a:r>
              <a:rPr b="0" i="0" lang="en-GB" sz="1400" u="none" cap="none" strike="noStrike">
                <a:solidFill>
                  <a:srgbClr val="000000"/>
                </a:solidFill>
                <a:latin typeface="Roboto"/>
                <a:ea typeface="Roboto"/>
                <a:cs typeface="Roboto"/>
                <a:sym typeface="Roboto"/>
              </a:rPr>
              <a:t>.</a:t>
            </a:r>
            <a:endParaRPr b="1" i="0" sz="1400" u="none" cap="none" strike="noStrike">
              <a:solidFill>
                <a:srgbClr val="000000"/>
              </a:solidFill>
              <a:latin typeface="Roboto"/>
              <a:ea typeface="Roboto"/>
              <a:cs typeface="Roboto"/>
              <a:sym typeface="Roboto"/>
            </a:endParaRPr>
          </a:p>
        </p:txBody>
      </p:sp>
      <p:sp>
        <p:nvSpPr>
          <p:cNvPr id="1437" name="Google Shape;1437;p56"/>
          <p:cNvSpPr/>
          <p:nvPr/>
        </p:nvSpPr>
        <p:spPr>
          <a:xfrm>
            <a:off x="424375" y="2847600"/>
            <a:ext cx="4035900" cy="800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56"/>
          <p:cNvSpPr/>
          <p:nvPr/>
        </p:nvSpPr>
        <p:spPr>
          <a:xfrm>
            <a:off x="424375" y="1857000"/>
            <a:ext cx="4035900" cy="800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56"/>
          <p:cNvSpPr txBox="1"/>
          <p:nvPr/>
        </p:nvSpPr>
        <p:spPr>
          <a:xfrm>
            <a:off x="4787025" y="3806550"/>
            <a:ext cx="3874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vector </a:t>
            </a:r>
            <a:r>
              <a:rPr b="1" i="0" lang="en-GB" sz="1400" u="none" cap="none" strike="noStrike">
                <a:solidFill>
                  <a:srgbClr val="000000"/>
                </a:solidFill>
                <a:latin typeface="Roboto"/>
                <a:ea typeface="Roboto"/>
                <a:cs typeface="Roboto"/>
                <a:sym typeface="Roboto"/>
              </a:rPr>
              <a:t>z</a:t>
            </a:r>
            <a:r>
              <a:rPr b="0" i="0" lang="en-GB" sz="1400" u="none" cap="none" strike="noStrike">
                <a:solidFill>
                  <a:srgbClr val="000000"/>
                </a:solidFill>
                <a:latin typeface="Roboto"/>
                <a:ea typeface="Roboto"/>
                <a:cs typeface="Roboto"/>
                <a:sym typeface="Roboto"/>
              </a:rPr>
              <a:t> contains </a:t>
            </a:r>
            <a:r>
              <a:rPr b="1" i="0" lang="en-GB" sz="1400" u="none" cap="none" strike="noStrike">
                <a:solidFill>
                  <a:srgbClr val="000000"/>
                </a:solidFill>
                <a:latin typeface="Roboto"/>
                <a:ea typeface="Roboto"/>
                <a:cs typeface="Roboto"/>
                <a:sym typeface="Roboto"/>
              </a:rPr>
              <a:t>local information</a:t>
            </a:r>
            <a:r>
              <a:rPr b="0" i="0" lang="en-GB" sz="1400" u="none" cap="none" strike="noStrike">
                <a:solidFill>
                  <a:srgbClr val="000000"/>
                </a:solidFill>
                <a:latin typeface="Roboto"/>
                <a:ea typeface="Roboto"/>
                <a:cs typeface="Roboto"/>
                <a:sym typeface="Roboto"/>
              </a:rPr>
              <a:t>.</a:t>
            </a:r>
            <a:endParaRPr b="1" i="0" sz="1400" u="none" cap="none" strike="noStrike">
              <a:solidFill>
                <a:srgbClr val="000000"/>
              </a:solidFill>
              <a:latin typeface="Roboto"/>
              <a:ea typeface="Roboto"/>
              <a:cs typeface="Roboto"/>
              <a:sym typeface="Roboto"/>
            </a:endParaRPr>
          </a:p>
        </p:txBody>
      </p:sp>
      <p:sp>
        <p:nvSpPr>
          <p:cNvPr id="1440" name="Google Shape;1440;p56"/>
          <p:cNvSpPr txBox="1"/>
          <p:nvPr/>
        </p:nvSpPr>
        <p:spPr>
          <a:xfrm>
            <a:off x="4787025" y="4263750"/>
            <a:ext cx="4035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vector </a:t>
            </a:r>
            <a:r>
              <a:rPr b="1" i="0" lang="en-GB" sz="1400" u="none" cap="none" strike="noStrike">
                <a:solidFill>
                  <a:srgbClr val="000000"/>
                </a:solidFill>
                <a:latin typeface="Roboto"/>
                <a:ea typeface="Roboto"/>
                <a:cs typeface="Roboto"/>
                <a:sym typeface="Roboto"/>
              </a:rPr>
              <a:t>c</a:t>
            </a:r>
            <a:r>
              <a:rPr b="0" i="0" lang="en-GB" sz="1400" u="none" cap="none" strike="noStrike">
                <a:solidFill>
                  <a:srgbClr val="000000"/>
                </a:solidFill>
                <a:latin typeface="Roboto"/>
                <a:ea typeface="Roboto"/>
                <a:cs typeface="Roboto"/>
                <a:sym typeface="Roboto"/>
              </a:rPr>
              <a:t> contains </a:t>
            </a:r>
            <a:r>
              <a:rPr b="1" i="0" lang="en-GB" sz="1400" u="none" cap="none" strike="noStrike">
                <a:solidFill>
                  <a:srgbClr val="000000"/>
                </a:solidFill>
                <a:latin typeface="Roboto"/>
                <a:ea typeface="Roboto"/>
                <a:cs typeface="Roboto"/>
                <a:sym typeface="Roboto"/>
              </a:rPr>
              <a:t>global information</a:t>
            </a:r>
            <a:r>
              <a:rPr b="0" i="0" lang="en-GB" sz="1400" u="none" cap="none" strike="noStrike">
                <a:solidFill>
                  <a:srgbClr val="000000"/>
                </a:solidFill>
                <a:latin typeface="Roboto"/>
                <a:ea typeface="Roboto"/>
                <a:cs typeface="Roboto"/>
                <a:sym typeface="Roboto"/>
              </a:rPr>
              <a:t>.</a:t>
            </a:r>
            <a:endParaRPr b="1" i="0" sz="1400" u="none" cap="none" strike="noStrike">
              <a:solidFill>
                <a:srgbClr val="000000"/>
              </a:solidFill>
              <a:latin typeface="Roboto"/>
              <a:ea typeface="Roboto"/>
              <a:cs typeface="Roboto"/>
              <a:sym typeface="Roboto"/>
            </a:endParaRPr>
          </a:p>
        </p:txBody>
      </p:sp>
      <p:sp>
        <p:nvSpPr>
          <p:cNvPr id="1441" name="Google Shape;1441;p5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7"/>
                                        </p:tgtEl>
                                        <p:attrNameLst>
                                          <p:attrName>style.visibility</p:attrName>
                                        </p:attrNameLst>
                                      </p:cBhvr>
                                      <p:to>
                                        <p:strVal val="visible"/>
                                      </p:to>
                                    </p:set>
                                    <p:animEffect filter="fade" transition="in">
                                      <p:cBhvr>
                                        <p:cTn dur="1000"/>
                                        <p:tgtEl>
                                          <p:spTgt spid="1437"/>
                                        </p:tgtEl>
                                      </p:cBhvr>
                                    </p:animEffect>
                                  </p:childTnLst>
                                </p:cTn>
                              </p:par>
                              <p:par>
                                <p:cTn fill="hold" nodeType="withEffect" presetClass="entr" presetID="10" presetSubtype="0">
                                  <p:stCondLst>
                                    <p:cond delay="0"/>
                                  </p:stCondLst>
                                  <p:childTnLst>
                                    <p:set>
                                      <p:cBhvr>
                                        <p:cTn dur="1" fill="hold">
                                          <p:stCondLst>
                                            <p:cond delay="0"/>
                                          </p:stCondLst>
                                        </p:cTn>
                                        <p:tgtEl>
                                          <p:spTgt spid="1435"/>
                                        </p:tgtEl>
                                        <p:attrNameLst>
                                          <p:attrName>style.visibility</p:attrName>
                                        </p:attrNameLst>
                                      </p:cBhvr>
                                      <p:to>
                                        <p:strVal val="visible"/>
                                      </p:to>
                                    </p:set>
                                    <p:animEffect filter="fade" transition="in">
                                      <p:cBhvr>
                                        <p:cTn dur="1000"/>
                                        <p:tgtEl>
                                          <p:spTgt spid="1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8"/>
                                        </p:tgtEl>
                                        <p:attrNameLst>
                                          <p:attrName>style.visibility</p:attrName>
                                        </p:attrNameLst>
                                      </p:cBhvr>
                                      <p:to>
                                        <p:strVal val="visible"/>
                                      </p:to>
                                    </p:set>
                                    <p:animEffect filter="fade" transition="in">
                                      <p:cBhvr>
                                        <p:cTn dur="1000"/>
                                        <p:tgtEl>
                                          <p:spTgt spid="1438"/>
                                        </p:tgtEl>
                                      </p:cBhvr>
                                    </p:animEffect>
                                  </p:childTnLst>
                                </p:cTn>
                              </p:par>
                              <p:par>
                                <p:cTn fill="hold" nodeType="withEffect" presetClass="entr" presetID="10" presetSubtype="0">
                                  <p:stCondLst>
                                    <p:cond delay="0"/>
                                  </p:stCondLst>
                                  <p:childTnLst>
                                    <p:set>
                                      <p:cBhvr>
                                        <p:cTn dur="1" fill="hold">
                                          <p:stCondLst>
                                            <p:cond delay="0"/>
                                          </p:stCondLst>
                                        </p:cTn>
                                        <p:tgtEl>
                                          <p:spTgt spid="1436"/>
                                        </p:tgtEl>
                                        <p:attrNameLst>
                                          <p:attrName>style.visibility</p:attrName>
                                        </p:attrNameLst>
                                      </p:cBhvr>
                                      <p:to>
                                        <p:strVal val="visible"/>
                                      </p:to>
                                    </p:set>
                                    <p:animEffect filter="fade" transition="in">
                                      <p:cBhvr>
                                        <p:cTn dur="1000"/>
                                        <p:tgtEl>
                                          <p:spTgt spid="1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gtEl>
                                        <p:attrNameLst>
                                          <p:attrName>style.visibility</p:attrName>
                                        </p:attrNameLst>
                                      </p:cBhvr>
                                      <p:to>
                                        <p:strVal val="visible"/>
                                      </p:to>
                                    </p:set>
                                    <p:animEffect filter="fade" transition="in">
                                      <p:cBhvr>
                                        <p:cTn dur="1000"/>
                                        <p:tgtEl>
                                          <p:spTgt spid="1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0"/>
                                        </p:tgtEl>
                                        <p:attrNameLst>
                                          <p:attrName>style.visibility</p:attrName>
                                        </p:attrNameLst>
                                      </p:cBhvr>
                                      <p:to>
                                        <p:strVal val="visible"/>
                                      </p:to>
                                    </p:set>
                                    <p:animEffect filter="fade" transition="in">
                                      <p:cBhvr>
                                        <p:cTn dur="1000"/>
                                        <p:tgtEl>
                                          <p:spTgt spid="1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45" name="Shape 1445"/>
        <p:cNvGrpSpPr/>
        <p:nvPr/>
      </p:nvGrpSpPr>
      <p:grpSpPr>
        <a:xfrm>
          <a:off x="0" y="0"/>
          <a:ext cx="0" cy="0"/>
          <a:chOff x="0" y="0"/>
          <a:chExt cx="0" cy="0"/>
        </a:xfrm>
      </p:grpSpPr>
      <p:sp>
        <p:nvSpPr>
          <p:cNvPr id="1446" name="Google Shape;1446;p5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Wav2vec2</a:t>
            </a:r>
            <a:endParaRPr sz="2600"/>
          </a:p>
        </p:txBody>
      </p:sp>
      <p:sp>
        <p:nvSpPr>
          <p:cNvPr id="1447" name="Google Shape;1447;p57"/>
          <p:cNvSpPr txBox="1"/>
          <p:nvPr/>
        </p:nvSpPr>
        <p:spPr>
          <a:xfrm>
            <a:off x="224550" y="907800"/>
            <a:ext cx="8806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More specifically, wav2vec2 works in this way: </a:t>
            </a:r>
            <a:endParaRPr b="0" i="0" sz="1400" u="none" cap="none" strike="noStrike">
              <a:solidFill>
                <a:srgbClr val="000000"/>
              </a:solidFill>
              <a:latin typeface="Arial"/>
              <a:ea typeface="Arial"/>
              <a:cs typeface="Arial"/>
              <a:sym typeface="Arial"/>
            </a:endParaRPr>
          </a:p>
        </p:txBody>
      </p:sp>
      <p:pic>
        <p:nvPicPr>
          <p:cNvPr id="1448" name="Google Shape;1448;p57"/>
          <p:cNvPicPr preferRelativeResize="0"/>
          <p:nvPr/>
        </p:nvPicPr>
        <p:blipFill rotWithShape="1">
          <a:blip r:embed="rId3">
            <a:alphaModFix/>
          </a:blip>
          <a:srcRect b="0" l="0" r="0" t="0"/>
          <a:stretch/>
        </p:blipFill>
        <p:spPr>
          <a:xfrm>
            <a:off x="411275" y="1605100"/>
            <a:ext cx="4015024" cy="2042725"/>
          </a:xfrm>
          <a:prstGeom prst="rect">
            <a:avLst/>
          </a:prstGeom>
          <a:noFill/>
          <a:ln>
            <a:noFill/>
          </a:ln>
        </p:spPr>
      </p:pic>
      <p:sp>
        <p:nvSpPr>
          <p:cNvPr id="1449" name="Google Shape;1449;p57"/>
          <p:cNvSpPr txBox="1"/>
          <p:nvPr/>
        </p:nvSpPr>
        <p:spPr>
          <a:xfrm>
            <a:off x="1536275" y="3673525"/>
            <a:ext cx="1302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Roboto"/>
                <a:ea typeface="Roboto"/>
                <a:cs typeface="Roboto"/>
                <a:sym typeface="Roboto"/>
              </a:rPr>
              <a:t>(Baevski, 2020)</a:t>
            </a:r>
            <a:endParaRPr b="0" i="1" sz="1100" u="none" cap="none" strike="noStrike">
              <a:solidFill>
                <a:srgbClr val="000000"/>
              </a:solidFill>
              <a:latin typeface="Roboto"/>
              <a:ea typeface="Roboto"/>
              <a:cs typeface="Roboto"/>
              <a:sym typeface="Roboto"/>
            </a:endParaRPr>
          </a:p>
        </p:txBody>
      </p:sp>
      <p:sp>
        <p:nvSpPr>
          <p:cNvPr id="1450" name="Google Shape;1450;p57"/>
          <p:cNvSpPr txBox="1"/>
          <p:nvPr/>
        </p:nvSpPr>
        <p:spPr>
          <a:xfrm>
            <a:off x="4787025" y="1596750"/>
            <a:ext cx="4035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a:t>
            </a:r>
            <a:r>
              <a:rPr b="1" i="0" lang="en-GB" sz="1400" u="none" cap="none" strike="noStrike">
                <a:solidFill>
                  <a:srgbClr val="000000"/>
                </a:solidFill>
                <a:latin typeface="Roboto"/>
                <a:ea typeface="Roboto"/>
                <a:cs typeface="Roboto"/>
                <a:sym typeface="Roboto"/>
              </a:rPr>
              <a:t>randomly mask</a:t>
            </a:r>
            <a:r>
              <a:rPr b="0" i="0" lang="en-GB" sz="1400" u="none" cap="none" strike="noStrike">
                <a:solidFill>
                  <a:srgbClr val="000000"/>
                </a:solidFill>
                <a:latin typeface="Roboto"/>
                <a:ea typeface="Roboto"/>
                <a:cs typeface="Roboto"/>
                <a:sym typeface="Roboto"/>
              </a:rPr>
              <a:t> some time-steps in </a:t>
            </a:r>
            <a:r>
              <a:rPr b="1" i="0" lang="en-GB" sz="1400" u="none" cap="none" strike="noStrike">
                <a:solidFill>
                  <a:srgbClr val="000000"/>
                </a:solidFill>
                <a:latin typeface="Roboto"/>
                <a:ea typeface="Roboto"/>
                <a:cs typeface="Roboto"/>
                <a:sym typeface="Roboto"/>
              </a:rPr>
              <a:t>z</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451" name="Google Shape;1451;p57"/>
          <p:cNvSpPr txBox="1"/>
          <p:nvPr/>
        </p:nvSpPr>
        <p:spPr>
          <a:xfrm>
            <a:off x="4910100" y="1069450"/>
            <a:ext cx="288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What is the pretext task?</a:t>
            </a:r>
            <a:endParaRPr b="0" i="1" sz="1400" u="none" cap="none" strike="noStrike">
              <a:solidFill>
                <a:srgbClr val="000000"/>
              </a:solidFill>
              <a:latin typeface="Roboto"/>
              <a:ea typeface="Roboto"/>
              <a:cs typeface="Roboto"/>
              <a:sym typeface="Roboto"/>
            </a:endParaRPr>
          </a:p>
        </p:txBody>
      </p:sp>
      <p:sp>
        <p:nvSpPr>
          <p:cNvPr id="1452" name="Google Shape;1452;p57"/>
          <p:cNvSpPr txBox="1"/>
          <p:nvPr/>
        </p:nvSpPr>
        <p:spPr>
          <a:xfrm>
            <a:off x="4787025" y="2053950"/>
            <a:ext cx="38745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a:t>
            </a:r>
            <a:r>
              <a:rPr b="1" i="0" lang="en-GB" sz="1400" u="none" cap="none" strike="noStrike">
                <a:solidFill>
                  <a:srgbClr val="000000"/>
                </a:solidFill>
                <a:latin typeface="Roboto"/>
                <a:ea typeface="Roboto"/>
                <a:cs typeface="Roboto"/>
                <a:sym typeface="Roboto"/>
              </a:rPr>
              <a:t>transformer</a:t>
            </a:r>
            <a:r>
              <a:rPr b="0" i="0" lang="en-GB" sz="1400" u="none" cap="none" strike="noStrike">
                <a:solidFill>
                  <a:srgbClr val="000000"/>
                </a:solidFill>
                <a:latin typeface="Roboto"/>
                <a:ea typeface="Roboto"/>
                <a:cs typeface="Roboto"/>
                <a:sym typeface="Roboto"/>
              </a:rPr>
              <a:t> should figure out the </a:t>
            </a:r>
            <a:r>
              <a:rPr b="1" i="0" lang="en-GB" sz="1400" u="none" cap="none" strike="noStrike">
                <a:solidFill>
                  <a:srgbClr val="000000"/>
                </a:solidFill>
                <a:latin typeface="Roboto"/>
                <a:ea typeface="Roboto"/>
                <a:cs typeface="Roboto"/>
                <a:sym typeface="Roboto"/>
              </a:rPr>
              <a:t>c</a:t>
            </a:r>
            <a:r>
              <a:rPr b="0" i="0" lang="en-GB" sz="1400" u="none" cap="none" strike="noStrike">
                <a:solidFill>
                  <a:srgbClr val="000000"/>
                </a:solidFill>
                <a:latin typeface="Roboto"/>
                <a:ea typeface="Roboto"/>
                <a:cs typeface="Roboto"/>
                <a:sym typeface="Roboto"/>
              </a:rPr>
              <a:t> vector for the missing steps.</a:t>
            </a:r>
            <a:endParaRPr b="0" i="0" sz="1400" u="none" cap="none" strike="noStrike">
              <a:solidFill>
                <a:srgbClr val="000000"/>
              </a:solidFill>
              <a:latin typeface="Roboto"/>
              <a:ea typeface="Roboto"/>
              <a:cs typeface="Roboto"/>
              <a:sym typeface="Roboto"/>
            </a:endParaRPr>
          </a:p>
        </p:txBody>
      </p:sp>
      <p:sp>
        <p:nvSpPr>
          <p:cNvPr id="1453" name="Google Shape;1453;p57"/>
          <p:cNvSpPr txBox="1"/>
          <p:nvPr/>
        </p:nvSpPr>
        <p:spPr>
          <a:xfrm>
            <a:off x="4787025" y="2739750"/>
            <a:ext cx="38745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Similarly to CTC, we do not reconstruct directly the missing time steps of </a:t>
            </a:r>
            <a:r>
              <a:rPr b="1" i="0" lang="en-GB" sz="1400" u="none" cap="none" strike="noStrike">
                <a:solidFill>
                  <a:srgbClr val="000000"/>
                </a:solidFill>
                <a:latin typeface="Roboto"/>
                <a:ea typeface="Roboto"/>
                <a:cs typeface="Roboto"/>
                <a:sym typeface="Roboto"/>
              </a:rPr>
              <a:t>c</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454" name="Google Shape;1454;p57"/>
          <p:cNvSpPr txBox="1"/>
          <p:nvPr/>
        </p:nvSpPr>
        <p:spPr>
          <a:xfrm>
            <a:off x="4787025" y="3425550"/>
            <a:ext cx="3658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Instead, we use </a:t>
            </a:r>
            <a:r>
              <a:rPr b="1" i="0" lang="en-GB" sz="1400" u="none" cap="none" strike="noStrike">
                <a:solidFill>
                  <a:srgbClr val="000000"/>
                </a:solidFill>
                <a:latin typeface="Roboto"/>
                <a:ea typeface="Roboto"/>
                <a:cs typeface="Roboto"/>
                <a:sym typeface="Roboto"/>
              </a:rPr>
              <a:t>contrastive learning</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455" name="Google Shape;1455;p57"/>
          <p:cNvSpPr txBox="1"/>
          <p:nvPr/>
        </p:nvSpPr>
        <p:spPr>
          <a:xfrm>
            <a:off x="224550" y="4178000"/>
            <a:ext cx="87384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model needs to identify the correct (missing) </a:t>
            </a:r>
            <a:r>
              <a:rPr b="1" i="0" lang="en-GB" sz="1400" u="none" cap="none" strike="noStrike">
                <a:solidFill>
                  <a:srgbClr val="000000"/>
                </a:solidFill>
                <a:latin typeface="Arial"/>
                <a:ea typeface="Arial"/>
                <a:cs typeface="Arial"/>
                <a:sym typeface="Arial"/>
              </a:rPr>
              <a:t>z</a:t>
            </a:r>
            <a:r>
              <a:rPr b="0" i="0" lang="en-GB" sz="1400" u="none" cap="none" strike="noStrike">
                <a:solidFill>
                  <a:srgbClr val="000000"/>
                </a:solidFill>
                <a:latin typeface="Arial"/>
                <a:ea typeface="Arial"/>
                <a:cs typeface="Arial"/>
                <a:sym typeface="Arial"/>
              </a:rPr>
              <a:t> among a set of K + 1 candidates (i.e., the right </a:t>
            </a:r>
            <a:r>
              <a:rPr b="1" i="0" lang="en-GB" sz="1400" u="none" cap="none" strike="noStrike">
                <a:solidFill>
                  <a:srgbClr val="000000"/>
                </a:solidFill>
                <a:latin typeface="Arial"/>
                <a:ea typeface="Arial"/>
                <a:cs typeface="Arial"/>
                <a:sym typeface="Arial"/>
              </a:rPr>
              <a:t>z</a:t>
            </a:r>
            <a:r>
              <a:rPr b="0" i="0" lang="en-GB" sz="1400" u="none" cap="none" strike="noStrike">
                <a:solidFill>
                  <a:srgbClr val="000000"/>
                </a:solidFill>
                <a:latin typeface="Arial"/>
                <a:ea typeface="Arial"/>
                <a:cs typeface="Arial"/>
                <a:sym typeface="Arial"/>
              </a:rPr>
              <a:t> and K distractors sampled from the same sequence).</a:t>
            </a:r>
            <a:endParaRPr b="0" i="0" sz="1400" u="none" cap="none" strike="noStrike">
              <a:solidFill>
                <a:srgbClr val="000000"/>
              </a:solidFill>
              <a:latin typeface="Arial"/>
              <a:ea typeface="Arial"/>
              <a:cs typeface="Arial"/>
              <a:sym typeface="Arial"/>
            </a:endParaRPr>
          </a:p>
        </p:txBody>
      </p:sp>
      <p:sp>
        <p:nvSpPr>
          <p:cNvPr id="1456" name="Google Shape;1456;p5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0"/>
                                        </p:tgtEl>
                                        <p:attrNameLst>
                                          <p:attrName>style.visibility</p:attrName>
                                        </p:attrNameLst>
                                      </p:cBhvr>
                                      <p:to>
                                        <p:strVal val="visible"/>
                                      </p:to>
                                    </p:set>
                                    <p:animEffect filter="fade" transition="in">
                                      <p:cBhvr>
                                        <p:cTn dur="1000"/>
                                        <p:tgtEl>
                                          <p:spTgt spid="1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2"/>
                                        </p:tgtEl>
                                        <p:attrNameLst>
                                          <p:attrName>style.visibility</p:attrName>
                                        </p:attrNameLst>
                                      </p:cBhvr>
                                      <p:to>
                                        <p:strVal val="visible"/>
                                      </p:to>
                                    </p:set>
                                    <p:animEffect filter="fade" transition="in">
                                      <p:cBhvr>
                                        <p:cTn dur="1000"/>
                                        <p:tgtEl>
                                          <p:spTgt spid="1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gtEl>
                                        <p:attrNameLst>
                                          <p:attrName>style.visibility</p:attrName>
                                        </p:attrNameLst>
                                      </p:cBhvr>
                                      <p:to>
                                        <p:strVal val="visible"/>
                                      </p:to>
                                    </p:set>
                                    <p:animEffect filter="fade" transition="in">
                                      <p:cBhvr>
                                        <p:cTn dur="1000"/>
                                        <p:tgtEl>
                                          <p:spTgt spid="1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4"/>
                                        </p:tgtEl>
                                        <p:attrNameLst>
                                          <p:attrName>style.visibility</p:attrName>
                                        </p:attrNameLst>
                                      </p:cBhvr>
                                      <p:to>
                                        <p:strVal val="visible"/>
                                      </p:to>
                                    </p:set>
                                    <p:animEffect filter="fade" transition="in">
                                      <p:cBhvr>
                                        <p:cTn dur="1000"/>
                                        <p:tgtEl>
                                          <p:spTgt spid="1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5"/>
                                        </p:tgtEl>
                                        <p:attrNameLst>
                                          <p:attrName>style.visibility</p:attrName>
                                        </p:attrNameLst>
                                      </p:cBhvr>
                                      <p:to>
                                        <p:strVal val="visible"/>
                                      </p:to>
                                    </p:set>
                                    <p:animEffect filter="fade" transition="in">
                                      <p:cBhvr>
                                        <p:cTn dur="1000"/>
                                        <p:tgtEl>
                                          <p:spTgt spid="1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60" name="Shape 1460"/>
        <p:cNvGrpSpPr/>
        <p:nvPr/>
      </p:nvGrpSpPr>
      <p:grpSpPr>
        <a:xfrm>
          <a:off x="0" y="0"/>
          <a:ext cx="0" cy="0"/>
          <a:chOff x="0" y="0"/>
          <a:chExt cx="0" cy="0"/>
        </a:xfrm>
      </p:grpSpPr>
      <p:sp>
        <p:nvSpPr>
          <p:cNvPr id="1461" name="Google Shape;1461;p5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Wav2vec2</a:t>
            </a:r>
            <a:endParaRPr sz="2600"/>
          </a:p>
        </p:txBody>
      </p:sp>
      <p:sp>
        <p:nvSpPr>
          <p:cNvPr id="1462" name="Google Shape;1462;p58"/>
          <p:cNvSpPr txBox="1"/>
          <p:nvPr/>
        </p:nvSpPr>
        <p:spPr>
          <a:xfrm>
            <a:off x="224550" y="907800"/>
            <a:ext cx="8806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More specifically, wav2vec2 works in this way: </a:t>
            </a:r>
            <a:endParaRPr b="0" i="0" sz="1400" u="none" cap="none" strike="noStrike">
              <a:solidFill>
                <a:srgbClr val="000000"/>
              </a:solidFill>
              <a:latin typeface="Arial"/>
              <a:ea typeface="Arial"/>
              <a:cs typeface="Arial"/>
              <a:sym typeface="Arial"/>
            </a:endParaRPr>
          </a:p>
        </p:txBody>
      </p:sp>
      <p:pic>
        <p:nvPicPr>
          <p:cNvPr id="1463" name="Google Shape;1463;p58"/>
          <p:cNvPicPr preferRelativeResize="0"/>
          <p:nvPr/>
        </p:nvPicPr>
        <p:blipFill rotWithShape="1">
          <a:blip r:embed="rId3">
            <a:alphaModFix/>
          </a:blip>
          <a:srcRect b="0" l="0" r="0" t="0"/>
          <a:stretch/>
        </p:blipFill>
        <p:spPr>
          <a:xfrm>
            <a:off x="411275" y="1605100"/>
            <a:ext cx="4015024" cy="2042725"/>
          </a:xfrm>
          <a:prstGeom prst="rect">
            <a:avLst/>
          </a:prstGeom>
          <a:noFill/>
          <a:ln>
            <a:noFill/>
          </a:ln>
        </p:spPr>
      </p:pic>
      <p:sp>
        <p:nvSpPr>
          <p:cNvPr id="1464" name="Google Shape;1464;p58"/>
          <p:cNvSpPr txBox="1"/>
          <p:nvPr/>
        </p:nvSpPr>
        <p:spPr>
          <a:xfrm>
            <a:off x="1536275" y="3673525"/>
            <a:ext cx="1302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Roboto"/>
                <a:ea typeface="Roboto"/>
                <a:cs typeface="Roboto"/>
                <a:sym typeface="Roboto"/>
              </a:rPr>
              <a:t>(Baevski, 2020)</a:t>
            </a:r>
            <a:endParaRPr b="0" i="1" sz="1100" u="none" cap="none" strike="noStrike">
              <a:solidFill>
                <a:srgbClr val="000000"/>
              </a:solidFill>
              <a:latin typeface="Roboto"/>
              <a:ea typeface="Roboto"/>
              <a:cs typeface="Roboto"/>
              <a:sym typeface="Roboto"/>
            </a:endParaRPr>
          </a:p>
        </p:txBody>
      </p:sp>
      <p:sp>
        <p:nvSpPr>
          <p:cNvPr id="1465" name="Google Shape;1465;p58"/>
          <p:cNvSpPr txBox="1"/>
          <p:nvPr/>
        </p:nvSpPr>
        <p:spPr>
          <a:xfrm>
            <a:off x="4905300" y="1026300"/>
            <a:ext cx="288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What is the pretext task?</a:t>
            </a:r>
            <a:endParaRPr b="0" i="1" sz="1400" u="none" cap="none" strike="noStrike">
              <a:solidFill>
                <a:srgbClr val="000000"/>
              </a:solidFill>
              <a:latin typeface="Roboto"/>
              <a:ea typeface="Roboto"/>
              <a:cs typeface="Roboto"/>
              <a:sym typeface="Roboto"/>
            </a:endParaRPr>
          </a:p>
        </p:txBody>
      </p:sp>
      <p:pic>
        <p:nvPicPr>
          <p:cNvPr id="1466" name="Google Shape;1466;p58"/>
          <p:cNvPicPr preferRelativeResize="0"/>
          <p:nvPr/>
        </p:nvPicPr>
        <p:blipFill rotWithShape="1">
          <a:blip r:embed="rId4">
            <a:alphaModFix/>
          </a:blip>
          <a:srcRect b="0" l="0" r="0" t="0"/>
          <a:stretch/>
        </p:blipFill>
        <p:spPr>
          <a:xfrm>
            <a:off x="4572000" y="2334575"/>
            <a:ext cx="4188974" cy="775825"/>
          </a:xfrm>
          <a:prstGeom prst="rect">
            <a:avLst/>
          </a:prstGeom>
          <a:noFill/>
          <a:ln>
            <a:noFill/>
          </a:ln>
        </p:spPr>
      </p:pic>
      <p:pic>
        <p:nvPicPr>
          <p:cNvPr id="1467" name="Google Shape;1467;p58"/>
          <p:cNvPicPr preferRelativeResize="0"/>
          <p:nvPr/>
        </p:nvPicPr>
        <p:blipFill rotWithShape="1">
          <a:blip r:embed="rId5">
            <a:alphaModFix/>
          </a:blip>
          <a:srcRect b="0" l="0" r="0" t="0"/>
          <a:stretch/>
        </p:blipFill>
        <p:spPr>
          <a:xfrm>
            <a:off x="4506125" y="3937150"/>
            <a:ext cx="2259549" cy="265100"/>
          </a:xfrm>
          <a:prstGeom prst="rect">
            <a:avLst/>
          </a:prstGeom>
          <a:noFill/>
          <a:ln>
            <a:noFill/>
          </a:ln>
        </p:spPr>
      </p:pic>
      <p:cxnSp>
        <p:nvCxnSpPr>
          <p:cNvPr id="1468" name="Google Shape;1468;p58"/>
          <p:cNvCxnSpPr/>
          <p:nvPr/>
        </p:nvCxnSpPr>
        <p:spPr>
          <a:xfrm flipH="1" rot="10800000">
            <a:off x="6933525" y="4092950"/>
            <a:ext cx="330900" cy="4800"/>
          </a:xfrm>
          <a:prstGeom prst="straightConnector1">
            <a:avLst/>
          </a:prstGeom>
          <a:noFill/>
          <a:ln cap="flat" cmpd="sng" w="9525">
            <a:solidFill>
              <a:schemeClr val="dk2"/>
            </a:solidFill>
            <a:prstDash val="solid"/>
            <a:round/>
            <a:headEnd len="sm" w="sm" type="none"/>
            <a:tailEnd len="med" w="med" type="triangle"/>
          </a:ln>
        </p:spPr>
      </p:cxnSp>
      <p:sp>
        <p:nvSpPr>
          <p:cNvPr id="1469" name="Google Shape;1469;p58"/>
          <p:cNvSpPr txBox="1"/>
          <p:nvPr/>
        </p:nvSpPr>
        <p:spPr>
          <a:xfrm>
            <a:off x="7393825" y="3881975"/>
            <a:ext cx="163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Cosine similarity</a:t>
            </a:r>
            <a:endParaRPr b="0" i="0" sz="1400" u="none" cap="none" strike="noStrike">
              <a:solidFill>
                <a:srgbClr val="000000"/>
              </a:solidFill>
              <a:latin typeface="Roboto"/>
              <a:ea typeface="Roboto"/>
              <a:cs typeface="Roboto"/>
              <a:sym typeface="Roboto"/>
            </a:endParaRPr>
          </a:p>
        </p:txBody>
      </p:sp>
      <p:cxnSp>
        <p:nvCxnSpPr>
          <p:cNvPr id="1470" name="Google Shape;1470;p58"/>
          <p:cNvCxnSpPr/>
          <p:nvPr/>
        </p:nvCxnSpPr>
        <p:spPr>
          <a:xfrm rot="10800000">
            <a:off x="6962225" y="2177050"/>
            <a:ext cx="326100" cy="197100"/>
          </a:xfrm>
          <a:prstGeom prst="straightConnector1">
            <a:avLst/>
          </a:prstGeom>
          <a:noFill/>
          <a:ln cap="flat" cmpd="sng" w="9525">
            <a:solidFill>
              <a:schemeClr val="accent3"/>
            </a:solidFill>
            <a:prstDash val="solid"/>
            <a:round/>
            <a:headEnd len="sm" w="sm" type="none"/>
            <a:tailEnd len="med" w="med" type="triangle"/>
          </a:ln>
        </p:spPr>
      </p:cxnSp>
      <p:sp>
        <p:nvSpPr>
          <p:cNvPr id="1471" name="Google Shape;1471;p58"/>
          <p:cNvSpPr txBox="1"/>
          <p:nvPr/>
        </p:nvSpPr>
        <p:spPr>
          <a:xfrm>
            <a:off x="5984100" y="1783338"/>
            <a:ext cx="1227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DB4437"/>
                </a:solidFill>
                <a:latin typeface="Roboto"/>
                <a:ea typeface="Roboto"/>
                <a:cs typeface="Roboto"/>
                <a:sym typeface="Roboto"/>
              </a:rPr>
              <a:t>Masked element</a:t>
            </a:r>
            <a:endParaRPr b="0" i="0" sz="1100" u="none" cap="none" strike="noStrike">
              <a:solidFill>
                <a:srgbClr val="DB4437"/>
              </a:solidFill>
              <a:latin typeface="Roboto"/>
              <a:ea typeface="Roboto"/>
              <a:cs typeface="Roboto"/>
              <a:sym typeface="Roboto"/>
            </a:endParaRPr>
          </a:p>
        </p:txBody>
      </p:sp>
      <p:cxnSp>
        <p:nvCxnSpPr>
          <p:cNvPr id="1472" name="Google Shape;1472;p58"/>
          <p:cNvCxnSpPr/>
          <p:nvPr/>
        </p:nvCxnSpPr>
        <p:spPr>
          <a:xfrm flipH="1" rot="10800000">
            <a:off x="7646925" y="2076100"/>
            <a:ext cx="221700" cy="325800"/>
          </a:xfrm>
          <a:prstGeom prst="straightConnector1">
            <a:avLst/>
          </a:prstGeom>
          <a:noFill/>
          <a:ln cap="flat" cmpd="sng" w="9525">
            <a:solidFill>
              <a:schemeClr val="accent2"/>
            </a:solidFill>
            <a:prstDash val="solid"/>
            <a:round/>
            <a:headEnd len="sm" w="sm" type="none"/>
            <a:tailEnd len="med" w="med" type="triangle"/>
          </a:ln>
        </p:spPr>
      </p:cxnSp>
      <p:sp>
        <p:nvSpPr>
          <p:cNvPr id="1473" name="Google Shape;1473;p58"/>
          <p:cNvSpPr txBox="1"/>
          <p:nvPr/>
        </p:nvSpPr>
        <p:spPr>
          <a:xfrm>
            <a:off x="7508125" y="1640513"/>
            <a:ext cx="15225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F9D58"/>
                </a:solidFill>
                <a:latin typeface="Roboto"/>
                <a:ea typeface="Roboto"/>
                <a:cs typeface="Roboto"/>
                <a:sym typeface="Roboto"/>
              </a:rPr>
              <a:t>Actual value of the masked element</a:t>
            </a:r>
            <a:endParaRPr b="0" i="0" sz="1100" u="none" cap="none" strike="noStrike">
              <a:solidFill>
                <a:srgbClr val="0F9D58"/>
              </a:solidFill>
              <a:latin typeface="Roboto"/>
              <a:ea typeface="Roboto"/>
              <a:cs typeface="Roboto"/>
              <a:sym typeface="Roboto"/>
            </a:endParaRPr>
          </a:p>
        </p:txBody>
      </p:sp>
      <p:cxnSp>
        <p:nvCxnSpPr>
          <p:cNvPr id="1474" name="Google Shape;1474;p58"/>
          <p:cNvCxnSpPr/>
          <p:nvPr/>
        </p:nvCxnSpPr>
        <p:spPr>
          <a:xfrm>
            <a:off x="7130125" y="3222225"/>
            <a:ext cx="0" cy="273300"/>
          </a:xfrm>
          <a:prstGeom prst="straightConnector1">
            <a:avLst/>
          </a:prstGeom>
          <a:noFill/>
          <a:ln cap="flat" cmpd="sng" w="9525">
            <a:solidFill>
              <a:schemeClr val="dk1"/>
            </a:solidFill>
            <a:prstDash val="solid"/>
            <a:round/>
            <a:headEnd len="sm" w="sm" type="none"/>
            <a:tailEnd len="med" w="med" type="triangle"/>
          </a:ln>
        </p:spPr>
      </p:cxnSp>
      <p:sp>
        <p:nvSpPr>
          <p:cNvPr id="1475" name="Google Shape;1475;p58"/>
          <p:cNvSpPr txBox="1"/>
          <p:nvPr/>
        </p:nvSpPr>
        <p:spPr>
          <a:xfrm>
            <a:off x="6708150" y="3476325"/>
            <a:ext cx="1203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Roboto"/>
                <a:ea typeface="Roboto"/>
                <a:cs typeface="Roboto"/>
                <a:sym typeface="Roboto"/>
              </a:rPr>
              <a:t>Distractors</a:t>
            </a:r>
            <a:endParaRPr b="0" i="0" sz="1100" u="none" cap="none" strike="noStrike">
              <a:solidFill>
                <a:schemeClr val="dk1"/>
              </a:solidFill>
              <a:latin typeface="Roboto"/>
              <a:ea typeface="Roboto"/>
              <a:cs typeface="Roboto"/>
              <a:sym typeface="Roboto"/>
            </a:endParaRPr>
          </a:p>
        </p:txBody>
      </p:sp>
      <p:sp>
        <p:nvSpPr>
          <p:cNvPr id="1476" name="Google Shape;1476;p58"/>
          <p:cNvSpPr txBox="1"/>
          <p:nvPr/>
        </p:nvSpPr>
        <p:spPr>
          <a:xfrm>
            <a:off x="421950" y="4430550"/>
            <a:ext cx="8146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Intuition</a:t>
            </a:r>
            <a:r>
              <a:rPr b="0" i="0" lang="en-GB" sz="1400" u="none" cap="none" strike="noStrike">
                <a:solidFill>
                  <a:srgbClr val="000000"/>
                </a:solidFill>
                <a:latin typeface="Roboto"/>
                <a:ea typeface="Roboto"/>
                <a:cs typeface="Roboto"/>
                <a:sym typeface="Roboto"/>
              </a:rPr>
              <a:t>: we want </a:t>
            </a:r>
            <a:r>
              <a:rPr b="1" i="0" lang="en-GB" sz="1400" u="none" cap="none" strike="noStrike">
                <a:solidFill>
                  <a:srgbClr val="000000"/>
                </a:solidFill>
                <a:latin typeface="Roboto"/>
                <a:ea typeface="Roboto"/>
                <a:cs typeface="Roboto"/>
                <a:sym typeface="Roboto"/>
              </a:rPr>
              <a:t>c</a:t>
            </a:r>
            <a:r>
              <a:rPr b="0" i="0" lang="en-GB" sz="1100" u="none" cap="none" strike="noStrike">
                <a:solidFill>
                  <a:srgbClr val="000000"/>
                </a:solidFill>
                <a:latin typeface="Roboto"/>
                <a:ea typeface="Roboto"/>
                <a:cs typeface="Roboto"/>
                <a:sym typeface="Roboto"/>
              </a:rPr>
              <a:t>t</a:t>
            </a:r>
            <a:r>
              <a:rPr b="0" i="0" lang="en-GB" sz="1400" u="none" cap="none" strike="noStrike">
                <a:solidFill>
                  <a:srgbClr val="000000"/>
                </a:solidFill>
                <a:latin typeface="Roboto"/>
                <a:ea typeface="Roboto"/>
                <a:cs typeface="Roboto"/>
                <a:sym typeface="Roboto"/>
              </a:rPr>
              <a:t> to be as close as possible to the right </a:t>
            </a:r>
            <a:r>
              <a:rPr b="1" i="0" lang="en-GB" sz="1400" u="none" cap="none" strike="noStrike">
                <a:solidFill>
                  <a:srgbClr val="000000"/>
                </a:solidFill>
                <a:latin typeface="Roboto"/>
                <a:ea typeface="Roboto"/>
                <a:cs typeface="Roboto"/>
                <a:sym typeface="Roboto"/>
              </a:rPr>
              <a:t>z</a:t>
            </a:r>
            <a:r>
              <a:rPr b="0" i="0" lang="en-GB" sz="1100" u="none" cap="none" strike="noStrike">
                <a:solidFill>
                  <a:srgbClr val="000000"/>
                </a:solidFill>
                <a:latin typeface="Roboto"/>
                <a:ea typeface="Roboto"/>
                <a:cs typeface="Roboto"/>
                <a:sym typeface="Roboto"/>
              </a:rPr>
              <a:t>t</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477" name="Google Shape;1477;p5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6"/>
                                        </p:tgtEl>
                                        <p:attrNameLst>
                                          <p:attrName>style.visibility</p:attrName>
                                        </p:attrNameLst>
                                      </p:cBhvr>
                                      <p:to>
                                        <p:strVal val="visible"/>
                                      </p:to>
                                    </p:set>
                                    <p:animEffect filter="fade" transition="in">
                                      <p:cBhvr>
                                        <p:cTn dur="1000"/>
                                        <p:tgtEl>
                                          <p:spTgt spid="1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81" name="Shape 1481"/>
        <p:cNvGrpSpPr/>
        <p:nvPr/>
      </p:nvGrpSpPr>
      <p:grpSpPr>
        <a:xfrm>
          <a:off x="0" y="0"/>
          <a:ext cx="0" cy="0"/>
          <a:chOff x="0" y="0"/>
          <a:chExt cx="0" cy="0"/>
        </a:xfrm>
      </p:grpSpPr>
      <p:sp>
        <p:nvSpPr>
          <p:cNvPr id="1482" name="Google Shape;1482;p5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Wav2vec2</a:t>
            </a:r>
            <a:endParaRPr sz="2600"/>
          </a:p>
        </p:txBody>
      </p:sp>
      <p:pic>
        <p:nvPicPr>
          <p:cNvPr id="1483" name="Google Shape;1483;p59"/>
          <p:cNvPicPr preferRelativeResize="0"/>
          <p:nvPr/>
        </p:nvPicPr>
        <p:blipFill rotWithShape="1">
          <a:blip r:embed="rId3">
            <a:alphaModFix/>
          </a:blip>
          <a:srcRect b="0" l="0" r="0" t="0"/>
          <a:stretch/>
        </p:blipFill>
        <p:spPr>
          <a:xfrm>
            <a:off x="411275" y="1605100"/>
            <a:ext cx="4015024" cy="2042725"/>
          </a:xfrm>
          <a:prstGeom prst="rect">
            <a:avLst/>
          </a:prstGeom>
          <a:noFill/>
          <a:ln>
            <a:noFill/>
          </a:ln>
        </p:spPr>
      </p:pic>
      <p:sp>
        <p:nvSpPr>
          <p:cNvPr id="1484" name="Google Shape;1484;p59"/>
          <p:cNvSpPr txBox="1"/>
          <p:nvPr/>
        </p:nvSpPr>
        <p:spPr>
          <a:xfrm>
            <a:off x="1536275" y="3673525"/>
            <a:ext cx="1302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Roboto"/>
                <a:ea typeface="Roboto"/>
                <a:cs typeface="Roboto"/>
                <a:sym typeface="Roboto"/>
              </a:rPr>
              <a:t>(Baevski, 2020)</a:t>
            </a:r>
            <a:endParaRPr b="0" i="1" sz="1100" u="none" cap="none" strike="noStrike">
              <a:solidFill>
                <a:srgbClr val="000000"/>
              </a:solidFill>
              <a:latin typeface="Roboto"/>
              <a:ea typeface="Roboto"/>
              <a:cs typeface="Roboto"/>
              <a:sym typeface="Roboto"/>
            </a:endParaRPr>
          </a:p>
        </p:txBody>
      </p:sp>
      <p:sp>
        <p:nvSpPr>
          <p:cNvPr id="1485" name="Google Shape;1485;p59"/>
          <p:cNvSpPr txBox="1"/>
          <p:nvPr/>
        </p:nvSpPr>
        <p:spPr>
          <a:xfrm>
            <a:off x="421950" y="925350"/>
            <a:ext cx="4794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Actually, things are a bit more complex than that…</a:t>
            </a:r>
            <a:endParaRPr b="0" i="0" sz="1400" u="none" cap="none" strike="noStrike">
              <a:solidFill>
                <a:srgbClr val="000000"/>
              </a:solidFill>
              <a:latin typeface="Roboto"/>
              <a:ea typeface="Roboto"/>
              <a:cs typeface="Roboto"/>
              <a:sym typeface="Roboto"/>
            </a:endParaRPr>
          </a:p>
        </p:txBody>
      </p:sp>
      <p:sp>
        <p:nvSpPr>
          <p:cNvPr id="1486" name="Google Shape;1486;p59"/>
          <p:cNvSpPr/>
          <p:nvPr/>
        </p:nvSpPr>
        <p:spPr>
          <a:xfrm>
            <a:off x="1889200" y="2618050"/>
            <a:ext cx="2335200" cy="210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59"/>
          <p:cNvSpPr txBox="1"/>
          <p:nvPr/>
        </p:nvSpPr>
        <p:spPr>
          <a:xfrm>
            <a:off x="4431075" y="1643050"/>
            <a:ext cx="4636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model is not trained to identify the correct </a:t>
            </a:r>
            <a:r>
              <a:rPr b="1" i="0" lang="en-GB" sz="1400" u="none" cap="none" strike="noStrike">
                <a:solidFill>
                  <a:srgbClr val="000000"/>
                </a:solidFill>
                <a:latin typeface="Arial"/>
                <a:ea typeface="Arial"/>
                <a:cs typeface="Arial"/>
                <a:sym typeface="Arial"/>
              </a:rPr>
              <a:t>z</a:t>
            </a:r>
            <a:r>
              <a:rPr b="0" i="0" lang="en-GB" sz="1400" u="none" cap="none" strike="noStrike">
                <a:solidFill>
                  <a:srgbClr val="000000"/>
                </a:solidFill>
                <a:latin typeface="Arial"/>
                <a:ea typeface="Arial"/>
                <a:cs typeface="Arial"/>
                <a:sym typeface="Arial"/>
              </a:rPr>
              <a:t>, but a </a:t>
            </a:r>
            <a:r>
              <a:rPr b="1" i="0" lang="en-GB" sz="1400" u="none" cap="none" strike="noStrike">
                <a:solidFill>
                  <a:srgbClr val="000000"/>
                </a:solidFill>
                <a:latin typeface="Arial"/>
                <a:ea typeface="Arial"/>
                <a:cs typeface="Arial"/>
                <a:sym typeface="Arial"/>
              </a:rPr>
              <a:t>quantized version</a:t>
            </a:r>
            <a:r>
              <a:rPr b="0" i="0" lang="en-GB" sz="1400" u="none" cap="none" strike="noStrike">
                <a:solidFill>
                  <a:srgbClr val="000000"/>
                </a:solidFill>
                <a:latin typeface="Arial"/>
                <a:ea typeface="Arial"/>
                <a:cs typeface="Arial"/>
                <a:sym typeface="Arial"/>
              </a:rPr>
              <a:t> of it called </a:t>
            </a:r>
            <a:r>
              <a:rPr b="1" i="0" lang="en-GB" sz="1400" u="none" cap="none" strike="noStrike">
                <a:solidFill>
                  <a:srgbClr val="000000"/>
                </a:solidFill>
                <a:latin typeface="Arial"/>
                <a:ea typeface="Arial"/>
                <a:cs typeface="Arial"/>
                <a:sym typeface="Arial"/>
              </a:rPr>
              <a:t>q</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488" name="Google Shape;1488;p59"/>
          <p:cNvSpPr txBox="1"/>
          <p:nvPr/>
        </p:nvSpPr>
        <p:spPr>
          <a:xfrm>
            <a:off x="4551375" y="3118250"/>
            <a:ext cx="43962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authors found that to be  more effective than using the non-quantized continuous </a:t>
            </a:r>
            <a:r>
              <a:rPr b="1" i="0" lang="en-GB" sz="1400" u="none" cap="none" strike="noStrike">
                <a:solidFill>
                  <a:srgbClr val="000000"/>
                </a:solidFill>
                <a:latin typeface="Arial"/>
                <a:ea typeface="Arial"/>
                <a:cs typeface="Arial"/>
                <a:sym typeface="Arial"/>
              </a:rPr>
              <a:t>z</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1489" name="Google Shape;1489;p59"/>
          <p:cNvPicPr preferRelativeResize="0"/>
          <p:nvPr/>
        </p:nvPicPr>
        <p:blipFill rotWithShape="1">
          <a:blip r:embed="rId4">
            <a:alphaModFix/>
          </a:blip>
          <a:srcRect b="0" l="0" r="0" t="0"/>
          <a:stretch/>
        </p:blipFill>
        <p:spPr>
          <a:xfrm>
            <a:off x="5472075" y="2316073"/>
            <a:ext cx="1048367" cy="786275"/>
          </a:xfrm>
          <a:prstGeom prst="rect">
            <a:avLst/>
          </a:prstGeom>
          <a:noFill/>
          <a:ln>
            <a:noFill/>
          </a:ln>
        </p:spPr>
      </p:pic>
      <p:sp>
        <p:nvSpPr>
          <p:cNvPr id="1490" name="Google Shape;1490;p59"/>
          <p:cNvSpPr txBox="1"/>
          <p:nvPr/>
        </p:nvSpPr>
        <p:spPr>
          <a:xfrm>
            <a:off x="204450" y="3922350"/>
            <a:ext cx="8461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On the other hand, </a:t>
            </a:r>
            <a:r>
              <a:rPr b="1" i="0" lang="en-GB" sz="1400" u="none" cap="none" strike="noStrike">
                <a:solidFill>
                  <a:srgbClr val="000000"/>
                </a:solidFill>
                <a:latin typeface="Arial"/>
                <a:ea typeface="Arial"/>
                <a:cs typeface="Arial"/>
                <a:sym typeface="Arial"/>
              </a:rPr>
              <a:t>discrete representations</a:t>
            </a:r>
            <a:r>
              <a:rPr b="0" i="0" lang="en-GB" sz="1400" u="none" cap="none" strike="noStrike">
                <a:solidFill>
                  <a:srgbClr val="000000"/>
                </a:solidFill>
                <a:latin typeface="Arial"/>
                <a:ea typeface="Arial"/>
                <a:cs typeface="Arial"/>
                <a:sym typeface="Arial"/>
              </a:rPr>
              <a:t> might capture well </a:t>
            </a:r>
            <a:r>
              <a:rPr b="1" i="0" lang="en-GB" sz="1400" u="none" cap="none" strike="noStrike">
                <a:solidFill>
                  <a:srgbClr val="000000"/>
                </a:solidFill>
                <a:latin typeface="Arial"/>
                <a:ea typeface="Arial"/>
                <a:cs typeface="Arial"/>
                <a:sym typeface="Arial"/>
              </a:rPr>
              <a:t>discrete categories</a:t>
            </a:r>
            <a:r>
              <a:rPr b="0" i="0" lang="en-GB" sz="1400" u="none" cap="none" strike="noStrike">
                <a:solidFill>
                  <a:srgbClr val="000000"/>
                </a:solidFill>
                <a:latin typeface="Arial"/>
                <a:ea typeface="Arial"/>
                <a:cs typeface="Arial"/>
                <a:sym typeface="Arial"/>
              </a:rPr>
              <a:t> such as </a:t>
            </a:r>
            <a:r>
              <a:rPr b="1" i="0" lang="en-GB" sz="1400" u="none" cap="none" strike="noStrike">
                <a:solidFill>
                  <a:srgbClr val="000000"/>
                </a:solidFill>
                <a:latin typeface="Arial"/>
                <a:ea typeface="Arial"/>
                <a:cs typeface="Arial"/>
                <a:sym typeface="Arial"/>
              </a:rPr>
              <a:t>phonemes</a:t>
            </a:r>
            <a:r>
              <a:rPr b="0" i="0" lang="en-GB" sz="1400" u="none" cap="none" strike="noStrike">
                <a:solidFill>
                  <a:srgbClr val="000000"/>
                </a:solidFill>
                <a:latin typeface="Arial"/>
                <a:ea typeface="Arial"/>
                <a:cs typeface="Arial"/>
                <a:sym typeface="Arial"/>
              </a:rPr>
              <a:t>, </a:t>
            </a:r>
            <a:r>
              <a:rPr b="1" i="0" lang="en-GB" sz="1400" u="none" cap="none" strike="noStrike">
                <a:solidFill>
                  <a:srgbClr val="000000"/>
                </a:solidFill>
                <a:latin typeface="Arial"/>
                <a:ea typeface="Arial"/>
                <a:cs typeface="Arial"/>
                <a:sym typeface="Arial"/>
              </a:rPr>
              <a:t>speaker identities</a:t>
            </a:r>
            <a:r>
              <a:rPr b="0" i="0" lang="en-GB" sz="1400" u="none" cap="none" strike="noStrike">
                <a:solidFill>
                  <a:srgbClr val="000000"/>
                </a:solidFill>
                <a:latin typeface="Arial"/>
                <a:ea typeface="Arial"/>
                <a:cs typeface="Arial"/>
                <a:sym typeface="Arial"/>
              </a:rPr>
              <a:t>, </a:t>
            </a:r>
            <a:r>
              <a:rPr b="1" i="0" lang="en-GB" sz="1400" u="none" cap="none" strike="noStrike">
                <a:solidFill>
                  <a:srgbClr val="000000"/>
                </a:solidFill>
                <a:latin typeface="Arial"/>
                <a:ea typeface="Arial"/>
                <a:cs typeface="Arial"/>
                <a:sym typeface="Arial"/>
              </a:rPr>
              <a:t>language</a:t>
            </a:r>
            <a:r>
              <a:rPr b="0" i="0" lang="en-GB" sz="1400" u="none" cap="none" strike="noStrike">
                <a:solidFill>
                  <a:srgbClr val="000000"/>
                </a:solidFill>
                <a:latin typeface="Arial"/>
                <a:ea typeface="Arial"/>
                <a:cs typeface="Arial"/>
                <a:sym typeface="Arial"/>
              </a:rPr>
              <a:t>, etc. </a:t>
            </a:r>
            <a:endParaRPr b="1" i="0" sz="1400" u="none" cap="none" strike="noStrike">
              <a:solidFill>
                <a:srgbClr val="000000"/>
              </a:solidFill>
              <a:latin typeface="Arial"/>
              <a:ea typeface="Arial"/>
              <a:cs typeface="Arial"/>
              <a:sym typeface="Arial"/>
            </a:endParaRPr>
          </a:p>
        </p:txBody>
      </p:sp>
      <p:sp>
        <p:nvSpPr>
          <p:cNvPr id="1491" name="Google Shape;1491;p59"/>
          <p:cNvSpPr txBox="1"/>
          <p:nvPr/>
        </p:nvSpPr>
        <p:spPr>
          <a:xfrm>
            <a:off x="211025" y="4517250"/>
            <a:ext cx="8856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Discrete representations can be more </a:t>
            </a:r>
            <a:r>
              <a:rPr b="1" i="0" lang="en-GB" sz="1400" u="none" cap="none" strike="noStrike">
                <a:solidFill>
                  <a:srgbClr val="000000"/>
                </a:solidFill>
                <a:latin typeface="Arial"/>
                <a:ea typeface="Arial"/>
                <a:cs typeface="Arial"/>
                <a:sym typeface="Arial"/>
              </a:rPr>
              <a:t>robust</a:t>
            </a:r>
            <a:r>
              <a:rPr b="0" i="0" lang="en-GB" sz="1400" u="none" cap="none" strike="noStrike">
                <a:solidFill>
                  <a:srgbClr val="000000"/>
                </a:solidFill>
                <a:latin typeface="Arial"/>
                <a:ea typeface="Arial"/>
                <a:cs typeface="Arial"/>
                <a:sym typeface="Arial"/>
              </a:rPr>
              <a:t> to noise because small changes to the input data might not cause changes in the output.</a:t>
            </a:r>
            <a:endParaRPr b="0" i="0" sz="1400" u="none" cap="none" strike="noStrike">
              <a:solidFill>
                <a:srgbClr val="000000"/>
              </a:solidFill>
              <a:latin typeface="Arial"/>
              <a:ea typeface="Arial"/>
              <a:cs typeface="Arial"/>
              <a:sym typeface="Arial"/>
            </a:endParaRPr>
          </a:p>
        </p:txBody>
      </p:sp>
      <p:sp>
        <p:nvSpPr>
          <p:cNvPr id="1492" name="Google Shape;1492;p5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9"/>
                                        </p:tgtEl>
                                        <p:attrNameLst>
                                          <p:attrName>style.visibility</p:attrName>
                                        </p:attrNameLst>
                                      </p:cBhvr>
                                      <p:to>
                                        <p:strVal val="visible"/>
                                      </p:to>
                                    </p:set>
                                    <p:animEffect filter="fade" transition="in">
                                      <p:cBhvr>
                                        <p:cTn dur="1000"/>
                                        <p:tgtEl>
                                          <p:spTgt spid="1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1000"/>
                                        <p:tgtEl>
                                          <p:spTgt spid="1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1000"/>
                                        <p:tgtEl>
                                          <p:spTgt spid="1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1"/>
                                        </p:tgtEl>
                                        <p:attrNameLst>
                                          <p:attrName>style.visibility</p:attrName>
                                        </p:attrNameLst>
                                      </p:cBhvr>
                                      <p:to>
                                        <p:strVal val="visible"/>
                                      </p:to>
                                    </p:set>
                                    <p:animEffect filter="fade" transition="in">
                                      <p:cBhvr>
                                        <p:cTn dur="1000"/>
                                        <p:tgtEl>
                                          <p:spTgt spid="1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96" name="Shape 1496"/>
        <p:cNvGrpSpPr/>
        <p:nvPr/>
      </p:nvGrpSpPr>
      <p:grpSpPr>
        <a:xfrm>
          <a:off x="0" y="0"/>
          <a:ext cx="0" cy="0"/>
          <a:chOff x="0" y="0"/>
          <a:chExt cx="0" cy="0"/>
        </a:xfrm>
      </p:grpSpPr>
      <p:sp>
        <p:nvSpPr>
          <p:cNvPr id="1497" name="Google Shape;1497;p6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Wav2vec2</a:t>
            </a:r>
            <a:endParaRPr sz="2600"/>
          </a:p>
        </p:txBody>
      </p:sp>
      <p:pic>
        <p:nvPicPr>
          <p:cNvPr id="1498" name="Google Shape;1498;p60"/>
          <p:cNvPicPr preferRelativeResize="0"/>
          <p:nvPr/>
        </p:nvPicPr>
        <p:blipFill rotWithShape="1">
          <a:blip r:embed="rId4">
            <a:alphaModFix/>
          </a:blip>
          <a:srcRect b="0" l="0" r="0" t="0"/>
          <a:stretch/>
        </p:blipFill>
        <p:spPr>
          <a:xfrm>
            <a:off x="411275" y="1605100"/>
            <a:ext cx="4015024" cy="2042725"/>
          </a:xfrm>
          <a:prstGeom prst="rect">
            <a:avLst/>
          </a:prstGeom>
          <a:noFill/>
          <a:ln>
            <a:noFill/>
          </a:ln>
        </p:spPr>
      </p:pic>
      <p:sp>
        <p:nvSpPr>
          <p:cNvPr id="1499" name="Google Shape;1499;p60"/>
          <p:cNvSpPr txBox="1"/>
          <p:nvPr/>
        </p:nvSpPr>
        <p:spPr>
          <a:xfrm>
            <a:off x="421950" y="925350"/>
            <a:ext cx="2891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1" lang="en-GB" sz="1400" u="none" cap="none" strike="noStrike">
                <a:solidFill>
                  <a:srgbClr val="000000"/>
                </a:solidFill>
                <a:latin typeface="Roboto"/>
                <a:ea typeface="Roboto"/>
                <a:cs typeface="Roboto"/>
                <a:sym typeface="Roboto"/>
              </a:rPr>
              <a:t>How to we quantize </a:t>
            </a:r>
            <a:r>
              <a:rPr b="1" i="1" lang="en-GB" sz="1400" u="none" cap="none" strike="noStrike">
                <a:solidFill>
                  <a:srgbClr val="000000"/>
                </a:solidFill>
                <a:latin typeface="Roboto"/>
                <a:ea typeface="Roboto"/>
                <a:cs typeface="Roboto"/>
                <a:sym typeface="Roboto"/>
              </a:rPr>
              <a:t>z</a:t>
            </a:r>
            <a:r>
              <a:rPr b="0" i="1"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500" name="Google Shape;1500;p60"/>
          <p:cNvSpPr/>
          <p:nvPr/>
        </p:nvSpPr>
        <p:spPr>
          <a:xfrm>
            <a:off x="1889200" y="2618050"/>
            <a:ext cx="2335200" cy="210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60"/>
          <p:cNvSpPr txBox="1"/>
          <p:nvPr/>
        </p:nvSpPr>
        <p:spPr>
          <a:xfrm>
            <a:off x="4572000" y="944775"/>
            <a:ext cx="44403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use </a:t>
            </a:r>
            <a:r>
              <a:rPr b="1" i="0" lang="en-GB" sz="1400" u="none" cap="none" strike="noStrike">
                <a:solidFill>
                  <a:srgbClr val="000000"/>
                </a:solidFill>
                <a:latin typeface="Roboto"/>
                <a:ea typeface="Roboto"/>
                <a:cs typeface="Roboto"/>
                <a:sym typeface="Roboto"/>
              </a:rPr>
              <a:t>vector quantization</a:t>
            </a:r>
            <a:r>
              <a:rPr b="0" i="0" lang="en-GB" sz="1400" u="none" cap="none" strike="noStrike">
                <a:solidFill>
                  <a:srgbClr val="000000"/>
                </a:solidFill>
                <a:latin typeface="Roboto"/>
                <a:ea typeface="Roboto"/>
                <a:cs typeface="Roboto"/>
                <a:sym typeface="Roboto"/>
              </a:rPr>
              <a:t> to learn </a:t>
            </a:r>
            <a:r>
              <a:rPr b="1" i="0" lang="en-GB" sz="1400" u="none" cap="none" strike="noStrike">
                <a:solidFill>
                  <a:srgbClr val="000000"/>
                </a:solidFill>
                <a:latin typeface="Roboto"/>
                <a:ea typeface="Roboto"/>
                <a:cs typeface="Roboto"/>
                <a:sym typeface="Roboto"/>
              </a:rPr>
              <a:t>G codebooks</a:t>
            </a:r>
            <a:r>
              <a:rPr b="0" i="0" lang="en-GB" sz="1400" u="none" cap="none" strike="noStrike">
                <a:solidFill>
                  <a:srgbClr val="000000"/>
                </a:solidFill>
                <a:latin typeface="Roboto"/>
                <a:ea typeface="Roboto"/>
                <a:cs typeface="Roboto"/>
                <a:sym typeface="Roboto"/>
              </a:rPr>
              <a:t> with </a:t>
            </a:r>
            <a:r>
              <a:rPr b="1" i="0" lang="en-GB" sz="1400" u="none" cap="none" strike="noStrike">
                <a:solidFill>
                  <a:srgbClr val="000000"/>
                </a:solidFill>
                <a:latin typeface="Roboto"/>
                <a:ea typeface="Roboto"/>
                <a:cs typeface="Roboto"/>
                <a:sym typeface="Roboto"/>
              </a:rPr>
              <a:t>V vectors</a:t>
            </a:r>
            <a:r>
              <a:rPr b="0" i="0" lang="en-GB" sz="1400" u="none" cap="none" strike="noStrike">
                <a:solidFill>
                  <a:srgbClr val="000000"/>
                </a:solidFill>
                <a:latin typeface="Roboto"/>
                <a:ea typeface="Roboto"/>
                <a:cs typeface="Roboto"/>
                <a:sym typeface="Roboto"/>
              </a:rPr>
              <a:t> (of dimensionality d) in each one:</a:t>
            </a:r>
            <a:endParaRPr b="0" i="0" sz="1400" u="none" cap="none" strike="noStrike">
              <a:solidFill>
                <a:srgbClr val="000000"/>
              </a:solidFill>
              <a:latin typeface="Roboto"/>
              <a:ea typeface="Roboto"/>
              <a:cs typeface="Roboto"/>
              <a:sym typeface="Roboto"/>
            </a:endParaRPr>
          </a:p>
        </p:txBody>
      </p:sp>
      <p:sp>
        <p:nvSpPr>
          <p:cNvPr id="1502" name="Google Shape;1502;p60"/>
          <p:cNvSpPr/>
          <p:nvPr/>
        </p:nvSpPr>
        <p:spPr>
          <a:xfrm>
            <a:off x="4895650" y="1776750"/>
            <a:ext cx="719400" cy="1064400"/>
          </a:xfrm>
          <a:prstGeom prst="can">
            <a:avLst>
              <a:gd fmla="val 25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60"/>
          <p:cNvSpPr/>
          <p:nvPr/>
        </p:nvSpPr>
        <p:spPr>
          <a:xfrm>
            <a:off x="5815250" y="1776750"/>
            <a:ext cx="719400" cy="1064400"/>
          </a:xfrm>
          <a:prstGeom prst="can">
            <a:avLst>
              <a:gd fmla="val 25000" name="adj"/>
            </a:avLst>
          </a:prstGeom>
          <a:solidFill>
            <a:srgbClr val="84FB89">
              <a:alpha val="4666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60"/>
          <p:cNvSpPr/>
          <p:nvPr/>
        </p:nvSpPr>
        <p:spPr>
          <a:xfrm>
            <a:off x="7564375" y="1776750"/>
            <a:ext cx="719400" cy="1064400"/>
          </a:xfrm>
          <a:prstGeom prst="can">
            <a:avLst>
              <a:gd fmla="val 25000" name="adj"/>
            </a:avLst>
          </a:prstGeom>
          <a:solidFill>
            <a:srgbClr val="FBDC84">
              <a:alpha val="4666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60"/>
          <p:cNvSpPr txBox="1"/>
          <p:nvPr/>
        </p:nvSpPr>
        <p:spPr>
          <a:xfrm>
            <a:off x="6785813" y="2237050"/>
            <a:ext cx="52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506" name="Google Shape;1506;p60"/>
          <p:cNvSpPr/>
          <p:nvPr/>
        </p:nvSpPr>
        <p:spPr>
          <a:xfrm rot="5400000">
            <a:off x="6586000" y="1243700"/>
            <a:ext cx="196500" cy="3576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60"/>
          <p:cNvSpPr txBox="1"/>
          <p:nvPr/>
        </p:nvSpPr>
        <p:spPr>
          <a:xfrm>
            <a:off x="6064575" y="3182700"/>
            <a:ext cx="215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G Codebooks</a:t>
            </a:r>
            <a:endParaRPr b="0" i="0" sz="1400" u="none" cap="none" strike="noStrike">
              <a:solidFill>
                <a:srgbClr val="000000"/>
              </a:solidFill>
              <a:latin typeface="Roboto"/>
              <a:ea typeface="Roboto"/>
              <a:cs typeface="Roboto"/>
              <a:sym typeface="Roboto"/>
            </a:endParaRPr>
          </a:p>
        </p:txBody>
      </p:sp>
      <p:sp>
        <p:nvSpPr>
          <p:cNvPr id="1508" name="Google Shape;1508;p60"/>
          <p:cNvSpPr/>
          <p:nvPr/>
        </p:nvSpPr>
        <p:spPr>
          <a:xfrm>
            <a:off x="4986775" y="20260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60"/>
          <p:cNvSpPr/>
          <p:nvPr/>
        </p:nvSpPr>
        <p:spPr>
          <a:xfrm>
            <a:off x="4986775" y="2178475"/>
            <a:ext cx="498600" cy="72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60"/>
          <p:cNvSpPr/>
          <p:nvPr/>
        </p:nvSpPr>
        <p:spPr>
          <a:xfrm>
            <a:off x="4986775" y="23308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60"/>
          <p:cNvSpPr/>
          <p:nvPr/>
        </p:nvSpPr>
        <p:spPr>
          <a:xfrm>
            <a:off x="4986775" y="24832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60"/>
          <p:cNvSpPr/>
          <p:nvPr/>
        </p:nvSpPr>
        <p:spPr>
          <a:xfrm>
            <a:off x="4986775" y="26356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60"/>
          <p:cNvSpPr/>
          <p:nvPr/>
        </p:nvSpPr>
        <p:spPr>
          <a:xfrm>
            <a:off x="5901175" y="20260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60"/>
          <p:cNvSpPr/>
          <p:nvPr/>
        </p:nvSpPr>
        <p:spPr>
          <a:xfrm>
            <a:off x="5901175" y="21784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60"/>
          <p:cNvSpPr/>
          <p:nvPr/>
        </p:nvSpPr>
        <p:spPr>
          <a:xfrm>
            <a:off x="5901175" y="23308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60"/>
          <p:cNvSpPr/>
          <p:nvPr/>
        </p:nvSpPr>
        <p:spPr>
          <a:xfrm>
            <a:off x="5901175" y="2483275"/>
            <a:ext cx="498600" cy="72000"/>
          </a:xfrm>
          <a:prstGeom prst="rect">
            <a:avLst/>
          </a:prstGeom>
          <a:solidFill>
            <a:srgbClr val="0F9D5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60"/>
          <p:cNvSpPr/>
          <p:nvPr/>
        </p:nvSpPr>
        <p:spPr>
          <a:xfrm>
            <a:off x="5901175" y="26356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60"/>
          <p:cNvSpPr/>
          <p:nvPr/>
        </p:nvSpPr>
        <p:spPr>
          <a:xfrm>
            <a:off x="7699275" y="2062375"/>
            <a:ext cx="498600" cy="72000"/>
          </a:xfrm>
          <a:prstGeom prst="rect">
            <a:avLst/>
          </a:prstGeom>
          <a:solidFill>
            <a:srgbClr val="F4B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60"/>
          <p:cNvSpPr/>
          <p:nvPr/>
        </p:nvSpPr>
        <p:spPr>
          <a:xfrm>
            <a:off x="7699275" y="22147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60"/>
          <p:cNvSpPr/>
          <p:nvPr/>
        </p:nvSpPr>
        <p:spPr>
          <a:xfrm>
            <a:off x="7699275" y="23671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60"/>
          <p:cNvSpPr/>
          <p:nvPr/>
        </p:nvSpPr>
        <p:spPr>
          <a:xfrm>
            <a:off x="7699275" y="25195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60"/>
          <p:cNvSpPr/>
          <p:nvPr/>
        </p:nvSpPr>
        <p:spPr>
          <a:xfrm>
            <a:off x="7699275" y="26719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23" name="Google Shape;1523;p60"/>
          <p:cNvCxnSpPr/>
          <p:nvPr/>
        </p:nvCxnSpPr>
        <p:spPr>
          <a:xfrm>
            <a:off x="8544625" y="1834275"/>
            <a:ext cx="0" cy="1189200"/>
          </a:xfrm>
          <a:prstGeom prst="straightConnector1">
            <a:avLst/>
          </a:prstGeom>
          <a:noFill/>
          <a:ln cap="flat" cmpd="sng" w="9525">
            <a:solidFill>
              <a:schemeClr val="dk2"/>
            </a:solidFill>
            <a:prstDash val="solid"/>
            <a:round/>
            <a:headEnd len="med" w="med" type="triangle"/>
            <a:tailEnd len="med" w="med" type="triangle"/>
          </a:ln>
        </p:spPr>
      </p:cxnSp>
      <p:sp>
        <p:nvSpPr>
          <p:cNvPr id="1524" name="Google Shape;1524;p60"/>
          <p:cNvSpPr txBox="1"/>
          <p:nvPr/>
        </p:nvSpPr>
        <p:spPr>
          <a:xfrm>
            <a:off x="8583925" y="2203075"/>
            <a:ext cx="49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V</a:t>
            </a:r>
            <a:endParaRPr b="0" i="0" sz="1400" u="none" cap="none" strike="noStrike">
              <a:solidFill>
                <a:srgbClr val="000000"/>
              </a:solidFill>
              <a:latin typeface="Roboto"/>
              <a:ea typeface="Roboto"/>
              <a:cs typeface="Roboto"/>
              <a:sym typeface="Roboto"/>
            </a:endParaRPr>
          </a:p>
        </p:txBody>
      </p:sp>
      <p:sp>
        <p:nvSpPr>
          <p:cNvPr id="1525" name="Google Shape;1525;p60"/>
          <p:cNvSpPr txBox="1"/>
          <p:nvPr/>
        </p:nvSpPr>
        <p:spPr>
          <a:xfrm>
            <a:off x="364825" y="3836100"/>
            <a:ext cx="8717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choose one entry from each codebook,  concatenate the resulting vectors, and apply a linear transformation to get </a:t>
            </a:r>
            <a:r>
              <a:rPr b="1" i="0" lang="en-GB" sz="1400" u="none" cap="none" strike="noStrike">
                <a:solidFill>
                  <a:srgbClr val="000000"/>
                </a:solidFill>
                <a:latin typeface="Roboto"/>
                <a:ea typeface="Roboto"/>
                <a:cs typeface="Roboto"/>
                <a:sym typeface="Roboto"/>
              </a:rPr>
              <a:t>q</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526" name="Google Shape;1526;p60"/>
          <p:cNvSpPr/>
          <p:nvPr/>
        </p:nvSpPr>
        <p:spPr>
          <a:xfrm>
            <a:off x="687425" y="4604825"/>
            <a:ext cx="498600" cy="72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60"/>
          <p:cNvSpPr/>
          <p:nvPr/>
        </p:nvSpPr>
        <p:spPr>
          <a:xfrm>
            <a:off x="1390600" y="4604825"/>
            <a:ext cx="498600" cy="72000"/>
          </a:xfrm>
          <a:prstGeom prst="rect">
            <a:avLst/>
          </a:prstGeom>
          <a:solidFill>
            <a:srgbClr val="0F9D5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60"/>
          <p:cNvSpPr/>
          <p:nvPr/>
        </p:nvSpPr>
        <p:spPr>
          <a:xfrm>
            <a:off x="2063125" y="4603825"/>
            <a:ext cx="498600" cy="72000"/>
          </a:xfrm>
          <a:prstGeom prst="rect">
            <a:avLst/>
          </a:prstGeom>
          <a:solidFill>
            <a:srgbClr val="F4B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60"/>
          <p:cNvSpPr txBox="1"/>
          <p:nvPr/>
        </p:nvSpPr>
        <p:spPr>
          <a:xfrm>
            <a:off x="755375" y="4751750"/>
            <a:ext cx="1926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G selected vectors</a:t>
            </a:r>
            <a:endParaRPr b="0" i="0" sz="1100" u="none" cap="none" strike="noStrike">
              <a:solidFill>
                <a:srgbClr val="000000"/>
              </a:solidFill>
              <a:latin typeface="Roboto"/>
              <a:ea typeface="Roboto"/>
              <a:cs typeface="Roboto"/>
              <a:sym typeface="Roboto"/>
            </a:endParaRPr>
          </a:p>
        </p:txBody>
      </p:sp>
      <p:sp>
        <p:nvSpPr>
          <p:cNvPr id="1530" name="Google Shape;1530;p60"/>
          <p:cNvSpPr/>
          <p:nvPr/>
        </p:nvSpPr>
        <p:spPr>
          <a:xfrm>
            <a:off x="2918800" y="4604825"/>
            <a:ext cx="276000" cy="1569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60"/>
          <p:cNvSpPr/>
          <p:nvPr/>
        </p:nvSpPr>
        <p:spPr>
          <a:xfrm>
            <a:off x="3339900" y="4524125"/>
            <a:ext cx="719400" cy="3183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532" name="Google Shape;1532;p60"/>
          <p:cNvSpPr/>
          <p:nvPr/>
        </p:nvSpPr>
        <p:spPr>
          <a:xfrm>
            <a:off x="4224400" y="4604825"/>
            <a:ext cx="276000" cy="1569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60"/>
          <p:cNvSpPr/>
          <p:nvPr/>
        </p:nvSpPr>
        <p:spPr>
          <a:xfrm>
            <a:off x="4703700" y="4647275"/>
            <a:ext cx="498600" cy="720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60"/>
          <p:cNvSpPr txBox="1"/>
          <p:nvPr/>
        </p:nvSpPr>
        <p:spPr>
          <a:xfrm>
            <a:off x="4761550" y="4728225"/>
            <a:ext cx="326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q</a:t>
            </a:r>
            <a:endParaRPr b="1" i="0" sz="1100" u="none" cap="none" strike="noStrike">
              <a:solidFill>
                <a:srgbClr val="000000"/>
              </a:solidFill>
              <a:latin typeface="Roboto"/>
              <a:ea typeface="Roboto"/>
              <a:cs typeface="Roboto"/>
              <a:sym typeface="Roboto"/>
            </a:endParaRPr>
          </a:p>
        </p:txBody>
      </p:sp>
      <p:cxnSp>
        <p:nvCxnSpPr>
          <p:cNvPr id="1535" name="Google Shape;1535;p60"/>
          <p:cNvCxnSpPr/>
          <p:nvPr/>
        </p:nvCxnSpPr>
        <p:spPr>
          <a:xfrm>
            <a:off x="5936900" y="2783100"/>
            <a:ext cx="476100" cy="0"/>
          </a:xfrm>
          <a:prstGeom prst="straightConnector1">
            <a:avLst/>
          </a:prstGeom>
          <a:noFill/>
          <a:ln cap="flat" cmpd="sng" w="9525">
            <a:solidFill>
              <a:schemeClr val="dk2"/>
            </a:solidFill>
            <a:prstDash val="solid"/>
            <a:round/>
            <a:headEnd len="med" w="med" type="triangle"/>
            <a:tailEnd len="med" w="med" type="triangle"/>
          </a:ln>
        </p:spPr>
      </p:cxnSp>
      <p:sp>
        <p:nvSpPr>
          <p:cNvPr id="1536" name="Google Shape;1536;p60"/>
          <p:cNvSpPr txBox="1"/>
          <p:nvPr/>
        </p:nvSpPr>
        <p:spPr>
          <a:xfrm>
            <a:off x="6084400" y="2668888"/>
            <a:ext cx="15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d</a:t>
            </a:r>
            <a:endParaRPr b="0" i="0" sz="1400" u="none" cap="none" strike="noStrike">
              <a:solidFill>
                <a:srgbClr val="000000"/>
              </a:solidFill>
              <a:latin typeface="Roboto"/>
              <a:ea typeface="Roboto"/>
              <a:cs typeface="Roboto"/>
              <a:sym typeface="Roboto"/>
            </a:endParaRPr>
          </a:p>
        </p:txBody>
      </p:sp>
      <p:cxnSp>
        <p:nvCxnSpPr>
          <p:cNvPr id="1537" name="Google Shape;1537;p60"/>
          <p:cNvCxnSpPr/>
          <p:nvPr/>
        </p:nvCxnSpPr>
        <p:spPr>
          <a:xfrm>
            <a:off x="687425" y="4529900"/>
            <a:ext cx="476100" cy="0"/>
          </a:xfrm>
          <a:prstGeom prst="straightConnector1">
            <a:avLst/>
          </a:prstGeom>
          <a:noFill/>
          <a:ln cap="flat" cmpd="sng" w="9525">
            <a:solidFill>
              <a:schemeClr val="dk2"/>
            </a:solidFill>
            <a:prstDash val="solid"/>
            <a:round/>
            <a:headEnd len="med" w="med" type="triangle"/>
            <a:tailEnd len="med" w="med" type="triangle"/>
          </a:ln>
        </p:spPr>
      </p:cxnSp>
      <p:sp>
        <p:nvSpPr>
          <p:cNvPr id="1538" name="Google Shape;1538;p60"/>
          <p:cNvSpPr txBox="1"/>
          <p:nvPr/>
        </p:nvSpPr>
        <p:spPr>
          <a:xfrm>
            <a:off x="810525" y="4266113"/>
            <a:ext cx="156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d</a:t>
            </a:r>
            <a:endParaRPr b="0" i="0" sz="1000" u="none" cap="none" strike="noStrike">
              <a:solidFill>
                <a:srgbClr val="000000"/>
              </a:solidFill>
              <a:latin typeface="Roboto"/>
              <a:ea typeface="Roboto"/>
              <a:cs typeface="Roboto"/>
              <a:sym typeface="Roboto"/>
            </a:endParaRPr>
          </a:p>
        </p:txBody>
      </p:sp>
      <p:cxnSp>
        <p:nvCxnSpPr>
          <p:cNvPr id="1539" name="Google Shape;1539;p60"/>
          <p:cNvCxnSpPr/>
          <p:nvPr/>
        </p:nvCxnSpPr>
        <p:spPr>
          <a:xfrm>
            <a:off x="1373225" y="4529900"/>
            <a:ext cx="476100" cy="0"/>
          </a:xfrm>
          <a:prstGeom prst="straightConnector1">
            <a:avLst/>
          </a:prstGeom>
          <a:noFill/>
          <a:ln cap="flat" cmpd="sng" w="9525">
            <a:solidFill>
              <a:schemeClr val="dk2"/>
            </a:solidFill>
            <a:prstDash val="solid"/>
            <a:round/>
            <a:headEnd len="med" w="med" type="triangle"/>
            <a:tailEnd len="med" w="med" type="triangle"/>
          </a:ln>
        </p:spPr>
      </p:cxnSp>
      <p:sp>
        <p:nvSpPr>
          <p:cNvPr id="1540" name="Google Shape;1540;p60"/>
          <p:cNvSpPr txBox="1"/>
          <p:nvPr/>
        </p:nvSpPr>
        <p:spPr>
          <a:xfrm>
            <a:off x="1496325" y="4266113"/>
            <a:ext cx="156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d</a:t>
            </a:r>
            <a:endParaRPr b="0" i="0" sz="1000" u="none" cap="none" strike="noStrike">
              <a:solidFill>
                <a:srgbClr val="000000"/>
              </a:solidFill>
              <a:latin typeface="Roboto"/>
              <a:ea typeface="Roboto"/>
              <a:cs typeface="Roboto"/>
              <a:sym typeface="Roboto"/>
            </a:endParaRPr>
          </a:p>
        </p:txBody>
      </p:sp>
      <p:cxnSp>
        <p:nvCxnSpPr>
          <p:cNvPr id="1541" name="Google Shape;1541;p60"/>
          <p:cNvCxnSpPr/>
          <p:nvPr/>
        </p:nvCxnSpPr>
        <p:spPr>
          <a:xfrm>
            <a:off x="2059025" y="4529900"/>
            <a:ext cx="476100" cy="0"/>
          </a:xfrm>
          <a:prstGeom prst="straightConnector1">
            <a:avLst/>
          </a:prstGeom>
          <a:noFill/>
          <a:ln cap="flat" cmpd="sng" w="9525">
            <a:solidFill>
              <a:schemeClr val="dk2"/>
            </a:solidFill>
            <a:prstDash val="solid"/>
            <a:round/>
            <a:headEnd len="med" w="med" type="triangle"/>
            <a:tailEnd len="med" w="med" type="triangle"/>
          </a:ln>
        </p:spPr>
      </p:cxnSp>
      <p:sp>
        <p:nvSpPr>
          <p:cNvPr id="1542" name="Google Shape;1542;p60"/>
          <p:cNvSpPr txBox="1"/>
          <p:nvPr/>
        </p:nvSpPr>
        <p:spPr>
          <a:xfrm>
            <a:off x="2182125" y="4266113"/>
            <a:ext cx="156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d</a:t>
            </a:r>
            <a:endParaRPr b="0" i="0" sz="1000" u="none" cap="none" strike="noStrike">
              <a:solidFill>
                <a:srgbClr val="000000"/>
              </a:solidFill>
              <a:latin typeface="Roboto"/>
              <a:ea typeface="Roboto"/>
              <a:cs typeface="Roboto"/>
              <a:sym typeface="Roboto"/>
            </a:endParaRPr>
          </a:p>
        </p:txBody>
      </p:sp>
      <p:cxnSp>
        <p:nvCxnSpPr>
          <p:cNvPr id="1543" name="Google Shape;1543;p60"/>
          <p:cNvCxnSpPr/>
          <p:nvPr/>
        </p:nvCxnSpPr>
        <p:spPr>
          <a:xfrm>
            <a:off x="4726025" y="4529900"/>
            <a:ext cx="476100" cy="0"/>
          </a:xfrm>
          <a:prstGeom prst="straightConnector1">
            <a:avLst/>
          </a:prstGeom>
          <a:noFill/>
          <a:ln cap="flat" cmpd="sng" w="9525">
            <a:solidFill>
              <a:schemeClr val="dk2"/>
            </a:solidFill>
            <a:prstDash val="solid"/>
            <a:round/>
            <a:headEnd len="med" w="med" type="triangle"/>
            <a:tailEnd len="med" w="med" type="triangle"/>
          </a:ln>
        </p:spPr>
      </p:cxnSp>
      <p:sp>
        <p:nvSpPr>
          <p:cNvPr id="1544" name="Google Shape;1544;p60"/>
          <p:cNvSpPr txBox="1"/>
          <p:nvPr/>
        </p:nvSpPr>
        <p:spPr>
          <a:xfrm>
            <a:off x="4849125" y="4266113"/>
            <a:ext cx="156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f</a:t>
            </a:r>
            <a:endParaRPr b="0" i="0" sz="1000" u="none" cap="none" strike="noStrike">
              <a:solidFill>
                <a:srgbClr val="000000"/>
              </a:solidFill>
              <a:latin typeface="Roboto"/>
              <a:ea typeface="Roboto"/>
              <a:cs typeface="Roboto"/>
              <a:sym typeface="Roboto"/>
            </a:endParaRPr>
          </a:p>
        </p:txBody>
      </p:sp>
      <p:sp>
        <p:nvSpPr>
          <p:cNvPr id="1545" name="Google Shape;1545;p6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549" name="Shape 1549"/>
        <p:cNvGrpSpPr/>
        <p:nvPr/>
      </p:nvGrpSpPr>
      <p:grpSpPr>
        <a:xfrm>
          <a:off x="0" y="0"/>
          <a:ext cx="0" cy="0"/>
          <a:chOff x="0" y="0"/>
          <a:chExt cx="0" cy="0"/>
        </a:xfrm>
      </p:grpSpPr>
      <p:sp>
        <p:nvSpPr>
          <p:cNvPr id="1550" name="Google Shape;1550;p6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Wav2vec2</a:t>
            </a:r>
            <a:endParaRPr sz="2600"/>
          </a:p>
        </p:txBody>
      </p:sp>
      <p:sp>
        <p:nvSpPr>
          <p:cNvPr id="1551" name="Google Shape;1551;p61"/>
          <p:cNvSpPr txBox="1"/>
          <p:nvPr/>
        </p:nvSpPr>
        <p:spPr>
          <a:xfrm>
            <a:off x="421950" y="772950"/>
            <a:ext cx="6164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1" lang="en-GB" sz="1400" u="none" cap="none" strike="noStrike">
                <a:solidFill>
                  <a:srgbClr val="000000"/>
                </a:solidFill>
                <a:latin typeface="Roboto"/>
                <a:ea typeface="Roboto"/>
                <a:cs typeface="Roboto"/>
                <a:sym typeface="Roboto"/>
              </a:rPr>
              <a:t>How do we select the G codebook vectors needed to get </a:t>
            </a:r>
            <a:r>
              <a:rPr b="1" i="1" lang="en-GB" sz="1400" u="none" cap="none" strike="noStrike">
                <a:solidFill>
                  <a:srgbClr val="000000"/>
                </a:solidFill>
                <a:latin typeface="Roboto"/>
                <a:ea typeface="Roboto"/>
                <a:cs typeface="Roboto"/>
                <a:sym typeface="Roboto"/>
              </a:rPr>
              <a:t>q</a:t>
            </a:r>
            <a:r>
              <a:rPr b="0" i="1"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1552" name="Google Shape;1552;p61"/>
          <p:cNvSpPr/>
          <p:nvPr/>
        </p:nvSpPr>
        <p:spPr>
          <a:xfrm>
            <a:off x="399850" y="1395750"/>
            <a:ext cx="719400" cy="1064400"/>
          </a:xfrm>
          <a:prstGeom prst="can">
            <a:avLst>
              <a:gd fmla="val 25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61"/>
          <p:cNvSpPr/>
          <p:nvPr/>
        </p:nvSpPr>
        <p:spPr>
          <a:xfrm>
            <a:off x="1319450" y="1395750"/>
            <a:ext cx="719400" cy="1064400"/>
          </a:xfrm>
          <a:prstGeom prst="can">
            <a:avLst>
              <a:gd fmla="val 25000" name="adj"/>
            </a:avLst>
          </a:prstGeom>
          <a:solidFill>
            <a:srgbClr val="84FB89">
              <a:alpha val="4666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61"/>
          <p:cNvSpPr/>
          <p:nvPr/>
        </p:nvSpPr>
        <p:spPr>
          <a:xfrm>
            <a:off x="3068575" y="1395750"/>
            <a:ext cx="719400" cy="1064400"/>
          </a:xfrm>
          <a:prstGeom prst="can">
            <a:avLst>
              <a:gd fmla="val 25000" name="adj"/>
            </a:avLst>
          </a:prstGeom>
          <a:solidFill>
            <a:srgbClr val="FBDC84">
              <a:alpha val="4666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61"/>
          <p:cNvSpPr txBox="1"/>
          <p:nvPr/>
        </p:nvSpPr>
        <p:spPr>
          <a:xfrm>
            <a:off x="2290013" y="1856050"/>
            <a:ext cx="52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556" name="Google Shape;1556;p61"/>
          <p:cNvSpPr/>
          <p:nvPr/>
        </p:nvSpPr>
        <p:spPr>
          <a:xfrm rot="5400000">
            <a:off x="2014000" y="786500"/>
            <a:ext cx="196500" cy="3576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61"/>
          <p:cNvSpPr txBox="1"/>
          <p:nvPr/>
        </p:nvSpPr>
        <p:spPr>
          <a:xfrm>
            <a:off x="1568775" y="2725500"/>
            <a:ext cx="215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G Codebooks</a:t>
            </a:r>
            <a:endParaRPr b="0" i="0" sz="1400" u="none" cap="none" strike="noStrike">
              <a:solidFill>
                <a:srgbClr val="000000"/>
              </a:solidFill>
              <a:latin typeface="Roboto"/>
              <a:ea typeface="Roboto"/>
              <a:cs typeface="Roboto"/>
              <a:sym typeface="Roboto"/>
            </a:endParaRPr>
          </a:p>
        </p:txBody>
      </p:sp>
      <p:sp>
        <p:nvSpPr>
          <p:cNvPr id="1558" name="Google Shape;1558;p61"/>
          <p:cNvSpPr/>
          <p:nvPr/>
        </p:nvSpPr>
        <p:spPr>
          <a:xfrm>
            <a:off x="490975" y="16450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61"/>
          <p:cNvSpPr/>
          <p:nvPr/>
        </p:nvSpPr>
        <p:spPr>
          <a:xfrm>
            <a:off x="490975" y="1797475"/>
            <a:ext cx="498600" cy="72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61"/>
          <p:cNvSpPr/>
          <p:nvPr/>
        </p:nvSpPr>
        <p:spPr>
          <a:xfrm>
            <a:off x="490975" y="19498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61"/>
          <p:cNvSpPr/>
          <p:nvPr/>
        </p:nvSpPr>
        <p:spPr>
          <a:xfrm>
            <a:off x="490975" y="21022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61"/>
          <p:cNvSpPr/>
          <p:nvPr/>
        </p:nvSpPr>
        <p:spPr>
          <a:xfrm>
            <a:off x="490975" y="22546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61"/>
          <p:cNvSpPr/>
          <p:nvPr/>
        </p:nvSpPr>
        <p:spPr>
          <a:xfrm>
            <a:off x="1405375" y="16450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61"/>
          <p:cNvSpPr/>
          <p:nvPr/>
        </p:nvSpPr>
        <p:spPr>
          <a:xfrm>
            <a:off x="1405375" y="17974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61"/>
          <p:cNvSpPr/>
          <p:nvPr/>
        </p:nvSpPr>
        <p:spPr>
          <a:xfrm>
            <a:off x="1405375" y="19498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61"/>
          <p:cNvSpPr/>
          <p:nvPr/>
        </p:nvSpPr>
        <p:spPr>
          <a:xfrm>
            <a:off x="1405375" y="2102275"/>
            <a:ext cx="498600" cy="72000"/>
          </a:xfrm>
          <a:prstGeom prst="rect">
            <a:avLst/>
          </a:prstGeom>
          <a:solidFill>
            <a:srgbClr val="0F9D5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61"/>
          <p:cNvSpPr/>
          <p:nvPr/>
        </p:nvSpPr>
        <p:spPr>
          <a:xfrm>
            <a:off x="1405375" y="22546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61"/>
          <p:cNvSpPr/>
          <p:nvPr/>
        </p:nvSpPr>
        <p:spPr>
          <a:xfrm>
            <a:off x="3203475" y="1681375"/>
            <a:ext cx="498600" cy="72000"/>
          </a:xfrm>
          <a:prstGeom prst="rect">
            <a:avLst/>
          </a:prstGeom>
          <a:solidFill>
            <a:srgbClr val="F4B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61"/>
          <p:cNvSpPr/>
          <p:nvPr/>
        </p:nvSpPr>
        <p:spPr>
          <a:xfrm>
            <a:off x="3203475" y="18337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61"/>
          <p:cNvSpPr/>
          <p:nvPr/>
        </p:nvSpPr>
        <p:spPr>
          <a:xfrm>
            <a:off x="3203475" y="19861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61"/>
          <p:cNvSpPr/>
          <p:nvPr/>
        </p:nvSpPr>
        <p:spPr>
          <a:xfrm>
            <a:off x="3203475" y="21385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61"/>
          <p:cNvSpPr/>
          <p:nvPr/>
        </p:nvSpPr>
        <p:spPr>
          <a:xfrm>
            <a:off x="3203475" y="2290975"/>
            <a:ext cx="498600" cy="7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73" name="Google Shape;1573;p61"/>
          <p:cNvCxnSpPr/>
          <p:nvPr/>
        </p:nvCxnSpPr>
        <p:spPr>
          <a:xfrm>
            <a:off x="4048825" y="1453275"/>
            <a:ext cx="0" cy="1189200"/>
          </a:xfrm>
          <a:prstGeom prst="straightConnector1">
            <a:avLst/>
          </a:prstGeom>
          <a:noFill/>
          <a:ln cap="flat" cmpd="sng" w="9525">
            <a:solidFill>
              <a:schemeClr val="dk2"/>
            </a:solidFill>
            <a:prstDash val="solid"/>
            <a:round/>
            <a:headEnd len="med" w="med" type="triangle"/>
            <a:tailEnd len="med" w="med" type="triangle"/>
          </a:ln>
        </p:spPr>
      </p:cxnSp>
      <p:sp>
        <p:nvSpPr>
          <p:cNvPr id="1574" name="Google Shape;1574;p61"/>
          <p:cNvSpPr txBox="1"/>
          <p:nvPr/>
        </p:nvSpPr>
        <p:spPr>
          <a:xfrm>
            <a:off x="4088125" y="1822075"/>
            <a:ext cx="49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V</a:t>
            </a:r>
            <a:endParaRPr b="0" i="0" sz="1400" u="none" cap="none" strike="noStrike">
              <a:solidFill>
                <a:srgbClr val="000000"/>
              </a:solidFill>
              <a:latin typeface="Roboto"/>
              <a:ea typeface="Roboto"/>
              <a:cs typeface="Roboto"/>
              <a:sym typeface="Roboto"/>
            </a:endParaRPr>
          </a:p>
        </p:txBody>
      </p:sp>
      <p:sp>
        <p:nvSpPr>
          <p:cNvPr id="1575" name="Google Shape;1575;p61"/>
          <p:cNvSpPr txBox="1"/>
          <p:nvPr/>
        </p:nvSpPr>
        <p:spPr>
          <a:xfrm>
            <a:off x="4572000" y="1226875"/>
            <a:ext cx="4353000" cy="5232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Roboto"/>
              <a:buAutoNum type="arabicPeriod"/>
            </a:pPr>
            <a:r>
              <a:rPr b="0" i="0" lang="en-GB" sz="1100" u="none" cap="none" strike="noStrike">
                <a:solidFill>
                  <a:srgbClr val="000000"/>
                </a:solidFill>
                <a:latin typeface="Roboto"/>
                <a:ea typeface="Roboto"/>
                <a:cs typeface="Roboto"/>
                <a:sym typeface="Roboto"/>
              </a:rPr>
              <a:t>We apply G linear transformations such that </a:t>
            </a:r>
            <a:r>
              <a:rPr b="1" i="0" lang="en-GB" sz="1100" u="none" cap="none" strike="noStrike">
                <a:solidFill>
                  <a:srgbClr val="000000"/>
                </a:solidFill>
                <a:latin typeface="Roboto"/>
                <a:ea typeface="Roboto"/>
                <a:cs typeface="Roboto"/>
                <a:sym typeface="Roboto"/>
              </a:rPr>
              <a:t>z</a:t>
            </a:r>
            <a:r>
              <a:rPr b="0" i="0" lang="en-GB" sz="1100" u="none" cap="none" strike="noStrike">
                <a:solidFill>
                  <a:srgbClr val="000000"/>
                </a:solidFill>
                <a:latin typeface="Roboto"/>
                <a:ea typeface="Roboto"/>
                <a:cs typeface="Roboto"/>
                <a:sym typeface="Roboto"/>
              </a:rPr>
              <a:t> is mapped into a GxV dimensional space. </a:t>
            </a:r>
            <a:endParaRPr b="0" i="0" sz="1100" u="none" cap="none" strike="noStrike">
              <a:solidFill>
                <a:srgbClr val="000000"/>
              </a:solidFill>
              <a:latin typeface="Roboto"/>
              <a:ea typeface="Roboto"/>
              <a:cs typeface="Roboto"/>
              <a:sym typeface="Roboto"/>
            </a:endParaRPr>
          </a:p>
        </p:txBody>
      </p:sp>
      <p:sp>
        <p:nvSpPr>
          <p:cNvPr id="1576" name="Google Shape;1576;p61"/>
          <p:cNvSpPr txBox="1"/>
          <p:nvPr/>
        </p:nvSpPr>
        <p:spPr>
          <a:xfrm>
            <a:off x="64325" y="3204225"/>
            <a:ext cx="4990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2. 	Then, we apply the softmax to turn it into a set of probabilities pg,j</a:t>
            </a:r>
            <a:endParaRPr b="0" i="0" sz="1100" u="none" cap="none" strike="noStrike">
              <a:solidFill>
                <a:srgbClr val="000000"/>
              </a:solidFill>
              <a:latin typeface="Roboto"/>
              <a:ea typeface="Roboto"/>
              <a:cs typeface="Roboto"/>
              <a:sym typeface="Roboto"/>
            </a:endParaRPr>
          </a:p>
        </p:txBody>
      </p:sp>
      <p:sp>
        <p:nvSpPr>
          <p:cNvPr id="1577" name="Google Shape;1577;p61"/>
          <p:cNvSpPr/>
          <p:nvPr/>
        </p:nvSpPr>
        <p:spPr>
          <a:xfrm>
            <a:off x="7270250" y="1829575"/>
            <a:ext cx="1294500" cy="925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61"/>
          <p:cNvSpPr txBox="1"/>
          <p:nvPr/>
        </p:nvSpPr>
        <p:spPr>
          <a:xfrm>
            <a:off x="5084950" y="2334450"/>
            <a:ext cx="27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z</a:t>
            </a:r>
            <a:endParaRPr b="1" i="0" sz="1400" u="none" cap="none" strike="noStrike">
              <a:solidFill>
                <a:srgbClr val="000000"/>
              </a:solidFill>
              <a:latin typeface="Roboto"/>
              <a:ea typeface="Roboto"/>
              <a:cs typeface="Roboto"/>
              <a:sym typeface="Roboto"/>
            </a:endParaRPr>
          </a:p>
        </p:txBody>
      </p:sp>
      <p:sp>
        <p:nvSpPr>
          <p:cNvPr id="1579" name="Google Shape;1579;p61"/>
          <p:cNvSpPr/>
          <p:nvPr/>
        </p:nvSpPr>
        <p:spPr>
          <a:xfrm>
            <a:off x="5736500" y="2159425"/>
            <a:ext cx="802200" cy="373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1580" name="Google Shape;1580;p61"/>
          <p:cNvCxnSpPr/>
          <p:nvPr/>
        </p:nvCxnSpPr>
        <p:spPr>
          <a:xfrm>
            <a:off x="5517725" y="2369700"/>
            <a:ext cx="165600" cy="1500"/>
          </a:xfrm>
          <a:prstGeom prst="straightConnector1">
            <a:avLst/>
          </a:prstGeom>
          <a:noFill/>
          <a:ln cap="flat" cmpd="sng" w="9525">
            <a:solidFill>
              <a:schemeClr val="dk2"/>
            </a:solidFill>
            <a:prstDash val="solid"/>
            <a:round/>
            <a:headEnd len="sm" w="sm" type="none"/>
            <a:tailEnd len="med" w="med" type="triangle"/>
          </a:ln>
        </p:spPr>
      </p:cxnSp>
      <p:sp>
        <p:nvSpPr>
          <p:cNvPr id="1581" name="Google Shape;1581;p61"/>
          <p:cNvSpPr/>
          <p:nvPr/>
        </p:nvSpPr>
        <p:spPr>
          <a:xfrm>
            <a:off x="4928975" y="2334438"/>
            <a:ext cx="498600" cy="72000"/>
          </a:xfrm>
          <a:prstGeom prst="rect">
            <a:avLst/>
          </a:prstGeom>
          <a:solidFill>
            <a:srgbClr val="DB44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82" name="Google Shape;1582;p61"/>
          <p:cNvCxnSpPr/>
          <p:nvPr/>
        </p:nvCxnSpPr>
        <p:spPr>
          <a:xfrm>
            <a:off x="6660725" y="2369700"/>
            <a:ext cx="165600" cy="1500"/>
          </a:xfrm>
          <a:prstGeom prst="straightConnector1">
            <a:avLst/>
          </a:prstGeom>
          <a:noFill/>
          <a:ln cap="flat" cmpd="sng" w="9525">
            <a:solidFill>
              <a:schemeClr val="dk2"/>
            </a:solidFill>
            <a:prstDash val="solid"/>
            <a:round/>
            <a:headEnd len="sm" w="sm" type="none"/>
            <a:tailEnd len="med" w="med" type="triangle"/>
          </a:ln>
        </p:spPr>
      </p:cxnSp>
      <p:cxnSp>
        <p:nvCxnSpPr>
          <p:cNvPr id="1583" name="Google Shape;1583;p61"/>
          <p:cNvCxnSpPr/>
          <p:nvPr/>
        </p:nvCxnSpPr>
        <p:spPr>
          <a:xfrm flipH="1" rot="10800000">
            <a:off x="7280500" y="2836225"/>
            <a:ext cx="1277400" cy="4200"/>
          </a:xfrm>
          <a:prstGeom prst="straightConnector1">
            <a:avLst/>
          </a:prstGeom>
          <a:noFill/>
          <a:ln cap="flat" cmpd="sng" w="9525">
            <a:solidFill>
              <a:schemeClr val="dk2"/>
            </a:solidFill>
            <a:prstDash val="solid"/>
            <a:round/>
            <a:headEnd len="med" w="med" type="triangle"/>
            <a:tailEnd len="med" w="med" type="triangle"/>
          </a:ln>
        </p:spPr>
      </p:cxnSp>
      <p:sp>
        <p:nvSpPr>
          <p:cNvPr id="1584" name="Google Shape;1584;p61"/>
          <p:cNvSpPr txBox="1"/>
          <p:nvPr/>
        </p:nvSpPr>
        <p:spPr>
          <a:xfrm>
            <a:off x="7629100" y="2804025"/>
            <a:ext cx="4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V</a:t>
            </a:r>
            <a:endParaRPr b="0" i="0" sz="1400" u="none" cap="none" strike="noStrike">
              <a:solidFill>
                <a:srgbClr val="000000"/>
              </a:solidFill>
              <a:latin typeface="Roboto"/>
              <a:ea typeface="Roboto"/>
              <a:cs typeface="Roboto"/>
              <a:sym typeface="Roboto"/>
            </a:endParaRPr>
          </a:p>
        </p:txBody>
      </p:sp>
      <p:cxnSp>
        <p:nvCxnSpPr>
          <p:cNvPr id="1585" name="Google Shape;1585;p61"/>
          <p:cNvCxnSpPr/>
          <p:nvPr/>
        </p:nvCxnSpPr>
        <p:spPr>
          <a:xfrm rot="10800000">
            <a:off x="7239200" y="1868525"/>
            <a:ext cx="0" cy="882600"/>
          </a:xfrm>
          <a:prstGeom prst="straightConnector1">
            <a:avLst/>
          </a:prstGeom>
          <a:noFill/>
          <a:ln cap="flat" cmpd="sng" w="9525">
            <a:solidFill>
              <a:schemeClr val="dk2"/>
            </a:solidFill>
            <a:prstDash val="solid"/>
            <a:round/>
            <a:headEnd len="med" w="med" type="triangle"/>
            <a:tailEnd len="med" w="med" type="triangle"/>
          </a:ln>
        </p:spPr>
      </p:cxnSp>
      <p:sp>
        <p:nvSpPr>
          <p:cNvPr id="1586" name="Google Shape;1586;p61"/>
          <p:cNvSpPr txBox="1"/>
          <p:nvPr/>
        </p:nvSpPr>
        <p:spPr>
          <a:xfrm>
            <a:off x="6891150" y="2109725"/>
            <a:ext cx="4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G</a:t>
            </a:r>
            <a:endParaRPr b="0" i="0" sz="1400" u="none" cap="none" strike="noStrike">
              <a:solidFill>
                <a:srgbClr val="000000"/>
              </a:solidFill>
              <a:latin typeface="Roboto"/>
              <a:ea typeface="Roboto"/>
              <a:cs typeface="Roboto"/>
              <a:sym typeface="Roboto"/>
            </a:endParaRPr>
          </a:p>
        </p:txBody>
      </p:sp>
      <p:sp>
        <p:nvSpPr>
          <p:cNvPr id="1587" name="Google Shape;1587;p61"/>
          <p:cNvSpPr/>
          <p:nvPr/>
        </p:nvSpPr>
        <p:spPr>
          <a:xfrm>
            <a:off x="515750" y="3682950"/>
            <a:ext cx="1294500" cy="925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88" name="Google Shape;1588;p61"/>
          <p:cNvCxnSpPr/>
          <p:nvPr/>
        </p:nvCxnSpPr>
        <p:spPr>
          <a:xfrm flipH="1" rot="10800000">
            <a:off x="526000" y="4765800"/>
            <a:ext cx="1277400" cy="4200"/>
          </a:xfrm>
          <a:prstGeom prst="straightConnector1">
            <a:avLst/>
          </a:prstGeom>
          <a:noFill/>
          <a:ln cap="flat" cmpd="sng" w="9525">
            <a:solidFill>
              <a:schemeClr val="dk2"/>
            </a:solidFill>
            <a:prstDash val="solid"/>
            <a:round/>
            <a:headEnd len="med" w="med" type="triangle"/>
            <a:tailEnd len="med" w="med" type="triangle"/>
          </a:ln>
        </p:spPr>
      </p:cxnSp>
      <p:sp>
        <p:nvSpPr>
          <p:cNvPr id="1589" name="Google Shape;1589;p61"/>
          <p:cNvSpPr txBox="1"/>
          <p:nvPr/>
        </p:nvSpPr>
        <p:spPr>
          <a:xfrm>
            <a:off x="874600" y="4733600"/>
            <a:ext cx="4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V</a:t>
            </a:r>
            <a:endParaRPr b="0" i="0" sz="1400" u="none" cap="none" strike="noStrike">
              <a:solidFill>
                <a:srgbClr val="000000"/>
              </a:solidFill>
              <a:latin typeface="Roboto"/>
              <a:ea typeface="Roboto"/>
              <a:cs typeface="Roboto"/>
              <a:sym typeface="Roboto"/>
            </a:endParaRPr>
          </a:p>
        </p:txBody>
      </p:sp>
      <p:cxnSp>
        <p:nvCxnSpPr>
          <p:cNvPr id="1590" name="Google Shape;1590;p61"/>
          <p:cNvCxnSpPr/>
          <p:nvPr/>
        </p:nvCxnSpPr>
        <p:spPr>
          <a:xfrm rot="10800000">
            <a:off x="408500" y="3721900"/>
            <a:ext cx="0" cy="882600"/>
          </a:xfrm>
          <a:prstGeom prst="straightConnector1">
            <a:avLst/>
          </a:prstGeom>
          <a:noFill/>
          <a:ln cap="flat" cmpd="sng" w="9525">
            <a:solidFill>
              <a:schemeClr val="dk2"/>
            </a:solidFill>
            <a:prstDash val="solid"/>
            <a:round/>
            <a:headEnd len="med" w="med" type="triangle"/>
            <a:tailEnd len="med" w="med" type="triangle"/>
          </a:ln>
        </p:spPr>
      </p:cxnSp>
      <p:sp>
        <p:nvSpPr>
          <p:cNvPr id="1591" name="Google Shape;1591;p61"/>
          <p:cNvSpPr txBox="1"/>
          <p:nvPr/>
        </p:nvSpPr>
        <p:spPr>
          <a:xfrm>
            <a:off x="60450" y="3963100"/>
            <a:ext cx="4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G</a:t>
            </a:r>
            <a:endParaRPr b="0" i="0" sz="1400" u="none" cap="none" strike="noStrike">
              <a:solidFill>
                <a:srgbClr val="000000"/>
              </a:solidFill>
              <a:latin typeface="Roboto"/>
              <a:ea typeface="Roboto"/>
              <a:cs typeface="Roboto"/>
              <a:sym typeface="Roboto"/>
            </a:endParaRPr>
          </a:p>
        </p:txBody>
      </p:sp>
      <p:sp>
        <p:nvSpPr>
          <p:cNvPr id="1592" name="Google Shape;1592;p61"/>
          <p:cNvSpPr/>
          <p:nvPr/>
        </p:nvSpPr>
        <p:spPr>
          <a:xfrm>
            <a:off x="2176700" y="3958800"/>
            <a:ext cx="909600" cy="373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cxnSp>
        <p:nvCxnSpPr>
          <p:cNvPr id="1593" name="Google Shape;1593;p61"/>
          <p:cNvCxnSpPr>
            <a:stCxn id="1587" idx="3"/>
          </p:cNvCxnSpPr>
          <p:nvPr/>
        </p:nvCxnSpPr>
        <p:spPr>
          <a:xfrm>
            <a:off x="1810250" y="4145550"/>
            <a:ext cx="342300" cy="900"/>
          </a:xfrm>
          <a:prstGeom prst="straightConnector1">
            <a:avLst/>
          </a:prstGeom>
          <a:noFill/>
          <a:ln cap="flat" cmpd="sng" w="9525">
            <a:solidFill>
              <a:schemeClr val="dk2"/>
            </a:solidFill>
            <a:prstDash val="solid"/>
            <a:round/>
            <a:headEnd len="sm" w="sm" type="none"/>
            <a:tailEnd len="med" w="med" type="triangle"/>
          </a:ln>
        </p:spPr>
      </p:cxnSp>
      <p:sp>
        <p:nvSpPr>
          <p:cNvPr id="1594" name="Google Shape;1594;p61"/>
          <p:cNvSpPr/>
          <p:nvPr/>
        </p:nvSpPr>
        <p:spPr>
          <a:xfrm>
            <a:off x="3792350" y="3682950"/>
            <a:ext cx="1294500" cy="925200"/>
          </a:xfrm>
          <a:prstGeom prst="rect">
            <a:avLst/>
          </a:prstGeom>
          <a:solidFill>
            <a:srgbClr val="FBDC84">
              <a:alpha val="4666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95" name="Google Shape;1595;p61"/>
          <p:cNvCxnSpPr/>
          <p:nvPr/>
        </p:nvCxnSpPr>
        <p:spPr>
          <a:xfrm flipH="1" rot="10800000">
            <a:off x="3802600" y="4765800"/>
            <a:ext cx="1277400" cy="4200"/>
          </a:xfrm>
          <a:prstGeom prst="straightConnector1">
            <a:avLst/>
          </a:prstGeom>
          <a:noFill/>
          <a:ln cap="flat" cmpd="sng" w="9525">
            <a:solidFill>
              <a:schemeClr val="dk2"/>
            </a:solidFill>
            <a:prstDash val="solid"/>
            <a:round/>
            <a:headEnd len="med" w="med" type="triangle"/>
            <a:tailEnd len="med" w="med" type="triangle"/>
          </a:ln>
        </p:spPr>
      </p:cxnSp>
      <p:sp>
        <p:nvSpPr>
          <p:cNvPr id="1596" name="Google Shape;1596;p61"/>
          <p:cNvSpPr txBox="1"/>
          <p:nvPr/>
        </p:nvSpPr>
        <p:spPr>
          <a:xfrm>
            <a:off x="4151200" y="4733600"/>
            <a:ext cx="4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V</a:t>
            </a:r>
            <a:endParaRPr b="0" i="0" sz="1400" u="none" cap="none" strike="noStrike">
              <a:solidFill>
                <a:srgbClr val="000000"/>
              </a:solidFill>
              <a:latin typeface="Roboto"/>
              <a:ea typeface="Roboto"/>
              <a:cs typeface="Roboto"/>
              <a:sym typeface="Roboto"/>
            </a:endParaRPr>
          </a:p>
        </p:txBody>
      </p:sp>
      <p:cxnSp>
        <p:nvCxnSpPr>
          <p:cNvPr id="1597" name="Google Shape;1597;p61"/>
          <p:cNvCxnSpPr/>
          <p:nvPr/>
        </p:nvCxnSpPr>
        <p:spPr>
          <a:xfrm rot="10800000">
            <a:off x="3685100" y="3721900"/>
            <a:ext cx="0" cy="882600"/>
          </a:xfrm>
          <a:prstGeom prst="straightConnector1">
            <a:avLst/>
          </a:prstGeom>
          <a:noFill/>
          <a:ln cap="flat" cmpd="sng" w="9525">
            <a:solidFill>
              <a:schemeClr val="dk2"/>
            </a:solidFill>
            <a:prstDash val="solid"/>
            <a:round/>
            <a:headEnd len="med" w="med" type="triangle"/>
            <a:tailEnd len="med" w="med" type="triangle"/>
          </a:ln>
        </p:spPr>
      </p:cxnSp>
      <p:sp>
        <p:nvSpPr>
          <p:cNvPr id="1598" name="Google Shape;1598;p61"/>
          <p:cNvSpPr txBox="1"/>
          <p:nvPr/>
        </p:nvSpPr>
        <p:spPr>
          <a:xfrm>
            <a:off x="3418225" y="3945900"/>
            <a:ext cx="4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G</a:t>
            </a:r>
            <a:endParaRPr b="0" i="0" sz="1400" u="none" cap="none" strike="noStrike">
              <a:solidFill>
                <a:srgbClr val="000000"/>
              </a:solidFill>
              <a:latin typeface="Roboto"/>
              <a:ea typeface="Roboto"/>
              <a:cs typeface="Roboto"/>
              <a:sym typeface="Roboto"/>
            </a:endParaRPr>
          </a:p>
        </p:txBody>
      </p:sp>
      <p:cxnSp>
        <p:nvCxnSpPr>
          <p:cNvPr id="1599" name="Google Shape;1599;p61"/>
          <p:cNvCxnSpPr/>
          <p:nvPr/>
        </p:nvCxnSpPr>
        <p:spPr>
          <a:xfrm>
            <a:off x="3105650" y="4145550"/>
            <a:ext cx="342300" cy="900"/>
          </a:xfrm>
          <a:prstGeom prst="straightConnector1">
            <a:avLst/>
          </a:prstGeom>
          <a:noFill/>
          <a:ln cap="flat" cmpd="sng" w="9525">
            <a:solidFill>
              <a:schemeClr val="dk2"/>
            </a:solidFill>
            <a:prstDash val="solid"/>
            <a:round/>
            <a:headEnd len="sm" w="sm" type="none"/>
            <a:tailEnd len="med" w="med" type="triangle"/>
          </a:ln>
        </p:spPr>
      </p:cxnSp>
      <p:sp>
        <p:nvSpPr>
          <p:cNvPr id="1600" name="Google Shape;1600;p61"/>
          <p:cNvSpPr txBox="1"/>
          <p:nvPr/>
        </p:nvSpPr>
        <p:spPr>
          <a:xfrm>
            <a:off x="4240325" y="3913175"/>
            <a:ext cx="539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p</a:t>
            </a:r>
            <a:r>
              <a:rPr b="0" i="0" lang="en-GB" sz="1100" u="none" cap="none" strike="noStrike">
                <a:solidFill>
                  <a:srgbClr val="000000"/>
                </a:solidFill>
                <a:latin typeface="Roboto"/>
                <a:ea typeface="Roboto"/>
                <a:cs typeface="Roboto"/>
                <a:sym typeface="Roboto"/>
              </a:rPr>
              <a:t>g,j</a:t>
            </a:r>
            <a:endParaRPr b="0" i="0" sz="1100" u="none" cap="none" strike="noStrike">
              <a:solidFill>
                <a:srgbClr val="000000"/>
              </a:solidFill>
              <a:latin typeface="Roboto"/>
              <a:ea typeface="Roboto"/>
              <a:cs typeface="Roboto"/>
              <a:sym typeface="Roboto"/>
            </a:endParaRPr>
          </a:p>
        </p:txBody>
      </p:sp>
      <p:sp>
        <p:nvSpPr>
          <p:cNvPr id="1601" name="Google Shape;1601;p61"/>
          <p:cNvSpPr txBox="1"/>
          <p:nvPr/>
        </p:nvSpPr>
        <p:spPr>
          <a:xfrm>
            <a:off x="5448425" y="3204225"/>
            <a:ext cx="3531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3. For each codebook, select the vector with the highest probability:</a:t>
            </a:r>
            <a:endParaRPr b="0" i="0" sz="1100" u="none" cap="none" strike="noStrike">
              <a:solidFill>
                <a:srgbClr val="000000"/>
              </a:solidFill>
              <a:latin typeface="Roboto"/>
              <a:ea typeface="Roboto"/>
              <a:cs typeface="Roboto"/>
              <a:sym typeface="Roboto"/>
            </a:endParaRPr>
          </a:p>
        </p:txBody>
      </p:sp>
      <p:pic>
        <p:nvPicPr>
          <p:cNvPr id="1602" name="Google Shape;1602;p61"/>
          <p:cNvPicPr preferRelativeResize="0"/>
          <p:nvPr/>
        </p:nvPicPr>
        <p:blipFill rotWithShape="1">
          <a:blip r:embed="rId3">
            <a:alphaModFix/>
          </a:blip>
          <a:srcRect b="0" l="0" r="0" t="0"/>
          <a:stretch/>
        </p:blipFill>
        <p:spPr>
          <a:xfrm>
            <a:off x="5863138" y="3811313"/>
            <a:ext cx="1770725" cy="315775"/>
          </a:xfrm>
          <a:prstGeom prst="rect">
            <a:avLst/>
          </a:prstGeom>
          <a:noFill/>
          <a:ln>
            <a:noFill/>
          </a:ln>
        </p:spPr>
      </p:pic>
      <p:pic>
        <p:nvPicPr>
          <p:cNvPr id="1603" name="Google Shape;1603;p61"/>
          <p:cNvPicPr preferRelativeResize="0"/>
          <p:nvPr/>
        </p:nvPicPr>
        <p:blipFill rotWithShape="1">
          <a:blip r:embed="rId4">
            <a:alphaModFix/>
          </a:blip>
          <a:srcRect b="0" l="0" r="0" t="0"/>
          <a:stretch/>
        </p:blipFill>
        <p:spPr>
          <a:xfrm>
            <a:off x="5647425" y="4313363"/>
            <a:ext cx="602700" cy="558516"/>
          </a:xfrm>
          <a:prstGeom prst="rect">
            <a:avLst/>
          </a:prstGeom>
          <a:noFill/>
          <a:ln>
            <a:noFill/>
          </a:ln>
        </p:spPr>
      </p:pic>
      <p:sp>
        <p:nvSpPr>
          <p:cNvPr id="1604" name="Google Shape;1604;p61"/>
          <p:cNvSpPr txBox="1"/>
          <p:nvPr/>
        </p:nvSpPr>
        <p:spPr>
          <a:xfrm>
            <a:off x="6319025" y="4392350"/>
            <a:ext cx="258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Do you see issues here?</a:t>
            </a:r>
            <a:endParaRPr b="0" i="0" sz="1400" u="none" cap="none" strike="noStrike">
              <a:solidFill>
                <a:srgbClr val="000000"/>
              </a:solidFill>
              <a:latin typeface="Roboto"/>
              <a:ea typeface="Roboto"/>
              <a:cs typeface="Roboto"/>
              <a:sym typeface="Roboto"/>
            </a:endParaRPr>
          </a:p>
        </p:txBody>
      </p:sp>
      <p:sp>
        <p:nvSpPr>
          <p:cNvPr id="1605" name="Google Shape;1605;p61"/>
          <p:cNvSpPr txBox="1"/>
          <p:nvPr/>
        </p:nvSpPr>
        <p:spPr>
          <a:xfrm>
            <a:off x="742600" y="3676913"/>
            <a:ext cx="1060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Logits</a:t>
            </a:r>
            <a:endParaRPr b="0" i="0" sz="1100" u="none" cap="none" strike="noStrike">
              <a:solidFill>
                <a:srgbClr val="000000"/>
              </a:solidFill>
              <a:latin typeface="Roboto"/>
              <a:ea typeface="Roboto"/>
              <a:cs typeface="Roboto"/>
              <a:sym typeface="Roboto"/>
            </a:endParaRPr>
          </a:p>
        </p:txBody>
      </p:sp>
      <p:sp>
        <p:nvSpPr>
          <p:cNvPr id="1606" name="Google Shape;1606;p61"/>
          <p:cNvSpPr txBox="1"/>
          <p:nvPr/>
        </p:nvSpPr>
        <p:spPr>
          <a:xfrm>
            <a:off x="3944325" y="3674888"/>
            <a:ext cx="1060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Probabilities</a:t>
            </a:r>
            <a:endParaRPr b="0" i="0" sz="1100" u="none" cap="none" strike="noStrike">
              <a:solidFill>
                <a:srgbClr val="000000"/>
              </a:solidFill>
              <a:latin typeface="Roboto"/>
              <a:ea typeface="Roboto"/>
              <a:cs typeface="Roboto"/>
              <a:sym typeface="Roboto"/>
            </a:endParaRPr>
          </a:p>
        </p:txBody>
      </p:sp>
      <p:sp>
        <p:nvSpPr>
          <p:cNvPr id="1607" name="Google Shape;1607;p6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5"/>
                                        </p:tgtEl>
                                        <p:attrNameLst>
                                          <p:attrName>style.visibility</p:attrName>
                                        </p:attrNameLst>
                                      </p:cBhvr>
                                      <p:to>
                                        <p:strVal val="visible"/>
                                      </p:to>
                                    </p:set>
                                    <p:animEffect filter="fade" transition="in">
                                      <p:cBhvr>
                                        <p:cTn dur="1000"/>
                                        <p:tgtEl>
                                          <p:spTgt spid="1575"/>
                                        </p:tgtEl>
                                      </p:cBhvr>
                                    </p:animEffect>
                                  </p:childTnLst>
                                </p:cTn>
                              </p:par>
                              <p:par>
                                <p:cTn fill="hold" nodeType="withEffect" presetClass="entr" presetID="10" presetSubtype="0">
                                  <p:stCondLst>
                                    <p:cond delay="0"/>
                                  </p:stCondLst>
                                  <p:childTnLst>
                                    <p:set>
                                      <p:cBhvr>
                                        <p:cTn dur="1" fill="hold">
                                          <p:stCondLst>
                                            <p:cond delay="0"/>
                                          </p:stCondLst>
                                        </p:cTn>
                                        <p:tgtEl>
                                          <p:spTgt spid="1577"/>
                                        </p:tgtEl>
                                        <p:attrNameLst>
                                          <p:attrName>style.visibility</p:attrName>
                                        </p:attrNameLst>
                                      </p:cBhvr>
                                      <p:to>
                                        <p:strVal val="visible"/>
                                      </p:to>
                                    </p:set>
                                    <p:animEffect filter="fade" transition="in">
                                      <p:cBhvr>
                                        <p:cTn dur="1000"/>
                                        <p:tgtEl>
                                          <p:spTgt spid="1577"/>
                                        </p:tgtEl>
                                      </p:cBhvr>
                                    </p:animEffect>
                                  </p:childTnLst>
                                </p:cTn>
                              </p:par>
                              <p:par>
                                <p:cTn fill="hold" nodeType="withEffect" presetClass="entr" presetID="10" presetSubtype="0">
                                  <p:stCondLst>
                                    <p:cond delay="0"/>
                                  </p:stCondLst>
                                  <p:childTnLst>
                                    <p:set>
                                      <p:cBhvr>
                                        <p:cTn dur="1" fill="hold">
                                          <p:stCondLst>
                                            <p:cond delay="0"/>
                                          </p:stCondLst>
                                        </p:cTn>
                                        <p:tgtEl>
                                          <p:spTgt spid="1578"/>
                                        </p:tgtEl>
                                        <p:attrNameLst>
                                          <p:attrName>style.visibility</p:attrName>
                                        </p:attrNameLst>
                                      </p:cBhvr>
                                      <p:to>
                                        <p:strVal val="visible"/>
                                      </p:to>
                                    </p:set>
                                    <p:animEffect filter="fade" transition="in">
                                      <p:cBhvr>
                                        <p:cTn dur="1000"/>
                                        <p:tgtEl>
                                          <p:spTgt spid="1578"/>
                                        </p:tgtEl>
                                      </p:cBhvr>
                                    </p:animEffect>
                                  </p:childTnLst>
                                </p:cTn>
                              </p:par>
                              <p:par>
                                <p:cTn fill="hold" nodeType="withEffect" presetClass="entr" presetID="10" presetSubtype="0">
                                  <p:stCondLst>
                                    <p:cond delay="0"/>
                                  </p:stCondLst>
                                  <p:childTnLst>
                                    <p:set>
                                      <p:cBhvr>
                                        <p:cTn dur="1" fill="hold">
                                          <p:stCondLst>
                                            <p:cond delay="0"/>
                                          </p:stCondLst>
                                        </p:cTn>
                                        <p:tgtEl>
                                          <p:spTgt spid="1579"/>
                                        </p:tgtEl>
                                        <p:attrNameLst>
                                          <p:attrName>style.visibility</p:attrName>
                                        </p:attrNameLst>
                                      </p:cBhvr>
                                      <p:to>
                                        <p:strVal val="visible"/>
                                      </p:to>
                                    </p:set>
                                    <p:animEffect filter="fade" transition="in">
                                      <p:cBhvr>
                                        <p:cTn dur="1000"/>
                                        <p:tgtEl>
                                          <p:spTgt spid="1579"/>
                                        </p:tgtEl>
                                      </p:cBhvr>
                                    </p:animEffect>
                                  </p:childTnLst>
                                </p:cTn>
                              </p:par>
                              <p:par>
                                <p:cTn fill="hold" nodeType="withEffect" presetClass="entr" presetID="10" presetSubtype="0">
                                  <p:stCondLst>
                                    <p:cond delay="0"/>
                                  </p:stCondLst>
                                  <p:childTnLst>
                                    <p:set>
                                      <p:cBhvr>
                                        <p:cTn dur="1" fill="hold">
                                          <p:stCondLst>
                                            <p:cond delay="0"/>
                                          </p:stCondLst>
                                        </p:cTn>
                                        <p:tgtEl>
                                          <p:spTgt spid="1580"/>
                                        </p:tgtEl>
                                        <p:attrNameLst>
                                          <p:attrName>style.visibility</p:attrName>
                                        </p:attrNameLst>
                                      </p:cBhvr>
                                      <p:to>
                                        <p:strVal val="visible"/>
                                      </p:to>
                                    </p:set>
                                    <p:animEffect filter="fade" transition="in">
                                      <p:cBhvr>
                                        <p:cTn dur="1000"/>
                                        <p:tgtEl>
                                          <p:spTgt spid="1580"/>
                                        </p:tgtEl>
                                      </p:cBhvr>
                                    </p:animEffect>
                                  </p:childTnLst>
                                </p:cTn>
                              </p:par>
                              <p:par>
                                <p:cTn fill="hold" nodeType="withEffect" presetClass="entr" presetID="10" presetSubtype="0">
                                  <p:stCondLst>
                                    <p:cond delay="0"/>
                                  </p:stCondLst>
                                  <p:childTnLst>
                                    <p:set>
                                      <p:cBhvr>
                                        <p:cTn dur="1" fill="hold">
                                          <p:stCondLst>
                                            <p:cond delay="0"/>
                                          </p:stCondLst>
                                        </p:cTn>
                                        <p:tgtEl>
                                          <p:spTgt spid="1581"/>
                                        </p:tgtEl>
                                        <p:attrNameLst>
                                          <p:attrName>style.visibility</p:attrName>
                                        </p:attrNameLst>
                                      </p:cBhvr>
                                      <p:to>
                                        <p:strVal val="visible"/>
                                      </p:to>
                                    </p:set>
                                    <p:animEffect filter="fade" transition="in">
                                      <p:cBhvr>
                                        <p:cTn dur="1000"/>
                                        <p:tgtEl>
                                          <p:spTgt spid="1581"/>
                                        </p:tgtEl>
                                      </p:cBhvr>
                                    </p:animEffect>
                                  </p:childTnLst>
                                </p:cTn>
                              </p:par>
                              <p:par>
                                <p:cTn fill="hold" nodeType="withEffect" presetClass="entr" presetID="10" presetSubtype="0">
                                  <p:stCondLst>
                                    <p:cond delay="0"/>
                                  </p:stCondLst>
                                  <p:childTnLst>
                                    <p:set>
                                      <p:cBhvr>
                                        <p:cTn dur="1" fill="hold">
                                          <p:stCondLst>
                                            <p:cond delay="0"/>
                                          </p:stCondLst>
                                        </p:cTn>
                                        <p:tgtEl>
                                          <p:spTgt spid="1582"/>
                                        </p:tgtEl>
                                        <p:attrNameLst>
                                          <p:attrName>style.visibility</p:attrName>
                                        </p:attrNameLst>
                                      </p:cBhvr>
                                      <p:to>
                                        <p:strVal val="visible"/>
                                      </p:to>
                                    </p:set>
                                    <p:animEffect filter="fade" transition="in">
                                      <p:cBhvr>
                                        <p:cTn dur="1000"/>
                                        <p:tgtEl>
                                          <p:spTgt spid="1582"/>
                                        </p:tgtEl>
                                      </p:cBhvr>
                                    </p:animEffect>
                                  </p:childTnLst>
                                </p:cTn>
                              </p:par>
                              <p:par>
                                <p:cTn fill="hold" nodeType="withEffect" presetClass="entr" presetID="10" presetSubtype="0">
                                  <p:stCondLst>
                                    <p:cond delay="0"/>
                                  </p:stCondLst>
                                  <p:childTnLst>
                                    <p:set>
                                      <p:cBhvr>
                                        <p:cTn dur="1" fill="hold">
                                          <p:stCondLst>
                                            <p:cond delay="0"/>
                                          </p:stCondLst>
                                        </p:cTn>
                                        <p:tgtEl>
                                          <p:spTgt spid="1583"/>
                                        </p:tgtEl>
                                        <p:attrNameLst>
                                          <p:attrName>style.visibility</p:attrName>
                                        </p:attrNameLst>
                                      </p:cBhvr>
                                      <p:to>
                                        <p:strVal val="visible"/>
                                      </p:to>
                                    </p:set>
                                    <p:animEffect filter="fade" transition="in">
                                      <p:cBhvr>
                                        <p:cTn dur="1000"/>
                                        <p:tgtEl>
                                          <p:spTgt spid="1583"/>
                                        </p:tgtEl>
                                      </p:cBhvr>
                                    </p:animEffect>
                                  </p:childTnLst>
                                </p:cTn>
                              </p:par>
                              <p:par>
                                <p:cTn fill="hold" nodeType="withEffect" presetClass="entr" presetID="10" presetSubtype="0">
                                  <p:stCondLst>
                                    <p:cond delay="0"/>
                                  </p:stCondLst>
                                  <p:childTnLst>
                                    <p:set>
                                      <p:cBhvr>
                                        <p:cTn dur="1" fill="hold">
                                          <p:stCondLst>
                                            <p:cond delay="0"/>
                                          </p:stCondLst>
                                        </p:cTn>
                                        <p:tgtEl>
                                          <p:spTgt spid="1584"/>
                                        </p:tgtEl>
                                        <p:attrNameLst>
                                          <p:attrName>style.visibility</p:attrName>
                                        </p:attrNameLst>
                                      </p:cBhvr>
                                      <p:to>
                                        <p:strVal val="visible"/>
                                      </p:to>
                                    </p:set>
                                    <p:animEffect filter="fade" transition="in">
                                      <p:cBhvr>
                                        <p:cTn dur="1000"/>
                                        <p:tgtEl>
                                          <p:spTgt spid="1584"/>
                                        </p:tgtEl>
                                      </p:cBhvr>
                                    </p:animEffect>
                                  </p:childTnLst>
                                </p:cTn>
                              </p:par>
                              <p:par>
                                <p:cTn fill="hold" nodeType="withEffect" presetClass="entr" presetID="10" presetSubtype="0">
                                  <p:stCondLst>
                                    <p:cond delay="0"/>
                                  </p:stCondLst>
                                  <p:childTnLst>
                                    <p:set>
                                      <p:cBhvr>
                                        <p:cTn dur="1" fill="hold">
                                          <p:stCondLst>
                                            <p:cond delay="0"/>
                                          </p:stCondLst>
                                        </p:cTn>
                                        <p:tgtEl>
                                          <p:spTgt spid="1585"/>
                                        </p:tgtEl>
                                        <p:attrNameLst>
                                          <p:attrName>style.visibility</p:attrName>
                                        </p:attrNameLst>
                                      </p:cBhvr>
                                      <p:to>
                                        <p:strVal val="visible"/>
                                      </p:to>
                                    </p:set>
                                    <p:animEffect filter="fade" transition="in">
                                      <p:cBhvr>
                                        <p:cTn dur="1000"/>
                                        <p:tgtEl>
                                          <p:spTgt spid="1585"/>
                                        </p:tgtEl>
                                      </p:cBhvr>
                                    </p:animEffect>
                                  </p:childTnLst>
                                </p:cTn>
                              </p:par>
                              <p:par>
                                <p:cTn fill="hold" nodeType="withEffect" presetClass="entr" presetID="10" presetSubtype="0">
                                  <p:stCondLst>
                                    <p:cond delay="0"/>
                                  </p:stCondLst>
                                  <p:childTnLst>
                                    <p:set>
                                      <p:cBhvr>
                                        <p:cTn dur="1" fill="hold">
                                          <p:stCondLst>
                                            <p:cond delay="0"/>
                                          </p:stCondLst>
                                        </p:cTn>
                                        <p:tgtEl>
                                          <p:spTgt spid="1586"/>
                                        </p:tgtEl>
                                        <p:attrNameLst>
                                          <p:attrName>style.visibility</p:attrName>
                                        </p:attrNameLst>
                                      </p:cBhvr>
                                      <p:to>
                                        <p:strVal val="visible"/>
                                      </p:to>
                                    </p:set>
                                    <p:animEffect filter="fade" transition="in">
                                      <p:cBhvr>
                                        <p:cTn dur="1000"/>
                                        <p:tgtEl>
                                          <p:spTgt spid="1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6"/>
                                        </p:tgtEl>
                                        <p:attrNameLst>
                                          <p:attrName>style.visibility</p:attrName>
                                        </p:attrNameLst>
                                      </p:cBhvr>
                                      <p:to>
                                        <p:strVal val="visible"/>
                                      </p:to>
                                    </p:set>
                                    <p:animEffect filter="fade" transition="in">
                                      <p:cBhvr>
                                        <p:cTn dur="1000"/>
                                        <p:tgtEl>
                                          <p:spTgt spid="1576"/>
                                        </p:tgtEl>
                                      </p:cBhvr>
                                    </p:animEffect>
                                  </p:childTnLst>
                                </p:cTn>
                              </p:par>
                              <p:par>
                                <p:cTn fill="hold" nodeType="withEffect" presetClass="entr" presetID="10" presetSubtype="0">
                                  <p:stCondLst>
                                    <p:cond delay="0"/>
                                  </p:stCondLst>
                                  <p:childTnLst>
                                    <p:set>
                                      <p:cBhvr>
                                        <p:cTn dur="1" fill="hold">
                                          <p:stCondLst>
                                            <p:cond delay="0"/>
                                          </p:stCondLst>
                                        </p:cTn>
                                        <p:tgtEl>
                                          <p:spTgt spid="1587"/>
                                        </p:tgtEl>
                                        <p:attrNameLst>
                                          <p:attrName>style.visibility</p:attrName>
                                        </p:attrNameLst>
                                      </p:cBhvr>
                                      <p:to>
                                        <p:strVal val="visible"/>
                                      </p:to>
                                    </p:set>
                                    <p:animEffect filter="fade" transition="in">
                                      <p:cBhvr>
                                        <p:cTn dur="1000"/>
                                        <p:tgtEl>
                                          <p:spTgt spid="1587"/>
                                        </p:tgtEl>
                                      </p:cBhvr>
                                    </p:animEffect>
                                  </p:childTnLst>
                                </p:cTn>
                              </p:par>
                              <p:par>
                                <p:cTn fill="hold" nodeType="withEffect" presetClass="entr" presetID="10" presetSubtype="0">
                                  <p:stCondLst>
                                    <p:cond delay="0"/>
                                  </p:stCondLst>
                                  <p:childTnLst>
                                    <p:set>
                                      <p:cBhvr>
                                        <p:cTn dur="1" fill="hold">
                                          <p:stCondLst>
                                            <p:cond delay="0"/>
                                          </p:stCondLst>
                                        </p:cTn>
                                        <p:tgtEl>
                                          <p:spTgt spid="1588"/>
                                        </p:tgtEl>
                                        <p:attrNameLst>
                                          <p:attrName>style.visibility</p:attrName>
                                        </p:attrNameLst>
                                      </p:cBhvr>
                                      <p:to>
                                        <p:strVal val="visible"/>
                                      </p:to>
                                    </p:set>
                                    <p:animEffect filter="fade" transition="in">
                                      <p:cBhvr>
                                        <p:cTn dur="1000"/>
                                        <p:tgtEl>
                                          <p:spTgt spid="1588"/>
                                        </p:tgtEl>
                                      </p:cBhvr>
                                    </p:animEffect>
                                  </p:childTnLst>
                                </p:cTn>
                              </p:par>
                              <p:par>
                                <p:cTn fill="hold" nodeType="withEffect" presetClass="entr" presetID="10" presetSubtype="0">
                                  <p:stCondLst>
                                    <p:cond delay="0"/>
                                  </p:stCondLst>
                                  <p:childTnLst>
                                    <p:set>
                                      <p:cBhvr>
                                        <p:cTn dur="1" fill="hold">
                                          <p:stCondLst>
                                            <p:cond delay="0"/>
                                          </p:stCondLst>
                                        </p:cTn>
                                        <p:tgtEl>
                                          <p:spTgt spid="1589"/>
                                        </p:tgtEl>
                                        <p:attrNameLst>
                                          <p:attrName>style.visibility</p:attrName>
                                        </p:attrNameLst>
                                      </p:cBhvr>
                                      <p:to>
                                        <p:strVal val="visible"/>
                                      </p:to>
                                    </p:set>
                                    <p:animEffect filter="fade" transition="in">
                                      <p:cBhvr>
                                        <p:cTn dur="1000"/>
                                        <p:tgtEl>
                                          <p:spTgt spid="1589"/>
                                        </p:tgtEl>
                                      </p:cBhvr>
                                    </p:animEffect>
                                  </p:childTnLst>
                                </p:cTn>
                              </p:par>
                              <p:par>
                                <p:cTn fill="hold" nodeType="withEffect" presetClass="entr" presetID="10" presetSubtype="0">
                                  <p:stCondLst>
                                    <p:cond delay="0"/>
                                  </p:stCondLst>
                                  <p:childTnLst>
                                    <p:set>
                                      <p:cBhvr>
                                        <p:cTn dur="1" fill="hold">
                                          <p:stCondLst>
                                            <p:cond delay="0"/>
                                          </p:stCondLst>
                                        </p:cTn>
                                        <p:tgtEl>
                                          <p:spTgt spid="1590"/>
                                        </p:tgtEl>
                                        <p:attrNameLst>
                                          <p:attrName>style.visibility</p:attrName>
                                        </p:attrNameLst>
                                      </p:cBhvr>
                                      <p:to>
                                        <p:strVal val="visible"/>
                                      </p:to>
                                    </p:set>
                                    <p:animEffect filter="fade" transition="in">
                                      <p:cBhvr>
                                        <p:cTn dur="1000"/>
                                        <p:tgtEl>
                                          <p:spTgt spid="1590"/>
                                        </p:tgtEl>
                                      </p:cBhvr>
                                    </p:animEffect>
                                  </p:childTnLst>
                                </p:cTn>
                              </p:par>
                              <p:par>
                                <p:cTn fill="hold" nodeType="withEffect" presetClass="entr" presetID="10" presetSubtype="0">
                                  <p:stCondLst>
                                    <p:cond delay="0"/>
                                  </p:stCondLst>
                                  <p:childTnLst>
                                    <p:set>
                                      <p:cBhvr>
                                        <p:cTn dur="1" fill="hold">
                                          <p:stCondLst>
                                            <p:cond delay="0"/>
                                          </p:stCondLst>
                                        </p:cTn>
                                        <p:tgtEl>
                                          <p:spTgt spid="1591"/>
                                        </p:tgtEl>
                                        <p:attrNameLst>
                                          <p:attrName>style.visibility</p:attrName>
                                        </p:attrNameLst>
                                      </p:cBhvr>
                                      <p:to>
                                        <p:strVal val="visible"/>
                                      </p:to>
                                    </p:set>
                                    <p:animEffect filter="fade" transition="in">
                                      <p:cBhvr>
                                        <p:cTn dur="1000"/>
                                        <p:tgtEl>
                                          <p:spTgt spid="1591"/>
                                        </p:tgtEl>
                                      </p:cBhvr>
                                    </p:animEffect>
                                  </p:childTnLst>
                                </p:cTn>
                              </p:par>
                              <p:par>
                                <p:cTn fill="hold" nodeType="withEffect" presetClass="entr" presetID="10" presetSubtype="0">
                                  <p:stCondLst>
                                    <p:cond delay="0"/>
                                  </p:stCondLst>
                                  <p:childTnLst>
                                    <p:set>
                                      <p:cBhvr>
                                        <p:cTn dur="1" fill="hold">
                                          <p:stCondLst>
                                            <p:cond delay="0"/>
                                          </p:stCondLst>
                                        </p:cTn>
                                        <p:tgtEl>
                                          <p:spTgt spid="1592"/>
                                        </p:tgtEl>
                                        <p:attrNameLst>
                                          <p:attrName>style.visibility</p:attrName>
                                        </p:attrNameLst>
                                      </p:cBhvr>
                                      <p:to>
                                        <p:strVal val="visible"/>
                                      </p:to>
                                    </p:set>
                                    <p:animEffect filter="fade" transition="in">
                                      <p:cBhvr>
                                        <p:cTn dur="1000"/>
                                        <p:tgtEl>
                                          <p:spTgt spid="1592"/>
                                        </p:tgtEl>
                                      </p:cBhvr>
                                    </p:animEffect>
                                  </p:childTnLst>
                                </p:cTn>
                              </p:par>
                              <p:par>
                                <p:cTn fill="hold" nodeType="withEffect" presetClass="entr" presetID="10" presetSubtype="0">
                                  <p:stCondLst>
                                    <p:cond delay="0"/>
                                  </p:stCondLst>
                                  <p:childTnLst>
                                    <p:set>
                                      <p:cBhvr>
                                        <p:cTn dur="1" fill="hold">
                                          <p:stCondLst>
                                            <p:cond delay="0"/>
                                          </p:stCondLst>
                                        </p:cTn>
                                        <p:tgtEl>
                                          <p:spTgt spid="1593"/>
                                        </p:tgtEl>
                                        <p:attrNameLst>
                                          <p:attrName>style.visibility</p:attrName>
                                        </p:attrNameLst>
                                      </p:cBhvr>
                                      <p:to>
                                        <p:strVal val="visible"/>
                                      </p:to>
                                    </p:set>
                                    <p:animEffect filter="fade" transition="in">
                                      <p:cBhvr>
                                        <p:cTn dur="1000"/>
                                        <p:tgtEl>
                                          <p:spTgt spid="1593"/>
                                        </p:tgtEl>
                                      </p:cBhvr>
                                    </p:animEffect>
                                  </p:childTnLst>
                                </p:cTn>
                              </p:par>
                              <p:par>
                                <p:cTn fill="hold" nodeType="withEffect" presetClass="entr" presetID="10" presetSubtype="0">
                                  <p:stCondLst>
                                    <p:cond delay="0"/>
                                  </p:stCondLst>
                                  <p:childTnLst>
                                    <p:set>
                                      <p:cBhvr>
                                        <p:cTn dur="1" fill="hold">
                                          <p:stCondLst>
                                            <p:cond delay="0"/>
                                          </p:stCondLst>
                                        </p:cTn>
                                        <p:tgtEl>
                                          <p:spTgt spid="1594"/>
                                        </p:tgtEl>
                                        <p:attrNameLst>
                                          <p:attrName>style.visibility</p:attrName>
                                        </p:attrNameLst>
                                      </p:cBhvr>
                                      <p:to>
                                        <p:strVal val="visible"/>
                                      </p:to>
                                    </p:set>
                                    <p:animEffect filter="fade" transition="in">
                                      <p:cBhvr>
                                        <p:cTn dur="1000"/>
                                        <p:tgtEl>
                                          <p:spTgt spid="1594"/>
                                        </p:tgtEl>
                                      </p:cBhvr>
                                    </p:animEffect>
                                  </p:childTnLst>
                                </p:cTn>
                              </p:par>
                              <p:par>
                                <p:cTn fill="hold" nodeType="withEffect" presetClass="entr" presetID="10" presetSubtype="0">
                                  <p:stCondLst>
                                    <p:cond delay="0"/>
                                  </p:stCondLst>
                                  <p:childTnLst>
                                    <p:set>
                                      <p:cBhvr>
                                        <p:cTn dur="1" fill="hold">
                                          <p:stCondLst>
                                            <p:cond delay="0"/>
                                          </p:stCondLst>
                                        </p:cTn>
                                        <p:tgtEl>
                                          <p:spTgt spid="1595"/>
                                        </p:tgtEl>
                                        <p:attrNameLst>
                                          <p:attrName>style.visibility</p:attrName>
                                        </p:attrNameLst>
                                      </p:cBhvr>
                                      <p:to>
                                        <p:strVal val="visible"/>
                                      </p:to>
                                    </p:set>
                                    <p:animEffect filter="fade" transition="in">
                                      <p:cBhvr>
                                        <p:cTn dur="1000"/>
                                        <p:tgtEl>
                                          <p:spTgt spid="1595"/>
                                        </p:tgtEl>
                                      </p:cBhvr>
                                    </p:animEffect>
                                  </p:childTnLst>
                                </p:cTn>
                              </p:par>
                              <p:par>
                                <p:cTn fill="hold" nodeType="withEffect" presetClass="entr" presetID="10" presetSubtype="0">
                                  <p:stCondLst>
                                    <p:cond delay="0"/>
                                  </p:stCondLst>
                                  <p:childTnLst>
                                    <p:set>
                                      <p:cBhvr>
                                        <p:cTn dur="1" fill="hold">
                                          <p:stCondLst>
                                            <p:cond delay="0"/>
                                          </p:stCondLst>
                                        </p:cTn>
                                        <p:tgtEl>
                                          <p:spTgt spid="1596"/>
                                        </p:tgtEl>
                                        <p:attrNameLst>
                                          <p:attrName>style.visibility</p:attrName>
                                        </p:attrNameLst>
                                      </p:cBhvr>
                                      <p:to>
                                        <p:strVal val="visible"/>
                                      </p:to>
                                    </p:set>
                                    <p:animEffect filter="fade" transition="in">
                                      <p:cBhvr>
                                        <p:cTn dur="1000"/>
                                        <p:tgtEl>
                                          <p:spTgt spid="1596"/>
                                        </p:tgtEl>
                                      </p:cBhvr>
                                    </p:animEffect>
                                  </p:childTnLst>
                                </p:cTn>
                              </p:par>
                              <p:par>
                                <p:cTn fill="hold" nodeType="withEffect" presetClass="entr" presetID="10" presetSubtype="0">
                                  <p:stCondLst>
                                    <p:cond delay="0"/>
                                  </p:stCondLst>
                                  <p:childTnLst>
                                    <p:set>
                                      <p:cBhvr>
                                        <p:cTn dur="1" fill="hold">
                                          <p:stCondLst>
                                            <p:cond delay="0"/>
                                          </p:stCondLst>
                                        </p:cTn>
                                        <p:tgtEl>
                                          <p:spTgt spid="1597"/>
                                        </p:tgtEl>
                                        <p:attrNameLst>
                                          <p:attrName>style.visibility</p:attrName>
                                        </p:attrNameLst>
                                      </p:cBhvr>
                                      <p:to>
                                        <p:strVal val="visible"/>
                                      </p:to>
                                    </p:set>
                                    <p:animEffect filter="fade" transition="in">
                                      <p:cBhvr>
                                        <p:cTn dur="1000"/>
                                        <p:tgtEl>
                                          <p:spTgt spid="1597"/>
                                        </p:tgtEl>
                                      </p:cBhvr>
                                    </p:animEffect>
                                  </p:childTnLst>
                                </p:cTn>
                              </p:par>
                              <p:par>
                                <p:cTn fill="hold" nodeType="withEffect" presetClass="entr" presetID="10" presetSubtype="0">
                                  <p:stCondLst>
                                    <p:cond delay="0"/>
                                  </p:stCondLst>
                                  <p:childTnLst>
                                    <p:set>
                                      <p:cBhvr>
                                        <p:cTn dur="1" fill="hold">
                                          <p:stCondLst>
                                            <p:cond delay="0"/>
                                          </p:stCondLst>
                                        </p:cTn>
                                        <p:tgtEl>
                                          <p:spTgt spid="1598"/>
                                        </p:tgtEl>
                                        <p:attrNameLst>
                                          <p:attrName>style.visibility</p:attrName>
                                        </p:attrNameLst>
                                      </p:cBhvr>
                                      <p:to>
                                        <p:strVal val="visible"/>
                                      </p:to>
                                    </p:set>
                                    <p:animEffect filter="fade" transition="in">
                                      <p:cBhvr>
                                        <p:cTn dur="1000"/>
                                        <p:tgtEl>
                                          <p:spTgt spid="1598"/>
                                        </p:tgtEl>
                                      </p:cBhvr>
                                    </p:animEffect>
                                  </p:childTnLst>
                                </p:cTn>
                              </p:par>
                              <p:par>
                                <p:cTn fill="hold" nodeType="withEffect" presetClass="entr" presetID="10" presetSubtype="0">
                                  <p:stCondLst>
                                    <p:cond delay="0"/>
                                  </p:stCondLst>
                                  <p:childTnLst>
                                    <p:set>
                                      <p:cBhvr>
                                        <p:cTn dur="1" fill="hold">
                                          <p:stCondLst>
                                            <p:cond delay="0"/>
                                          </p:stCondLst>
                                        </p:cTn>
                                        <p:tgtEl>
                                          <p:spTgt spid="1599"/>
                                        </p:tgtEl>
                                        <p:attrNameLst>
                                          <p:attrName>style.visibility</p:attrName>
                                        </p:attrNameLst>
                                      </p:cBhvr>
                                      <p:to>
                                        <p:strVal val="visible"/>
                                      </p:to>
                                    </p:set>
                                    <p:animEffect filter="fade" transition="in">
                                      <p:cBhvr>
                                        <p:cTn dur="1000"/>
                                        <p:tgtEl>
                                          <p:spTgt spid="1599"/>
                                        </p:tgtEl>
                                      </p:cBhvr>
                                    </p:animEffect>
                                  </p:childTnLst>
                                </p:cTn>
                              </p:par>
                              <p:par>
                                <p:cTn fill="hold" nodeType="withEffect" presetClass="entr" presetID="10" presetSubtype="0">
                                  <p:stCondLst>
                                    <p:cond delay="0"/>
                                  </p:stCondLst>
                                  <p:childTnLst>
                                    <p:set>
                                      <p:cBhvr>
                                        <p:cTn dur="1" fill="hold">
                                          <p:stCondLst>
                                            <p:cond delay="0"/>
                                          </p:stCondLst>
                                        </p:cTn>
                                        <p:tgtEl>
                                          <p:spTgt spid="1600"/>
                                        </p:tgtEl>
                                        <p:attrNameLst>
                                          <p:attrName>style.visibility</p:attrName>
                                        </p:attrNameLst>
                                      </p:cBhvr>
                                      <p:to>
                                        <p:strVal val="visible"/>
                                      </p:to>
                                    </p:set>
                                    <p:animEffect filter="fade" transition="in">
                                      <p:cBhvr>
                                        <p:cTn dur="1000"/>
                                        <p:tgtEl>
                                          <p:spTgt spid="1600"/>
                                        </p:tgtEl>
                                      </p:cBhvr>
                                    </p:animEffect>
                                  </p:childTnLst>
                                </p:cTn>
                              </p:par>
                              <p:par>
                                <p:cTn fill="hold" nodeType="withEffect" presetClass="entr" presetID="10" presetSubtype="0">
                                  <p:stCondLst>
                                    <p:cond delay="0"/>
                                  </p:stCondLst>
                                  <p:childTnLst>
                                    <p:set>
                                      <p:cBhvr>
                                        <p:cTn dur="1" fill="hold">
                                          <p:stCondLst>
                                            <p:cond delay="0"/>
                                          </p:stCondLst>
                                        </p:cTn>
                                        <p:tgtEl>
                                          <p:spTgt spid="1605"/>
                                        </p:tgtEl>
                                        <p:attrNameLst>
                                          <p:attrName>style.visibility</p:attrName>
                                        </p:attrNameLst>
                                      </p:cBhvr>
                                      <p:to>
                                        <p:strVal val="visible"/>
                                      </p:to>
                                    </p:set>
                                    <p:animEffect filter="fade" transition="in">
                                      <p:cBhvr>
                                        <p:cTn dur="1000"/>
                                        <p:tgtEl>
                                          <p:spTgt spid="1605"/>
                                        </p:tgtEl>
                                      </p:cBhvr>
                                    </p:animEffect>
                                  </p:childTnLst>
                                </p:cTn>
                              </p:par>
                              <p:par>
                                <p:cTn fill="hold" nodeType="withEffect" presetClass="entr" presetID="10" presetSubtype="0">
                                  <p:stCondLst>
                                    <p:cond delay="0"/>
                                  </p:stCondLst>
                                  <p:childTnLst>
                                    <p:set>
                                      <p:cBhvr>
                                        <p:cTn dur="1" fill="hold">
                                          <p:stCondLst>
                                            <p:cond delay="0"/>
                                          </p:stCondLst>
                                        </p:cTn>
                                        <p:tgtEl>
                                          <p:spTgt spid="1606"/>
                                        </p:tgtEl>
                                        <p:attrNameLst>
                                          <p:attrName>style.visibility</p:attrName>
                                        </p:attrNameLst>
                                      </p:cBhvr>
                                      <p:to>
                                        <p:strVal val="visible"/>
                                      </p:to>
                                    </p:set>
                                    <p:animEffect filter="fade" transition="in">
                                      <p:cBhvr>
                                        <p:cTn dur="1000"/>
                                        <p:tgtEl>
                                          <p:spTgt spid="16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2"/>
                                        </p:tgtEl>
                                        <p:attrNameLst>
                                          <p:attrName>style.visibility</p:attrName>
                                        </p:attrNameLst>
                                      </p:cBhvr>
                                      <p:to>
                                        <p:strVal val="visible"/>
                                      </p:to>
                                    </p:set>
                                    <p:animEffect filter="fade" transition="in">
                                      <p:cBhvr>
                                        <p:cTn dur="1000"/>
                                        <p:tgtEl>
                                          <p:spTgt spid="1602"/>
                                        </p:tgtEl>
                                      </p:cBhvr>
                                    </p:animEffect>
                                  </p:childTnLst>
                                </p:cTn>
                              </p:par>
                              <p:par>
                                <p:cTn fill="hold" nodeType="withEffect" presetClass="entr" presetID="10" presetSubtype="0">
                                  <p:stCondLst>
                                    <p:cond delay="0"/>
                                  </p:stCondLst>
                                  <p:childTnLst>
                                    <p:set>
                                      <p:cBhvr>
                                        <p:cTn dur="1" fill="hold">
                                          <p:stCondLst>
                                            <p:cond delay="0"/>
                                          </p:stCondLst>
                                        </p:cTn>
                                        <p:tgtEl>
                                          <p:spTgt spid="1601"/>
                                        </p:tgtEl>
                                        <p:attrNameLst>
                                          <p:attrName>style.visibility</p:attrName>
                                        </p:attrNameLst>
                                      </p:cBhvr>
                                      <p:to>
                                        <p:strVal val="visible"/>
                                      </p:to>
                                    </p:set>
                                    <p:animEffect filter="fade" transition="in">
                                      <p:cBhvr>
                                        <p:cTn dur="1000"/>
                                        <p:tgtEl>
                                          <p:spTgt spid="1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3"/>
                                        </p:tgtEl>
                                        <p:attrNameLst>
                                          <p:attrName>style.visibility</p:attrName>
                                        </p:attrNameLst>
                                      </p:cBhvr>
                                      <p:to>
                                        <p:strVal val="visible"/>
                                      </p:to>
                                    </p:set>
                                    <p:animEffect filter="fade" transition="in">
                                      <p:cBhvr>
                                        <p:cTn dur="1000"/>
                                        <p:tgtEl>
                                          <p:spTgt spid="1603"/>
                                        </p:tgtEl>
                                      </p:cBhvr>
                                    </p:animEffect>
                                  </p:childTnLst>
                                </p:cTn>
                              </p:par>
                              <p:par>
                                <p:cTn fill="hold" nodeType="withEffect" presetClass="entr" presetID="10" presetSubtype="0">
                                  <p:stCondLst>
                                    <p:cond delay="0"/>
                                  </p:stCondLst>
                                  <p:childTnLst>
                                    <p:set>
                                      <p:cBhvr>
                                        <p:cTn dur="1" fill="hold">
                                          <p:stCondLst>
                                            <p:cond delay="0"/>
                                          </p:stCondLst>
                                        </p:cTn>
                                        <p:tgtEl>
                                          <p:spTgt spid="1604"/>
                                        </p:tgtEl>
                                        <p:attrNameLst>
                                          <p:attrName>style.visibility</p:attrName>
                                        </p:attrNameLst>
                                      </p:cBhvr>
                                      <p:to>
                                        <p:strVal val="visible"/>
                                      </p:to>
                                    </p:set>
                                    <p:animEffect filter="fade" transition="in">
                                      <p:cBhvr>
                                        <p:cTn dur="1000"/>
                                        <p:tgtEl>
                                          <p:spTgt spid="1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8" name="Shape 108"/>
        <p:cNvGrpSpPr/>
        <p:nvPr/>
      </p:nvGrpSpPr>
      <p:grpSpPr>
        <a:xfrm>
          <a:off x="0" y="0"/>
          <a:ext cx="0" cy="0"/>
          <a:chOff x="0" y="0"/>
          <a:chExt cx="0" cy="0"/>
        </a:xfrm>
      </p:grpSpPr>
      <p:sp>
        <p:nvSpPr>
          <p:cNvPr id="109" name="Google Shape;109;p1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Summary of the last episode….</a:t>
            </a:r>
            <a:endParaRPr sz="2600"/>
          </a:p>
        </p:txBody>
      </p:sp>
      <p:sp>
        <p:nvSpPr>
          <p:cNvPr id="110" name="Google Shape;110;p17"/>
          <p:cNvSpPr txBox="1"/>
          <p:nvPr/>
        </p:nvSpPr>
        <p:spPr>
          <a:xfrm>
            <a:off x="260250" y="888550"/>
            <a:ext cx="85749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Arial"/>
                <a:ea typeface="Arial"/>
                <a:cs typeface="Arial"/>
                <a:sym typeface="Arial"/>
              </a:rPr>
              <a:t>What we have seen </a:t>
            </a:r>
            <a:r>
              <a:rPr b="1" i="0" lang="en-GB" sz="1500" u="none" cap="none" strike="noStrike">
                <a:solidFill>
                  <a:srgbClr val="000000"/>
                </a:solidFill>
                <a:latin typeface="Arial"/>
                <a:ea typeface="Arial"/>
                <a:cs typeface="Arial"/>
                <a:sym typeface="Arial"/>
              </a:rPr>
              <a:t>last time</a:t>
            </a:r>
            <a:r>
              <a:rPr b="0" i="0" lang="en-GB" sz="1500" u="none" cap="none" strike="noStrike">
                <a:solidFill>
                  <a:srgbClr val="000000"/>
                </a:solidFill>
                <a:latin typeface="Arial"/>
                <a:ea typeface="Arial"/>
                <a:cs typeface="Arial"/>
                <a:sym typeface="Arial"/>
              </a:rPr>
              <a:t>:</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GB" sz="1500" u="none" cap="none" strike="noStrike">
                <a:solidFill>
                  <a:srgbClr val="000000"/>
                </a:solidFill>
                <a:latin typeface="Arial"/>
                <a:ea typeface="Arial"/>
                <a:cs typeface="Arial"/>
                <a:sym typeface="Arial"/>
              </a:rPr>
              <a:t>Speech Features (Signal Processing)</a:t>
            </a:r>
            <a:endParaRPr b="0" i="0" sz="1500" u="none" cap="none" strike="noStrike">
              <a:solidFill>
                <a:srgbClr val="000000"/>
              </a:solidFill>
              <a:latin typeface="Arial"/>
              <a:ea typeface="Arial"/>
              <a:cs typeface="Arial"/>
              <a:sym typeface="Arial"/>
            </a:endParaRPr>
          </a:p>
        </p:txBody>
      </p:sp>
      <p:sp>
        <p:nvSpPr>
          <p:cNvPr id="111" name="Google Shape;111;p17"/>
          <p:cNvSpPr txBox="1"/>
          <p:nvPr/>
        </p:nvSpPr>
        <p:spPr>
          <a:xfrm>
            <a:off x="161550" y="2520900"/>
            <a:ext cx="87723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Arial"/>
                <a:ea typeface="Arial"/>
                <a:cs typeface="Arial"/>
                <a:sym typeface="Arial"/>
              </a:rPr>
              <a:t>What we are going to learn </a:t>
            </a:r>
            <a:r>
              <a:rPr b="1" i="0" lang="en-GB" sz="1500" u="none" cap="none" strike="noStrike">
                <a:solidFill>
                  <a:srgbClr val="000000"/>
                </a:solidFill>
                <a:latin typeface="Arial"/>
                <a:ea typeface="Arial"/>
                <a:cs typeface="Arial"/>
                <a:sym typeface="Arial"/>
              </a:rPr>
              <a:t>today</a:t>
            </a:r>
            <a:r>
              <a:rPr b="0" i="0" lang="en-GB" sz="1500" u="none" cap="none" strike="noStrike">
                <a:solidFill>
                  <a:srgbClr val="000000"/>
                </a:solidFill>
                <a:latin typeface="Arial"/>
                <a:ea typeface="Arial"/>
                <a:cs typeface="Arial"/>
                <a:sym typeface="Arial"/>
              </a:rPr>
              <a:t>:</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GB" sz="1500" u="none" cap="none" strike="noStrike">
                <a:solidFill>
                  <a:srgbClr val="000000"/>
                </a:solidFill>
                <a:latin typeface="Arial"/>
                <a:ea typeface="Arial"/>
                <a:cs typeface="Arial"/>
                <a:sym typeface="Arial"/>
              </a:rPr>
              <a:t>Speech Processing from the Raw Waveform</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GB" sz="1500" u="none" cap="none" strike="noStrike">
                <a:solidFill>
                  <a:srgbClr val="000000"/>
                </a:solidFill>
                <a:latin typeface="Arial"/>
                <a:ea typeface="Arial"/>
                <a:cs typeface="Arial"/>
                <a:sym typeface="Arial"/>
              </a:rPr>
              <a:t>Self-supervised Speech Features (PASE, Wav2Vec, Hubert, WavLM)</a:t>
            </a:r>
            <a:endParaRPr b="0" i="0" sz="1500" u="none" cap="none" strike="noStrike">
              <a:solidFill>
                <a:srgbClr val="000000"/>
              </a:solidFill>
              <a:latin typeface="Arial"/>
              <a:ea typeface="Arial"/>
              <a:cs typeface="Arial"/>
              <a:sym typeface="Arial"/>
            </a:endParaRPr>
          </a:p>
        </p:txBody>
      </p:sp>
      <p:sp>
        <p:nvSpPr>
          <p:cNvPr id="112" name="Google Shape;112;p1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611" name="Shape 1611"/>
        <p:cNvGrpSpPr/>
        <p:nvPr/>
      </p:nvGrpSpPr>
      <p:grpSpPr>
        <a:xfrm>
          <a:off x="0" y="0"/>
          <a:ext cx="0" cy="0"/>
          <a:chOff x="0" y="0"/>
          <a:chExt cx="0" cy="0"/>
        </a:xfrm>
      </p:grpSpPr>
      <p:sp>
        <p:nvSpPr>
          <p:cNvPr id="1612" name="Google Shape;1612;p6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Wav2vec2</a:t>
            </a:r>
            <a:endParaRPr sz="2600"/>
          </a:p>
        </p:txBody>
      </p:sp>
      <p:sp>
        <p:nvSpPr>
          <p:cNvPr id="1613" name="Google Shape;1613;p62"/>
          <p:cNvSpPr txBox="1"/>
          <p:nvPr/>
        </p:nvSpPr>
        <p:spPr>
          <a:xfrm>
            <a:off x="421950" y="772950"/>
            <a:ext cx="6164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argmax operation is not </a:t>
            </a:r>
            <a:r>
              <a:rPr b="1" i="0" lang="en-GB" sz="1400" u="none" cap="none" strike="noStrike">
                <a:solidFill>
                  <a:srgbClr val="000000"/>
                </a:solidFill>
                <a:latin typeface="Roboto"/>
                <a:ea typeface="Roboto"/>
                <a:cs typeface="Roboto"/>
                <a:sym typeface="Roboto"/>
              </a:rPr>
              <a:t>differentiable</a:t>
            </a:r>
            <a:r>
              <a:rPr b="0" i="0" lang="en-GB" sz="1400" u="none" cap="none" strike="noStrike">
                <a:solidFill>
                  <a:srgbClr val="000000"/>
                </a:solidFill>
                <a:latin typeface="Roboto"/>
                <a:ea typeface="Roboto"/>
                <a:cs typeface="Roboto"/>
                <a:sym typeface="Roboto"/>
              </a:rPr>
              <a:t>!</a:t>
            </a:r>
            <a:r>
              <a:rPr b="0" i="1"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pic>
        <p:nvPicPr>
          <p:cNvPr id="1614" name="Google Shape;1614;p62"/>
          <p:cNvPicPr preferRelativeResize="0"/>
          <p:nvPr/>
        </p:nvPicPr>
        <p:blipFill rotWithShape="1">
          <a:blip r:embed="rId3">
            <a:alphaModFix/>
          </a:blip>
          <a:srcRect b="0" l="0" r="0" t="0"/>
          <a:stretch/>
        </p:blipFill>
        <p:spPr>
          <a:xfrm>
            <a:off x="972188" y="1327038"/>
            <a:ext cx="1770725" cy="315775"/>
          </a:xfrm>
          <a:prstGeom prst="rect">
            <a:avLst/>
          </a:prstGeom>
          <a:noFill/>
          <a:ln>
            <a:noFill/>
          </a:ln>
        </p:spPr>
      </p:pic>
      <p:pic>
        <p:nvPicPr>
          <p:cNvPr id="1615" name="Google Shape;1615;p62"/>
          <p:cNvPicPr preferRelativeResize="0"/>
          <p:nvPr/>
        </p:nvPicPr>
        <p:blipFill rotWithShape="1">
          <a:blip r:embed="rId4">
            <a:alphaModFix/>
          </a:blip>
          <a:srcRect b="0" l="0" r="0" t="0"/>
          <a:stretch/>
        </p:blipFill>
        <p:spPr>
          <a:xfrm>
            <a:off x="3138025" y="1193487"/>
            <a:ext cx="664038" cy="498025"/>
          </a:xfrm>
          <a:prstGeom prst="rect">
            <a:avLst/>
          </a:prstGeom>
          <a:noFill/>
          <a:ln>
            <a:noFill/>
          </a:ln>
        </p:spPr>
      </p:pic>
      <p:sp>
        <p:nvSpPr>
          <p:cNvPr id="1616" name="Google Shape;1616;p62"/>
          <p:cNvSpPr txBox="1"/>
          <p:nvPr/>
        </p:nvSpPr>
        <p:spPr>
          <a:xfrm>
            <a:off x="305550" y="1960825"/>
            <a:ext cx="8250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argmax function returns the </a:t>
            </a:r>
            <a:r>
              <a:rPr b="1" i="0" lang="en-GB" sz="1400" u="none" cap="none" strike="noStrike">
                <a:solidFill>
                  <a:srgbClr val="000000"/>
                </a:solidFill>
                <a:latin typeface="Arial"/>
                <a:ea typeface="Arial"/>
                <a:cs typeface="Arial"/>
                <a:sym typeface="Arial"/>
              </a:rPr>
              <a:t>index</a:t>
            </a:r>
            <a:r>
              <a:rPr b="0" i="0" lang="en-GB" sz="1400" u="none" cap="none" strike="noStrike">
                <a:solidFill>
                  <a:srgbClr val="000000"/>
                </a:solidFill>
                <a:latin typeface="Arial"/>
                <a:ea typeface="Arial"/>
                <a:cs typeface="Arial"/>
                <a:sym typeface="Arial"/>
              </a:rPr>
              <a:t> of the maximum element in a given vector.</a:t>
            </a:r>
            <a:endParaRPr b="0" i="0" sz="1400" u="none" cap="none" strike="noStrike">
              <a:solidFill>
                <a:srgbClr val="000000"/>
              </a:solidFill>
              <a:latin typeface="Arial"/>
              <a:ea typeface="Arial"/>
              <a:cs typeface="Arial"/>
              <a:sym typeface="Arial"/>
            </a:endParaRPr>
          </a:p>
        </p:txBody>
      </p:sp>
      <p:sp>
        <p:nvSpPr>
          <p:cNvPr id="1617" name="Google Shape;1617;p62"/>
          <p:cNvSpPr txBox="1"/>
          <p:nvPr/>
        </p:nvSpPr>
        <p:spPr>
          <a:xfrm>
            <a:off x="326600" y="2462725"/>
            <a:ext cx="8623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Small changes</a:t>
            </a:r>
            <a:r>
              <a:rPr b="0" i="0" lang="en-GB" sz="1400" u="none" cap="none" strike="noStrike">
                <a:solidFill>
                  <a:srgbClr val="000000"/>
                </a:solidFill>
                <a:latin typeface="Arial"/>
                <a:ea typeface="Arial"/>
                <a:cs typeface="Arial"/>
                <a:sym typeface="Arial"/>
              </a:rPr>
              <a:t> in the input values can result in </a:t>
            </a:r>
            <a:r>
              <a:rPr b="1" i="0" lang="en-GB" sz="1400" u="none" cap="none" strike="noStrike">
                <a:solidFill>
                  <a:srgbClr val="000000"/>
                </a:solidFill>
                <a:latin typeface="Arial"/>
                <a:ea typeface="Arial"/>
                <a:cs typeface="Arial"/>
                <a:sym typeface="Arial"/>
              </a:rPr>
              <a:t>no changes</a:t>
            </a:r>
            <a:r>
              <a:rPr b="0" i="0" lang="en-GB" sz="1400" u="none" cap="none" strike="noStrike">
                <a:solidFill>
                  <a:srgbClr val="000000"/>
                </a:solidFill>
                <a:latin typeface="Arial"/>
                <a:ea typeface="Arial"/>
                <a:cs typeface="Arial"/>
                <a:sym typeface="Arial"/>
              </a:rPr>
              <a:t> in the output index (or a big change).</a:t>
            </a:r>
            <a:endParaRPr b="0" i="0" sz="1400" u="none" cap="none" strike="noStrike">
              <a:solidFill>
                <a:srgbClr val="000000"/>
              </a:solidFill>
              <a:latin typeface="Arial"/>
              <a:ea typeface="Arial"/>
              <a:cs typeface="Arial"/>
              <a:sym typeface="Arial"/>
            </a:endParaRPr>
          </a:p>
        </p:txBody>
      </p:sp>
      <p:sp>
        <p:nvSpPr>
          <p:cNvPr id="1618" name="Google Shape;1618;p62"/>
          <p:cNvSpPr txBox="1"/>
          <p:nvPr/>
        </p:nvSpPr>
        <p:spPr>
          <a:xfrm>
            <a:off x="271950" y="2888425"/>
            <a:ext cx="84792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argmax operation is </a:t>
            </a:r>
            <a:r>
              <a:rPr b="1" i="0" lang="en-GB" sz="1400" u="none" cap="none" strike="noStrike">
                <a:solidFill>
                  <a:srgbClr val="000000"/>
                </a:solidFill>
                <a:latin typeface="Arial"/>
                <a:ea typeface="Arial"/>
                <a:cs typeface="Arial"/>
                <a:sym typeface="Arial"/>
              </a:rPr>
              <a:t>not continuous</a:t>
            </a:r>
            <a:r>
              <a:rPr b="0" i="0" lang="en-GB" sz="1400" u="none" cap="none" strike="noStrike">
                <a:solidFill>
                  <a:srgbClr val="000000"/>
                </a:solidFill>
                <a:latin typeface="Arial"/>
                <a:ea typeface="Arial"/>
                <a:cs typeface="Arial"/>
                <a:sym typeface="Arial"/>
              </a:rPr>
              <a:t> or </a:t>
            </a:r>
            <a:r>
              <a:rPr b="1" i="0" lang="en-GB" sz="1400" u="none" cap="none" strike="noStrike">
                <a:solidFill>
                  <a:srgbClr val="000000"/>
                </a:solidFill>
                <a:latin typeface="Arial"/>
                <a:ea typeface="Arial"/>
                <a:cs typeface="Arial"/>
                <a:sym typeface="Arial"/>
              </a:rPr>
              <a:t>smooth</a:t>
            </a:r>
            <a:r>
              <a:rPr b="0" i="0" lang="en-GB" sz="1400" u="none" cap="none" strike="noStrike">
                <a:solidFill>
                  <a:srgbClr val="000000"/>
                </a:solidFill>
                <a:latin typeface="Arial"/>
                <a:ea typeface="Arial"/>
                <a:cs typeface="Arial"/>
                <a:sym typeface="Arial"/>
              </a:rPr>
              <a:t>, which are the properties required for a function to be differentiable.</a:t>
            </a:r>
            <a:endParaRPr b="0" i="0" sz="1400" u="none" cap="none" strike="noStrike">
              <a:solidFill>
                <a:srgbClr val="000000"/>
              </a:solidFill>
              <a:latin typeface="Arial"/>
              <a:ea typeface="Arial"/>
              <a:cs typeface="Arial"/>
              <a:sym typeface="Arial"/>
            </a:endParaRPr>
          </a:p>
        </p:txBody>
      </p:sp>
      <p:pic>
        <p:nvPicPr>
          <p:cNvPr id="1619" name="Google Shape;1619;p62"/>
          <p:cNvPicPr preferRelativeResize="0"/>
          <p:nvPr/>
        </p:nvPicPr>
        <p:blipFill rotWithShape="1">
          <a:blip r:embed="rId5">
            <a:alphaModFix/>
          </a:blip>
          <a:srcRect b="0" l="0" r="0" t="0"/>
          <a:stretch/>
        </p:blipFill>
        <p:spPr>
          <a:xfrm>
            <a:off x="972200" y="4409938"/>
            <a:ext cx="602700" cy="558516"/>
          </a:xfrm>
          <a:prstGeom prst="rect">
            <a:avLst/>
          </a:prstGeom>
          <a:noFill/>
          <a:ln>
            <a:noFill/>
          </a:ln>
        </p:spPr>
      </p:pic>
      <p:sp>
        <p:nvSpPr>
          <p:cNvPr id="1620" name="Google Shape;1620;p62"/>
          <p:cNvSpPr txBox="1"/>
          <p:nvPr/>
        </p:nvSpPr>
        <p:spPr>
          <a:xfrm>
            <a:off x="1643800" y="4489100"/>
            <a:ext cx="258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What can we do?</a:t>
            </a:r>
            <a:endParaRPr b="0" i="1" sz="1400" u="none" cap="none" strike="noStrike">
              <a:solidFill>
                <a:srgbClr val="000000"/>
              </a:solidFill>
              <a:latin typeface="Roboto"/>
              <a:ea typeface="Roboto"/>
              <a:cs typeface="Roboto"/>
              <a:sym typeface="Roboto"/>
            </a:endParaRPr>
          </a:p>
        </p:txBody>
      </p:sp>
      <p:sp>
        <p:nvSpPr>
          <p:cNvPr id="1621" name="Google Shape;1621;p62"/>
          <p:cNvSpPr txBox="1"/>
          <p:nvPr/>
        </p:nvSpPr>
        <p:spPr>
          <a:xfrm>
            <a:off x="271950" y="3574225"/>
            <a:ext cx="84792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This is a problem at </a:t>
            </a:r>
            <a:r>
              <a:rPr b="1" i="0" lang="en-GB" sz="1400" u="none" cap="none" strike="noStrike">
                <a:solidFill>
                  <a:srgbClr val="000000"/>
                </a:solidFill>
                <a:latin typeface="Arial"/>
                <a:ea typeface="Arial"/>
                <a:cs typeface="Arial"/>
                <a:sym typeface="Arial"/>
              </a:rPr>
              <a:t>training time</a:t>
            </a:r>
            <a:r>
              <a:rPr b="0" i="0" lang="en-GB" sz="1400" u="none" cap="none" strike="noStrike">
                <a:solidFill>
                  <a:srgbClr val="000000"/>
                </a:solidFill>
                <a:latin typeface="Arial"/>
                <a:ea typeface="Arial"/>
                <a:cs typeface="Arial"/>
                <a:sym typeface="Arial"/>
              </a:rPr>
              <a:t> as we cannot compute the gradient (at inference time, it is not a problem).</a:t>
            </a:r>
            <a:endParaRPr b="0" i="0" sz="1400" u="none" cap="none" strike="noStrike">
              <a:solidFill>
                <a:srgbClr val="000000"/>
              </a:solidFill>
              <a:latin typeface="Arial"/>
              <a:ea typeface="Arial"/>
              <a:cs typeface="Arial"/>
              <a:sym typeface="Arial"/>
            </a:endParaRPr>
          </a:p>
        </p:txBody>
      </p:sp>
      <p:sp>
        <p:nvSpPr>
          <p:cNvPr id="1622" name="Google Shape;1622;p6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5"/>
                                        </p:tgtEl>
                                        <p:attrNameLst>
                                          <p:attrName>style.visibility</p:attrName>
                                        </p:attrNameLst>
                                      </p:cBhvr>
                                      <p:to>
                                        <p:strVal val="visible"/>
                                      </p:to>
                                    </p:set>
                                    <p:animEffect filter="fade" transition="in">
                                      <p:cBhvr>
                                        <p:cTn dur="1000"/>
                                        <p:tgtEl>
                                          <p:spTgt spid="16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6"/>
                                        </p:tgtEl>
                                        <p:attrNameLst>
                                          <p:attrName>style.visibility</p:attrName>
                                        </p:attrNameLst>
                                      </p:cBhvr>
                                      <p:to>
                                        <p:strVal val="visible"/>
                                      </p:to>
                                    </p:set>
                                    <p:animEffect filter="fade" transition="in">
                                      <p:cBhvr>
                                        <p:cTn dur="1000"/>
                                        <p:tgtEl>
                                          <p:spTgt spid="1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7"/>
                                        </p:tgtEl>
                                        <p:attrNameLst>
                                          <p:attrName>style.visibility</p:attrName>
                                        </p:attrNameLst>
                                      </p:cBhvr>
                                      <p:to>
                                        <p:strVal val="visible"/>
                                      </p:to>
                                    </p:set>
                                    <p:animEffect filter="fade" transition="in">
                                      <p:cBhvr>
                                        <p:cTn dur="1000"/>
                                        <p:tgtEl>
                                          <p:spTgt spid="1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8"/>
                                        </p:tgtEl>
                                        <p:attrNameLst>
                                          <p:attrName>style.visibility</p:attrName>
                                        </p:attrNameLst>
                                      </p:cBhvr>
                                      <p:to>
                                        <p:strVal val="visible"/>
                                      </p:to>
                                    </p:set>
                                    <p:animEffect filter="fade" transition="in">
                                      <p:cBhvr>
                                        <p:cTn dur="1000"/>
                                        <p:tgtEl>
                                          <p:spTgt spid="16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1"/>
                                        </p:tgtEl>
                                        <p:attrNameLst>
                                          <p:attrName>style.visibility</p:attrName>
                                        </p:attrNameLst>
                                      </p:cBhvr>
                                      <p:to>
                                        <p:strVal val="visible"/>
                                      </p:to>
                                    </p:set>
                                    <p:animEffect filter="fade" transition="in">
                                      <p:cBhvr>
                                        <p:cTn dur="1000"/>
                                        <p:tgtEl>
                                          <p:spTgt spid="16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9"/>
                                        </p:tgtEl>
                                        <p:attrNameLst>
                                          <p:attrName>style.visibility</p:attrName>
                                        </p:attrNameLst>
                                      </p:cBhvr>
                                      <p:to>
                                        <p:strVal val="visible"/>
                                      </p:to>
                                    </p:set>
                                    <p:animEffect filter="fade" transition="in">
                                      <p:cBhvr>
                                        <p:cTn dur="1000"/>
                                        <p:tgtEl>
                                          <p:spTgt spid="1619"/>
                                        </p:tgtEl>
                                      </p:cBhvr>
                                    </p:animEffect>
                                  </p:childTnLst>
                                </p:cTn>
                              </p:par>
                              <p:par>
                                <p:cTn fill="hold" nodeType="withEffect" presetClass="entr" presetID="10" presetSubtype="0">
                                  <p:stCondLst>
                                    <p:cond delay="0"/>
                                  </p:stCondLst>
                                  <p:childTnLst>
                                    <p:set>
                                      <p:cBhvr>
                                        <p:cTn dur="1" fill="hold">
                                          <p:stCondLst>
                                            <p:cond delay="0"/>
                                          </p:stCondLst>
                                        </p:cTn>
                                        <p:tgtEl>
                                          <p:spTgt spid="1620"/>
                                        </p:tgtEl>
                                        <p:attrNameLst>
                                          <p:attrName>style.visibility</p:attrName>
                                        </p:attrNameLst>
                                      </p:cBhvr>
                                      <p:to>
                                        <p:strVal val="visible"/>
                                      </p:to>
                                    </p:set>
                                    <p:animEffect filter="fade" transition="in">
                                      <p:cBhvr>
                                        <p:cTn dur="1000"/>
                                        <p:tgtEl>
                                          <p:spTgt spid="1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626" name="Shape 1626"/>
        <p:cNvGrpSpPr/>
        <p:nvPr/>
      </p:nvGrpSpPr>
      <p:grpSpPr>
        <a:xfrm>
          <a:off x="0" y="0"/>
          <a:ext cx="0" cy="0"/>
          <a:chOff x="0" y="0"/>
          <a:chExt cx="0" cy="0"/>
        </a:xfrm>
      </p:grpSpPr>
      <p:sp>
        <p:nvSpPr>
          <p:cNvPr id="1627" name="Google Shape;1627;p6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Wav2vec2</a:t>
            </a:r>
            <a:endParaRPr sz="2600"/>
          </a:p>
        </p:txBody>
      </p:sp>
      <p:sp>
        <p:nvSpPr>
          <p:cNvPr id="1628" name="Google Shape;1628;p63"/>
          <p:cNvSpPr txBox="1"/>
          <p:nvPr/>
        </p:nvSpPr>
        <p:spPr>
          <a:xfrm>
            <a:off x="421950" y="772950"/>
            <a:ext cx="8418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Different approaches have been explored in the literature to circumvent this issue.</a:t>
            </a:r>
            <a:endParaRPr b="0" i="0" sz="1400" u="none" cap="none" strike="noStrike">
              <a:solidFill>
                <a:srgbClr val="000000"/>
              </a:solidFill>
              <a:latin typeface="Roboto"/>
              <a:ea typeface="Roboto"/>
              <a:cs typeface="Roboto"/>
              <a:sym typeface="Roboto"/>
            </a:endParaRPr>
          </a:p>
        </p:txBody>
      </p:sp>
      <p:sp>
        <p:nvSpPr>
          <p:cNvPr id="1629" name="Google Shape;1629;p63"/>
          <p:cNvSpPr txBox="1"/>
          <p:nvPr/>
        </p:nvSpPr>
        <p:spPr>
          <a:xfrm>
            <a:off x="421950" y="1230150"/>
            <a:ext cx="8418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Wav2vect uses the </a:t>
            </a:r>
            <a:r>
              <a:rPr b="1" i="0" lang="en-GB" sz="1400" u="none" cap="none" strike="noStrike">
                <a:solidFill>
                  <a:srgbClr val="000000"/>
                </a:solidFill>
                <a:latin typeface="Roboto"/>
                <a:ea typeface="Roboto"/>
                <a:cs typeface="Roboto"/>
                <a:sym typeface="Roboto"/>
              </a:rPr>
              <a:t>Gumbel softmax</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630" name="Google Shape;1630;p63"/>
          <p:cNvSpPr txBox="1"/>
          <p:nvPr/>
        </p:nvSpPr>
        <p:spPr>
          <a:xfrm>
            <a:off x="398925" y="1680725"/>
            <a:ext cx="8559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It is a differentiable approximation of the argmax:</a:t>
            </a:r>
            <a:endParaRPr b="0" i="0" sz="1400" u="none" cap="none" strike="noStrike">
              <a:solidFill>
                <a:srgbClr val="000000"/>
              </a:solidFill>
              <a:latin typeface="Arial"/>
              <a:ea typeface="Arial"/>
              <a:cs typeface="Arial"/>
              <a:sym typeface="Arial"/>
            </a:endParaRPr>
          </a:p>
        </p:txBody>
      </p:sp>
      <p:pic>
        <p:nvPicPr>
          <p:cNvPr id="1631" name="Google Shape;1631;p63"/>
          <p:cNvPicPr preferRelativeResize="0"/>
          <p:nvPr/>
        </p:nvPicPr>
        <p:blipFill rotWithShape="1">
          <a:blip r:embed="rId3">
            <a:alphaModFix/>
          </a:blip>
          <a:srcRect b="0" l="0" r="0" t="0"/>
          <a:stretch/>
        </p:blipFill>
        <p:spPr>
          <a:xfrm>
            <a:off x="805850" y="2288150"/>
            <a:ext cx="3127384" cy="820700"/>
          </a:xfrm>
          <a:prstGeom prst="rect">
            <a:avLst/>
          </a:prstGeom>
          <a:noFill/>
          <a:ln>
            <a:noFill/>
          </a:ln>
        </p:spPr>
      </p:pic>
      <p:sp>
        <p:nvSpPr>
          <p:cNvPr id="1632" name="Google Shape;1632;p63"/>
          <p:cNvSpPr txBox="1"/>
          <p:nvPr/>
        </p:nvSpPr>
        <p:spPr>
          <a:xfrm>
            <a:off x="805850" y="3338800"/>
            <a:ext cx="7758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τ </a:t>
            </a:r>
            <a:r>
              <a:rPr b="0" i="0" lang="en-GB" sz="1400" u="none" cap="none" strike="noStrike">
                <a:solidFill>
                  <a:srgbClr val="000000"/>
                </a:solidFill>
                <a:latin typeface="Roboto"/>
                <a:ea typeface="Roboto"/>
                <a:cs typeface="Roboto"/>
                <a:sym typeface="Roboto"/>
              </a:rPr>
              <a:t>is the temperature hyperparameter (A low temperature makes the model more confident. A high temperature makes the model less confident).</a:t>
            </a:r>
            <a:endParaRPr b="0" i="0" sz="1400" u="none" cap="none" strike="noStrike">
              <a:solidFill>
                <a:srgbClr val="000000"/>
              </a:solidFill>
              <a:latin typeface="Roboto"/>
              <a:ea typeface="Roboto"/>
              <a:cs typeface="Roboto"/>
              <a:sym typeface="Roboto"/>
            </a:endParaRPr>
          </a:p>
        </p:txBody>
      </p:sp>
      <p:sp>
        <p:nvSpPr>
          <p:cNvPr id="1633" name="Google Shape;1633;p63"/>
          <p:cNvSpPr txBox="1"/>
          <p:nvPr/>
        </p:nvSpPr>
        <p:spPr>
          <a:xfrm>
            <a:off x="823325" y="4163300"/>
            <a:ext cx="400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n </a:t>
            </a:r>
            <a:r>
              <a:rPr b="0" i="0" lang="en-GB" sz="1400" u="none" cap="none" strike="noStrike">
                <a:solidFill>
                  <a:srgbClr val="000000"/>
                </a:solidFill>
                <a:latin typeface="Roboto"/>
                <a:ea typeface="Roboto"/>
                <a:cs typeface="Roboto"/>
                <a:sym typeface="Roboto"/>
              </a:rPr>
              <a:t>is the noise (used to add stochasticity).</a:t>
            </a:r>
            <a:endParaRPr b="0" i="0" sz="1400" u="none" cap="none" strike="noStrike">
              <a:solidFill>
                <a:srgbClr val="000000"/>
              </a:solidFill>
              <a:latin typeface="Roboto"/>
              <a:ea typeface="Roboto"/>
              <a:cs typeface="Roboto"/>
              <a:sym typeface="Roboto"/>
            </a:endParaRPr>
          </a:p>
        </p:txBody>
      </p:sp>
      <p:sp>
        <p:nvSpPr>
          <p:cNvPr id="1634" name="Google Shape;1634;p6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9"/>
                                        </p:tgtEl>
                                        <p:attrNameLst>
                                          <p:attrName>style.visibility</p:attrName>
                                        </p:attrNameLst>
                                      </p:cBhvr>
                                      <p:to>
                                        <p:strVal val="visible"/>
                                      </p:to>
                                    </p:set>
                                    <p:animEffect filter="fade" transition="in">
                                      <p:cBhvr>
                                        <p:cTn dur="1000"/>
                                        <p:tgtEl>
                                          <p:spTgt spid="1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0"/>
                                        </p:tgtEl>
                                        <p:attrNameLst>
                                          <p:attrName>style.visibility</p:attrName>
                                        </p:attrNameLst>
                                      </p:cBhvr>
                                      <p:to>
                                        <p:strVal val="visible"/>
                                      </p:to>
                                    </p:set>
                                    <p:animEffect filter="fade" transition="in">
                                      <p:cBhvr>
                                        <p:cTn dur="1000"/>
                                        <p:tgtEl>
                                          <p:spTgt spid="1630"/>
                                        </p:tgtEl>
                                      </p:cBhvr>
                                    </p:animEffect>
                                  </p:childTnLst>
                                </p:cTn>
                              </p:par>
                              <p:par>
                                <p:cTn fill="hold" nodeType="withEffect" presetClass="entr" presetID="10" presetSubtype="0">
                                  <p:stCondLst>
                                    <p:cond delay="0"/>
                                  </p:stCondLst>
                                  <p:childTnLst>
                                    <p:set>
                                      <p:cBhvr>
                                        <p:cTn dur="1" fill="hold">
                                          <p:stCondLst>
                                            <p:cond delay="0"/>
                                          </p:stCondLst>
                                        </p:cTn>
                                        <p:tgtEl>
                                          <p:spTgt spid="1631"/>
                                        </p:tgtEl>
                                        <p:attrNameLst>
                                          <p:attrName>style.visibility</p:attrName>
                                        </p:attrNameLst>
                                      </p:cBhvr>
                                      <p:to>
                                        <p:strVal val="visible"/>
                                      </p:to>
                                    </p:set>
                                    <p:animEffect filter="fade" transition="in">
                                      <p:cBhvr>
                                        <p:cTn dur="1000"/>
                                        <p:tgtEl>
                                          <p:spTgt spid="1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2"/>
                                        </p:tgtEl>
                                        <p:attrNameLst>
                                          <p:attrName>style.visibility</p:attrName>
                                        </p:attrNameLst>
                                      </p:cBhvr>
                                      <p:to>
                                        <p:strVal val="visible"/>
                                      </p:to>
                                    </p:set>
                                    <p:animEffect filter="fade" transition="in">
                                      <p:cBhvr>
                                        <p:cTn dur="1000"/>
                                        <p:tgtEl>
                                          <p:spTgt spid="1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3"/>
                                        </p:tgtEl>
                                        <p:attrNameLst>
                                          <p:attrName>style.visibility</p:attrName>
                                        </p:attrNameLst>
                                      </p:cBhvr>
                                      <p:to>
                                        <p:strVal val="visible"/>
                                      </p:to>
                                    </p:set>
                                    <p:animEffect filter="fade" transition="in">
                                      <p:cBhvr>
                                        <p:cTn dur="1000"/>
                                        <p:tgtEl>
                                          <p:spTgt spid="16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638" name="Shape 1638"/>
        <p:cNvGrpSpPr/>
        <p:nvPr/>
      </p:nvGrpSpPr>
      <p:grpSpPr>
        <a:xfrm>
          <a:off x="0" y="0"/>
          <a:ext cx="0" cy="0"/>
          <a:chOff x="0" y="0"/>
          <a:chExt cx="0" cy="0"/>
        </a:xfrm>
      </p:grpSpPr>
      <p:sp>
        <p:nvSpPr>
          <p:cNvPr id="1639" name="Google Shape;1639;p6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Wav2vec2</a:t>
            </a:r>
            <a:endParaRPr sz="2600"/>
          </a:p>
        </p:txBody>
      </p:sp>
      <p:pic>
        <p:nvPicPr>
          <p:cNvPr id="1640" name="Google Shape;1640;p64"/>
          <p:cNvPicPr preferRelativeResize="0"/>
          <p:nvPr/>
        </p:nvPicPr>
        <p:blipFill rotWithShape="1">
          <a:blip r:embed="rId3">
            <a:alphaModFix/>
          </a:blip>
          <a:srcRect b="0" l="0" r="0" t="0"/>
          <a:stretch/>
        </p:blipFill>
        <p:spPr>
          <a:xfrm>
            <a:off x="296600" y="1228175"/>
            <a:ext cx="3127384" cy="820700"/>
          </a:xfrm>
          <a:prstGeom prst="rect">
            <a:avLst/>
          </a:prstGeom>
          <a:noFill/>
          <a:ln>
            <a:noFill/>
          </a:ln>
        </p:spPr>
      </p:pic>
      <p:sp>
        <p:nvSpPr>
          <p:cNvPr id="1641" name="Google Shape;1641;p64"/>
          <p:cNvSpPr txBox="1"/>
          <p:nvPr/>
        </p:nvSpPr>
        <p:spPr>
          <a:xfrm>
            <a:off x="148525" y="78935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Gumbel softmax</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1642" name="Google Shape;1642;p64"/>
          <p:cNvSpPr txBox="1"/>
          <p:nvPr/>
        </p:nvSpPr>
        <p:spPr>
          <a:xfrm>
            <a:off x="182675" y="2268275"/>
            <a:ext cx="8190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the </a:t>
            </a:r>
            <a:r>
              <a:rPr b="1" i="0" lang="en-GB" sz="1400" u="none" cap="none" strike="noStrike">
                <a:solidFill>
                  <a:srgbClr val="000000"/>
                </a:solidFill>
                <a:latin typeface="Roboto"/>
                <a:ea typeface="Roboto"/>
                <a:cs typeface="Roboto"/>
                <a:sym typeface="Roboto"/>
              </a:rPr>
              <a:t>forward step</a:t>
            </a:r>
            <a:r>
              <a:rPr b="0" i="0" lang="en-GB" sz="1400" u="none" cap="none" strike="noStrike">
                <a:solidFill>
                  <a:srgbClr val="000000"/>
                </a:solidFill>
                <a:latin typeface="Roboto"/>
                <a:ea typeface="Roboto"/>
                <a:cs typeface="Roboto"/>
                <a:sym typeface="Roboto"/>
              </a:rPr>
              <a:t>, we simply pick up the vector corresponding to the highest probability:</a:t>
            </a:r>
            <a:endParaRPr b="0" i="0" sz="1400" u="none" cap="none" strike="noStrike">
              <a:solidFill>
                <a:srgbClr val="000000"/>
              </a:solidFill>
              <a:latin typeface="Roboto"/>
              <a:ea typeface="Roboto"/>
              <a:cs typeface="Roboto"/>
              <a:sym typeface="Roboto"/>
            </a:endParaRPr>
          </a:p>
        </p:txBody>
      </p:sp>
      <p:sp>
        <p:nvSpPr>
          <p:cNvPr id="1643" name="Google Shape;1643;p64"/>
          <p:cNvSpPr/>
          <p:nvPr/>
        </p:nvSpPr>
        <p:spPr>
          <a:xfrm>
            <a:off x="831800" y="3141363"/>
            <a:ext cx="156900" cy="60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64"/>
          <p:cNvSpPr/>
          <p:nvPr/>
        </p:nvSpPr>
        <p:spPr>
          <a:xfrm>
            <a:off x="1060400" y="3141363"/>
            <a:ext cx="156900" cy="602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64"/>
          <p:cNvSpPr/>
          <p:nvPr/>
        </p:nvSpPr>
        <p:spPr>
          <a:xfrm>
            <a:off x="1289000" y="3141363"/>
            <a:ext cx="156900" cy="602700"/>
          </a:xfrm>
          <a:prstGeom prst="rect">
            <a:avLst/>
          </a:prstGeom>
          <a:solidFill>
            <a:srgbClr val="FBDC84">
              <a:alpha val="4666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64"/>
          <p:cNvSpPr/>
          <p:nvPr/>
        </p:nvSpPr>
        <p:spPr>
          <a:xfrm>
            <a:off x="1517600" y="3141363"/>
            <a:ext cx="156900" cy="602700"/>
          </a:xfrm>
          <a:prstGeom prst="rect">
            <a:avLst/>
          </a:prstGeom>
          <a:solidFill>
            <a:srgbClr val="00B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64"/>
          <p:cNvSpPr/>
          <p:nvPr/>
        </p:nvSpPr>
        <p:spPr>
          <a:xfrm>
            <a:off x="1746200" y="3141363"/>
            <a:ext cx="156900" cy="602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64"/>
          <p:cNvSpPr/>
          <p:nvPr/>
        </p:nvSpPr>
        <p:spPr>
          <a:xfrm>
            <a:off x="1974800" y="3141363"/>
            <a:ext cx="156900" cy="602700"/>
          </a:xfrm>
          <a:prstGeom prst="rect">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64"/>
          <p:cNvSpPr txBox="1"/>
          <p:nvPr/>
        </p:nvSpPr>
        <p:spPr>
          <a:xfrm>
            <a:off x="716600" y="2802538"/>
            <a:ext cx="343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Roboto"/>
                <a:ea typeface="Roboto"/>
                <a:cs typeface="Roboto"/>
                <a:sym typeface="Roboto"/>
              </a:rPr>
              <a:t>0.1</a:t>
            </a:r>
            <a:endParaRPr b="0" i="0" sz="800" u="none" cap="none" strike="noStrike">
              <a:solidFill>
                <a:srgbClr val="000000"/>
              </a:solidFill>
              <a:latin typeface="Roboto"/>
              <a:ea typeface="Roboto"/>
              <a:cs typeface="Roboto"/>
              <a:sym typeface="Roboto"/>
            </a:endParaRPr>
          </a:p>
        </p:txBody>
      </p:sp>
      <p:sp>
        <p:nvSpPr>
          <p:cNvPr id="1650" name="Google Shape;1650;p64"/>
          <p:cNvSpPr txBox="1"/>
          <p:nvPr/>
        </p:nvSpPr>
        <p:spPr>
          <a:xfrm>
            <a:off x="988700" y="2802538"/>
            <a:ext cx="343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Roboto"/>
                <a:ea typeface="Roboto"/>
                <a:cs typeface="Roboto"/>
                <a:sym typeface="Roboto"/>
              </a:rPr>
              <a:t>0.4</a:t>
            </a:r>
            <a:endParaRPr b="0" i="0" sz="800" u="none" cap="none" strike="noStrike">
              <a:solidFill>
                <a:srgbClr val="000000"/>
              </a:solidFill>
              <a:latin typeface="Roboto"/>
              <a:ea typeface="Roboto"/>
              <a:cs typeface="Roboto"/>
              <a:sym typeface="Roboto"/>
            </a:endParaRPr>
          </a:p>
        </p:txBody>
      </p:sp>
      <p:sp>
        <p:nvSpPr>
          <p:cNvPr id="1651" name="Google Shape;1651;p64"/>
          <p:cNvSpPr txBox="1"/>
          <p:nvPr/>
        </p:nvSpPr>
        <p:spPr>
          <a:xfrm>
            <a:off x="1259050" y="2802538"/>
            <a:ext cx="343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Roboto"/>
                <a:ea typeface="Roboto"/>
                <a:cs typeface="Roboto"/>
                <a:sym typeface="Roboto"/>
              </a:rPr>
              <a:t>0.0</a:t>
            </a:r>
            <a:endParaRPr b="0" i="0" sz="800" u="none" cap="none" strike="noStrike">
              <a:solidFill>
                <a:srgbClr val="000000"/>
              </a:solidFill>
              <a:latin typeface="Roboto"/>
              <a:ea typeface="Roboto"/>
              <a:cs typeface="Roboto"/>
              <a:sym typeface="Roboto"/>
            </a:endParaRPr>
          </a:p>
        </p:txBody>
      </p:sp>
      <p:sp>
        <p:nvSpPr>
          <p:cNvPr id="1652" name="Google Shape;1652;p64"/>
          <p:cNvSpPr txBox="1"/>
          <p:nvPr/>
        </p:nvSpPr>
        <p:spPr>
          <a:xfrm>
            <a:off x="1487900" y="2802538"/>
            <a:ext cx="343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Roboto"/>
                <a:ea typeface="Roboto"/>
                <a:cs typeface="Roboto"/>
                <a:sym typeface="Roboto"/>
              </a:rPr>
              <a:t>0.2</a:t>
            </a:r>
            <a:endParaRPr b="0" i="0" sz="800" u="none" cap="none" strike="noStrike">
              <a:solidFill>
                <a:srgbClr val="000000"/>
              </a:solidFill>
              <a:latin typeface="Roboto"/>
              <a:ea typeface="Roboto"/>
              <a:cs typeface="Roboto"/>
              <a:sym typeface="Roboto"/>
            </a:endParaRPr>
          </a:p>
        </p:txBody>
      </p:sp>
      <p:sp>
        <p:nvSpPr>
          <p:cNvPr id="1653" name="Google Shape;1653;p64"/>
          <p:cNvSpPr txBox="1"/>
          <p:nvPr/>
        </p:nvSpPr>
        <p:spPr>
          <a:xfrm>
            <a:off x="1716500" y="2802538"/>
            <a:ext cx="343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Roboto"/>
                <a:ea typeface="Roboto"/>
                <a:cs typeface="Roboto"/>
                <a:sym typeface="Roboto"/>
              </a:rPr>
              <a:t>0.3</a:t>
            </a:r>
            <a:endParaRPr b="0" i="0" sz="800" u="none" cap="none" strike="noStrike">
              <a:solidFill>
                <a:srgbClr val="000000"/>
              </a:solidFill>
              <a:latin typeface="Roboto"/>
              <a:ea typeface="Roboto"/>
              <a:cs typeface="Roboto"/>
              <a:sym typeface="Roboto"/>
            </a:endParaRPr>
          </a:p>
        </p:txBody>
      </p:sp>
      <p:sp>
        <p:nvSpPr>
          <p:cNvPr id="1654" name="Google Shape;1654;p64"/>
          <p:cNvSpPr txBox="1"/>
          <p:nvPr/>
        </p:nvSpPr>
        <p:spPr>
          <a:xfrm>
            <a:off x="1987100" y="2802538"/>
            <a:ext cx="343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Roboto"/>
                <a:ea typeface="Roboto"/>
                <a:cs typeface="Roboto"/>
                <a:sym typeface="Roboto"/>
              </a:rPr>
              <a:t>0.0</a:t>
            </a:r>
            <a:endParaRPr b="0" i="0" sz="800" u="none" cap="none" strike="noStrike">
              <a:solidFill>
                <a:srgbClr val="000000"/>
              </a:solidFill>
              <a:latin typeface="Roboto"/>
              <a:ea typeface="Roboto"/>
              <a:cs typeface="Roboto"/>
              <a:sym typeface="Roboto"/>
            </a:endParaRPr>
          </a:p>
        </p:txBody>
      </p:sp>
      <p:cxnSp>
        <p:nvCxnSpPr>
          <p:cNvPr id="1655" name="Google Shape;1655;p64"/>
          <p:cNvCxnSpPr/>
          <p:nvPr/>
        </p:nvCxnSpPr>
        <p:spPr>
          <a:xfrm>
            <a:off x="2371350" y="3363738"/>
            <a:ext cx="488100" cy="5700"/>
          </a:xfrm>
          <a:prstGeom prst="straightConnector1">
            <a:avLst/>
          </a:prstGeom>
          <a:noFill/>
          <a:ln cap="flat" cmpd="sng" w="9525">
            <a:solidFill>
              <a:schemeClr val="dk2"/>
            </a:solidFill>
            <a:prstDash val="solid"/>
            <a:round/>
            <a:headEnd len="sm" w="sm" type="none"/>
            <a:tailEnd len="med" w="med" type="triangle"/>
          </a:ln>
        </p:spPr>
      </p:cxnSp>
      <p:sp>
        <p:nvSpPr>
          <p:cNvPr id="1656" name="Google Shape;1656;p64"/>
          <p:cNvSpPr txBox="1"/>
          <p:nvPr/>
        </p:nvSpPr>
        <p:spPr>
          <a:xfrm>
            <a:off x="2282225" y="3435913"/>
            <a:ext cx="823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argmax</a:t>
            </a:r>
            <a:endParaRPr b="0" i="0" sz="1100" u="none" cap="none" strike="noStrike">
              <a:solidFill>
                <a:srgbClr val="000000"/>
              </a:solidFill>
              <a:latin typeface="Roboto"/>
              <a:ea typeface="Roboto"/>
              <a:cs typeface="Roboto"/>
              <a:sym typeface="Roboto"/>
            </a:endParaRPr>
          </a:p>
        </p:txBody>
      </p:sp>
      <p:sp>
        <p:nvSpPr>
          <p:cNvPr id="1657" name="Google Shape;1657;p64"/>
          <p:cNvSpPr/>
          <p:nvPr/>
        </p:nvSpPr>
        <p:spPr>
          <a:xfrm>
            <a:off x="3135250" y="3110338"/>
            <a:ext cx="156900" cy="602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64"/>
          <p:cNvSpPr txBox="1"/>
          <p:nvPr/>
        </p:nvSpPr>
        <p:spPr>
          <a:xfrm>
            <a:off x="237275" y="4237900"/>
            <a:ext cx="8034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the </a:t>
            </a:r>
            <a:r>
              <a:rPr b="1" i="0" lang="en-GB" sz="1400" u="none" cap="none" strike="noStrike">
                <a:solidFill>
                  <a:srgbClr val="000000"/>
                </a:solidFill>
                <a:latin typeface="Roboto"/>
                <a:ea typeface="Roboto"/>
                <a:cs typeface="Roboto"/>
                <a:sym typeface="Roboto"/>
              </a:rPr>
              <a:t>backward step</a:t>
            </a:r>
            <a:r>
              <a:rPr b="0" i="0" lang="en-GB" sz="1400" u="none" cap="none" strike="noStrike">
                <a:solidFill>
                  <a:srgbClr val="000000"/>
                </a:solidFill>
                <a:latin typeface="Roboto"/>
                <a:ea typeface="Roboto"/>
                <a:cs typeface="Roboto"/>
                <a:sym typeface="Roboto"/>
              </a:rPr>
              <a:t>, the gradient of the Gumbel softmax outputs is used.</a:t>
            </a:r>
            <a:endParaRPr b="0" i="0" sz="1400" u="none" cap="none" strike="noStrike">
              <a:solidFill>
                <a:srgbClr val="000000"/>
              </a:solidFill>
              <a:latin typeface="Roboto"/>
              <a:ea typeface="Roboto"/>
              <a:cs typeface="Roboto"/>
              <a:sym typeface="Roboto"/>
            </a:endParaRPr>
          </a:p>
        </p:txBody>
      </p:sp>
      <p:sp>
        <p:nvSpPr>
          <p:cNvPr id="1659" name="Google Shape;1659;p64"/>
          <p:cNvSpPr txBox="1"/>
          <p:nvPr/>
        </p:nvSpPr>
        <p:spPr>
          <a:xfrm>
            <a:off x="618275" y="3399700"/>
            <a:ext cx="5997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660" name="Google Shape;1660;p6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gtEl>
                                        <p:attrNameLst>
                                          <p:attrName>style.visibility</p:attrName>
                                        </p:attrNameLst>
                                      </p:cBhvr>
                                      <p:to>
                                        <p:strVal val="visible"/>
                                      </p:to>
                                    </p:set>
                                    <p:animEffect filter="fade" transition="in">
                                      <p:cBhvr>
                                        <p:cTn dur="1000"/>
                                        <p:tgtEl>
                                          <p:spTgt spid="1642"/>
                                        </p:tgtEl>
                                      </p:cBhvr>
                                    </p:animEffect>
                                  </p:childTnLst>
                                </p:cTn>
                              </p:par>
                              <p:par>
                                <p:cTn fill="hold" nodeType="withEffect" presetClass="entr" presetID="10" presetSubtype="0">
                                  <p:stCondLst>
                                    <p:cond delay="0"/>
                                  </p:stCondLst>
                                  <p:childTnLst>
                                    <p:set>
                                      <p:cBhvr>
                                        <p:cTn dur="1" fill="hold">
                                          <p:stCondLst>
                                            <p:cond delay="0"/>
                                          </p:stCondLst>
                                        </p:cTn>
                                        <p:tgtEl>
                                          <p:spTgt spid="1643"/>
                                        </p:tgtEl>
                                        <p:attrNameLst>
                                          <p:attrName>style.visibility</p:attrName>
                                        </p:attrNameLst>
                                      </p:cBhvr>
                                      <p:to>
                                        <p:strVal val="visible"/>
                                      </p:to>
                                    </p:set>
                                    <p:animEffect filter="fade" transition="in">
                                      <p:cBhvr>
                                        <p:cTn dur="1000"/>
                                        <p:tgtEl>
                                          <p:spTgt spid="1643"/>
                                        </p:tgtEl>
                                      </p:cBhvr>
                                    </p:animEffect>
                                  </p:childTnLst>
                                </p:cTn>
                              </p:par>
                              <p:par>
                                <p:cTn fill="hold" nodeType="withEffect" presetClass="entr" presetID="10" presetSubtype="0">
                                  <p:stCondLst>
                                    <p:cond delay="0"/>
                                  </p:stCondLst>
                                  <p:childTnLst>
                                    <p:set>
                                      <p:cBhvr>
                                        <p:cTn dur="1" fill="hold">
                                          <p:stCondLst>
                                            <p:cond delay="0"/>
                                          </p:stCondLst>
                                        </p:cTn>
                                        <p:tgtEl>
                                          <p:spTgt spid="1644"/>
                                        </p:tgtEl>
                                        <p:attrNameLst>
                                          <p:attrName>style.visibility</p:attrName>
                                        </p:attrNameLst>
                                      </p:cBhvr>
                                      <p:to>
                                        <p:strVal val="visible"/>
                                      </p:to>
                                    </p:set>
                                    <p:animEffect filter="fade" transition="in">
                                      <p:cBhvr>
                                        <p:cTn dur="1000"/>
                                        <p:tgtEl>
                                          <p:spTgt spid="1644"/>
                                        </p:tgtEl>
                                      </p:cBhvr>
                                    </p:animEffect>
                                  </p:childTnLst>
                                </p:cTn>
                              </p:par>
                              <p:par>
                                <p:cTn fill="hold" nodeType="withEffect" presetClass="entr" presetID="10" presetSubtype="0">
                                  <p:stCondLst>
                                    <p:cond delay="0"/>
                                  </p:stCondLst>
                                  <p:childTnLst>
                                    <p:set>
                                      <p:cBhvr>
                                        <p:cTn dur="1" fill="hold">
                                          <p:stCondLst>
                                            <p:cond delay="0"/>
                                          </p:stCondLst>
                                        </p:cTn>
                                        <p:tgtEl>
                                          <p:spTgt spid="1645"/>
                                        </p:tgtEl>
                                        <p:attrNameLst>
                                          <p:attrName>style.visibility</p:attrName>
                                        </p:attrNameLst>
                                      </p:cBhvr>
                                      <p:to>
                                        <p:strVal val="visible"/>
                                      </p:to>
                                    </p:set>
                                    <p:animEffect filter="fade" transition="in">
                                      <p:cBhvr>
                                        <p:cTn dur="1000"/>
                                        <p:tgtEl>
                                          <p:spTgt spid="1645"/>
                                        </p:tgtEl>
                                      </p:cBhvr>
                                    </p:animEffect>
                                  </p:childTnLst>
                                </p:cTn>
                              </p:par>
                              <p:par>
                                <p:cTn fill="hold" nodeType="withEffect" presetClass="entr" presetID="10" presetSubtype="0">
                                  <p:stCondLst>
                                    <p:cond delay="0"/>
                                  </p:stCondLst>
                                  <p:childTnLst>
                                    <p:set>
                                      <p:cBhvr>
                                        <p:cTn dur="1" fill="hold">
                                          <p:stCondLst>
                                            <p:cond delay="0"/>
                                          </p:stCondLst>
                                        </p:cTn>
                                        <p:tgtEl>
                                          <p:spTgt spid="1646"/>
                                        </p:tgtEl>
                                        <p:attrNameLst>
                                          <p:attrName>style.visibility</p:attrName>
                                        </p:attrNameLst>
                                      </p:cBhvr>
                                      <p:to>
                                        <p:strVal val="visible"/>
                                      </p:to>
                                    </p:set>
                                    <p:animEffect filter="fade" transition="in">
                                      <p:cBhvr>
                                        <p:cTn dur="1000"/>
                                        <p:tgtEl>
                                          <p:spTgt spid="1646"/>
                                        </p:tgtEl>
                                      </p:cBhvr>
                                    </p:animEffect>
                                  </p:childTnLst>
                                </p:cTn>
                              </p:par>
                              <p:par>
                                <p:cTn fill="hold" nodeType="withEffect" presetClass="entr" presetID="10" presetSubtype="0">
                                  <p:stCondLst>
                                    <p:cond delay="0"/>
                                  </p:stCondLst>
                                  <p:childTnLst>
                                    <p:set>
                                      <p:cBhvr>
                                        <p:cTn dur="1" fill="hold">
                                          <p:stCondLst>
                                            <p:cond delay="0"/>
                                          </p:stCondLst>
                                        </p:cTn>
                                        <p:tgtEl>
                                          <p:spTgt spid="1647"/>
                                        </p:tgtEl>
                                        <p:attrNameLst>
                                          <p:attrName>style.visibility</p:attrName>
                                        </p:attrNameLst>
                                      </p:cBhvr>
                                      <p:to>
                                        <p:strVal val="visible"/>
                                      </p:to>
                                    </p:set>
                                    <p:animEffect filter="fade" transition="in">
                                      <p:cBhvr>
                                        <p:cTn dur="1000"/>
                                        <p:tgtEl>
                                          <p:spTgt spid="1647"/>
                                        </p:tgtEl>
                                      </p:cBhvr>
                                    </p:animEffect>
                                  </p:childTnLst>
                                </p:cTn>
                              </p:par>
                              <p:par>
                                <p:cTn fill="hold" nodeType="withEffect" presetClass="entr" presetID="10" presetSubtype="0">
                                  <p:stCondLst>
                                    <p:cond delay="0"/>
                                  </p:stCondLst>
                                  <p:childTnLst>
                                    <p:set>
                                      <p:cBhvr>
                                        <p:cTn dur="1" fill="hold">
                                          <p:stCondLst>
                                            <p:cond delay="0"/>
                                          </p:stCondLst>
                                        </p:cTn>
                                        <p:tgtEl>
                                          <p:spTgt spid="1648"/>
                                        </p:tgtEl>
                                        <p:attrNameLst>
                                          <p:attrName>style.visibility</p:attrName>
                                        </p:attrNameLst>
                                      </p:cBhvr>
                                      <p:to>
                                        <p:strVal val="visible"/>
                                      </p:to>
                                    </p:set>
                                    <p:animEffect filter="fade" transition="in">
                                      <p:cBhvr>
                                        <p:cTn dur="1000"/>
                                        <p:tgtEl>
                                          <p:spTgt spid="1648"/>
                                        </p:tgtEl>
                                      </p:cBhvr>
                                    </p:animEffect>
                                  </p:childTnLst>
                                </p:cTn>
                              </p:par>
                              <p:par>
                                <p:cTn fill="hold" nodeType="withEffect" presetClass="entr" presetID="10" presetSubtype="0">
                                  <p:stCondLst>
                                    <p:cond delay="0"/>
                                  </p:stCondLst>
                                  <p:childTnLst>
                                    <p:set>
                                      <p:cBhvr>
                                        <p:cTn dur="1" fill="hold">
                                          <p:stCondLst>
                                            <p:cond delay="0"/>
                                          </p:stCondLst>
                                        </p:cTn>
                                        <p:tgtEl>
                                          <p:spTgt spid="1649"/>
                                        </p:tgtEl>
                                        <p:attrNameLst>
                                          <p:attrName>style.visibility</p:attrName>
                                        </p:attrNameLst>
                                      </p:cBhvr>
                                      <p:to>
                                        <p:strVal val="visible"/>
                                      </p:to>
                                    </p:set>
                                    <p:animEffect filter="fade" transition="in">
                                      <p:cBhvr>
                                        <p:cTn dur="1000"/>
                                        <p:tgtEl>
                                          <p:spTgt spid="1649"/>
                                        </p:tgtEl>
                                      </p:cBhvr>
                                    </p:animEffect>
                                  </p:childTnLst>
                                </p:cTn>
                              </p:par>
                              <p:par>
                                <p:cTn fill="hold" nodeType="withEffect" presetClass="entr" presetID="10" presetSubtype="0">
                                  <p:stCondLst>
                                    <p:cond delay="0"/>
                                  </p:stCondLst>
                                  <p:childTnLst>
                                    <p:set>
                                      <p:cBhvr>
                                        <p:cTn dur="1" fill="hold">
                                          <p:stCondLst>
                                            <p:cond delay="0"/>
                                          </p:stCondLst>
                                        </p:cTn>
                                        <p:tgtEl>
                                          <p:spTgt spid="1650"/>
                                        </p:tgtEl>
                                        <p:attrNameLst>
                                          <p:attrName>style.visibility</p:attrName>
                                        </p:attrNameLst>
                                      </p:cBhvr>
                                      <p:to>
                                        <p:strVal val="visible"/>
                                      </p:to>
                                    </p:set>
                                    <p:animEffect filter="fade" transition="in">
                                      <p:cBhvr>
                                        <p:cTn dur="1000"/>
                                        <p:tgtEl>
                                          <p:spTgt spid="1650"/>
                                        </p:tgtEl>
                                      </p:cBhvr>
                                    </p:animEffect>
                                  </p:childTnLst>
                                </p:cTn>
                              </p:par>
                              <p:par>
                                <p:cTn fill="hold" nodeType="withEffect" presetClass="entr" presetID="10" presetSubtype="0">
                                  <p:stCondLst>
                                    <p:cond delay="0"/>
                                  </p:stCondLst>
                                  <p:childTnLst>
                                    <p:set>
                                      <p:cBhvr>
                                        <p:cTn dur="1" fill="hold">
                                          <p:stCondLst>
                                            <p:cond delay="0"/>
                                          </p:stCondLst>
                                        </p:cTn>
                                        <p:tgtEl>
                                          <p:spTgt spid="1651"/>
                                        </p:tgtEl>
                                        <p:attrNameLst>
                                          <p:attrName>style.visibility</p:attrName>
                                        </p:attrNameLst>
                                      </p:cBhvr>
                                      <p:to>
                                        <p:strVal val="visible"/>
                                      </p:to>
                                    </p:set>
                                    <p:animEffect filter="fade" transition="in">
                                      <p:cBhvr>
                                        <p:cTn dur="1000"/>
                                        <p:tgtEl>
                                          <p:spTgt spid="1651"/>
                                        </p:tgtEl>
                                      </p:cBhvr>
                                    </p:animEffect>
                                  </p:childTnLst>
                                </p:cTn>
                              </p:par>
                              <p:par>
                                <p:cTn fill="hold" nodeType="withEffect" presetClass="entr" presetID="10" presetSubtype="0">
                                  <p:stCondLst>
                                    <p:cond delay="0"/>
                                  </p:stCondLst>
                                  <p:childTnLst>
                                    <p:set>
                                      <p:cBhvr>
                                        <p:cTn dur="1" fill="hold">
                                          <p:stCondLst>
                                            <p:cond delay="0"/>
                                          </p:stCondLst>
                                        </p:cTn>
                                        <p:tgtEl>
                                          <p:spTgt spid="1652"/>
                                        </p:tgtEl>
                                        <p:attrNameLst>
                                          <p:attrName>style.visibility</p:attrName>
                                        </p:attrNameLst>
                                      </p:cBhvr>
                                      <p:to>
                                        <p:strVal val="visible"/>
                                      </p:to>
                                    </p:set>
                                    <p:animEffect filter="fade" transition="in">
                                      <p:cBhvr>
                                        <p:cTn dur="1000"/>
                                        <p:tgtEl>
                                          <p:spTgt spid="1652"/>
                                        </p:tgtEl>
                                      </p:cBhvr>
                                    </p:animEffect>
                                  </p:childTnLst>
                                </p:cTn>
                              </p:par>
                              <p:par>
                                <p:cTn fill="hold" nodeType="withEffect" presetClass="entr" presetID="10" presetSubtype="0">
                                  <p:stCondLst>
                                    <p:cond delay="0"/>
                                  </p:stCondLst>
                                  <p:childTnLst>
                                    <p:set>
                                      <p:cBhvr>
                                        <p:cTn dur="1" fill="hold">
                                          <p:stCondLst>
                                            <p:cond delay="0"/>
                                          </p:stCondLst>
                                        </p:cTn>
                                        <p:tgtEl>
                                          <p:spTgt spid="1653"/>
                                        </p:tgtEl>
                                        <p:attrNameLst>
                                          <p:attrName>style.visibility</p:attrName>
                                        </p:attrNameLst>
                                      </p:cBhvr>
                                      <p:to>
                                        <p:strVal val="visible"/>
                                      </p:to>
                                    </p:set>
                                    <p:animEffect filter="fade" transition="in">
                                      <p:cBhvr>
                                        <p:cTn dur="1000"/>
                                        <p:tgtEl>
                                          <p:spTgt spid="1653"/>
                                        </p:tgtEl>
                                      </p:cBhvr>
                                    </p:animEffect>
                                  </p:childTnLst>
                                </p:cTn>
                              </p:par>
                              <p:par>
                                <p:cTn fill="hold" nodeType="withEffect" presetClass="entr" presetID="10" presetSubtype="0">
                                  <p:stCondLst>
                                    <p:cond delay="0"/>
                                  </p:stCondLst>
                                  <p:childTnLst>
                                    <p:set>
                                      <p:cBhvr>
                                        <p:cTn dur="1" fill="hold">
                                          <p:stCondLst>
                                            <p:cond delay="0"/>
                                          </p:stCondLst>
                                        </p:cTn>
                                        <p:tgtEl>
                                          <p:spTgt spid="1654"/>
                                        </p:tgtEl>
                                        <p:attrNameLst>
                                          <p:attrName>style.visibility</p:attrName>
                                        </p:attrNameLst>
                                      </p:cBhvr>
                                      <p:to>
                                        <p:strVal val="visible"/>
                                      </p:to>
                                    </p:set>
                                    <p:animEffect filter="fade" transition="in">
                                      <p:cBhvr>
                                        <p:cTn dur="1000"/>
                                        <p:tgtEl>
                                          <p:spTgt spid="1654"/>
                                        </p:tgtEl>
                                      </p:cBhvr>
                                    </p:animEffect>
                                  </p:childTnLst>
                                </p:cTn>
                              </p:par>
                              <p:par>
                                <p:cTn fill="hold" nodeType="withEffect" presetClass="entr" presetID="10" presetSubtype="0">
                                  <p:stCondLst>
                                    <p:cond delay="0"/>
                                  </p:stCondLst>
                                  <p:childTnLst>
                                    <p:set>
                                      <p:cBhvr>
                                        <p:cTn dur="1" fill="hold">
                                          <p:stCondLst>
                                            <p:cond delay="0"/>
                                          </p:stCondLst>
                                        </p:cTn>
                                        <p:tgtEl>
                                          <p:spTgt spid="1655"/>
                                        </p:tgtEl>
                                        <p:attrNameLst>
                                          <p:attrName>style.visibility</p:attrName>
                                        </p:attrNameLst>
                                      </p:cBhvr>
                                      <p:to>
                                        <p:strVal val="visible"/>
                                      </p:to>
                                    </p:set>
                                    <p:animEffect filter="fade" transition="in">
                                      <p:cBhvr>
                                        <p:cTn dur="1000"/>
                                        <p:tgtEl>
                                          <p:spTgt spid="1655"/>
                                        </p:tgtEl>
                                      </p:cBhvr>
                                    </p:animEffect>
                                  </p:childTnLst>
                                </p:cTn>
                              </p:par>
                              <p:par>
                                <p:cTn fill="hold" nodeType="withEffect" presetClass="entr" presetID="10" presetSubtype="0">
                                  <p:stCondLst>
                                    <p:cond delay="0"/>
                                  </p:stCondLst>
                                  <p:childTnLst>
                                    <p:set>
                                      <p:cBhvr>
                                        <p:cTn dur="1" fill="hold">
                                          <p:stCondLst>
                                            <p:cond delay="0"/>
                                          </p:stCondLst>
                                        </p:cTn>
                                        <p:tgtEl>
                                          <p:spTgt spid="1656"/>
                                        </p:tgtEl>
                                        <p:attrNameLst>
                                          <p:attrName>style.visibility</p:attrName>
                                        </p:attrNameLst>
                                      </p:cBhvr>
                                      <p:to>
                                        <p:strVal val="visible"/>
                                      </p:to>
                                    </p:set>
                                    <p:animEffect filter="fade" transition="in">
                                      <p:cBhvr>
                                        <p:cTn dur="1000"/>
                                        <p:tgtEl>
                                          <p:spTgt spid="1656"/>
                                        </p:tgtEl>
                                      </p:cBhvr>
                                    </p:animEffect>
                                  </p:childTnLst>
                                </p:cTn>
                              </p:par>
                              <p:par>
                                <p:cTn fill="hold" nodeType="withEffect" presetClass="entr" presetID="10" presetSubtype="0">
                                  <p:stCondLst>
                                    <p:cond delay="0"/>
                                  </p:stCondLst>
                                  <p:childTnLst>
                                    <p:set>
                                      <p:cBhvr>
                                        <p:cTn dur="1" fill="hold">
                                          <p:stCondLst>
                                            <p:cond delay="0"/>
                                          </p:stCondLst>
                                        </p:cTn>
                                        <p:tgtEl>
                                          <p:spTgt spid="1657"/>
                                        </p:tgtEl>
                                        <p:attrNameLst>
                                          <p:attrName>style.visibility</p:attrName>
                                        </p:attrNameLst>
                                      </p:cBhvr>
                                      <p:to>
                                        <p:strVal val="visible"/>
                                      </p:to>
                                    </p:set>
                                    <p:animEffect filter="fade" transition="in">
                                      <p:cBhvr>
                                        <p:cTn dur="1000"/>
                                        <p:tgtEl>
                                          <p:spTgt spid="1657"/>
                                        </p:tgtEl>
                                      </p:cBhvr>
                                    </p:animEffect>
                                  </p:childTnLst>
                                </p:cTn>
                              </p:par>
                              <p:par>
                                <p:cTn fill="hold" nodeType="withEffect" presetClass="entr" presetID="10" presetSubtype="0">
                                  <p:stCondLst>
                                    <p:cond delay="0"/>
                                  </p:stCondLst>
                                  <p:childTnLst>
                                    <p:set>
                                      <p:cBhvr>
                                        <p:cTn dur="1" fill="hold">
                                          <p:stCondLst>
                                            <p:cond delay="0"/>
                                          </p:stCondLst>
                                        </p:cTn>
                                        <p:tgtEl>
                                          <p:spTgt spid="1659"/>
                                        </p:tgtEl>
                                        <p:attrNameLst>
                                          <p:attrName>style.visibility</p:attrName>
                                        </p:attrNameLst>
                                      </p:cBhvr>
                                      <p:to>
                                        <p:strVal val="visible"/>
                                      </p:to>
                                    </p:set>
                                    <p:animEffect filter="fade" transition="in">
                                      <p:cBhvr>
                                        <p:cTn dur="1000"/>
                                        <p:tgtEl>
                                          <p:spTgt spid="16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8"/>
                                        </p:tgtEl>
                                        <p:attrNameLst>
                                          <p:attrName>style.visibility</p:attrName>
                                        </p:attrNameLst>
                                      </p:cBhvr>
                                      <p:to>
                                        <p:strVal val="visible"/>
                                      </p:to>
                                    </p:set>
                                    <p:animEffect filter="fade" transition="in">
                                      <p:cBhvr>
                                        <p:cTn dur="1000"/>
                                        <p:tgtEl>
                                          <p:spTgt spid="16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664" name="Shape 1664"/>
        <p:cNvGrpSpPr/>
        <p:nvPr/>
      </p:nvGrpSpPr>
      <p:grpSpPr>
        <a:xfrm>
          <a:off x="0" y="0"/>
          <a:ext cx="0" cy="0"/>
          <a:chOff x="0" y="0"/>
          <a:chExt cx="0" cy="0"/>
        </a:xfrm>
      </p:grpSpPr>
      <p:sp>
        <p:nvSpPr>
          <p:cNvPr id="1665" name="Google Shape;1665;p6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Wav2vec2</a:t>
            </a:r>
            <a:endParaRPr sz="2600"/>
          </a:p>
        </p:txBody>
      </p:sp>
      <p:sp>
        <p:nvSpPr>
          <p:cNvPr id="1666" name="Google Shape;1666;p65"/>
          <p:cNvSpPr txBox="1"/>
          <p:nvPr/>
        </p:nvSpPr>
        <p:spPr>
          <a:xfrm>
            <a:off x="182675" y="820475"/>
            <a:ext cx="8190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At training time, we want to encourage the model to use </a:t>
            </a:r>
            <a:r>
              <a:rPr b="1" i="0" lang="en-GB" sz="1400" u="none" cap="none" strike="noStrike">
                <a:solidFill>
                  <a:srgbClr val="000000"/>
                </a:solidFill>
                <a:latin typeface="Roboto"/>
                <a:ea typeface="Roboto"/>
                <a:cs typeface="Roboto"/>
                <a:sym typeface="Roboto"/>
              </a:rPr>
              <a:t>all the elements</a:t>
            </a:r>
            <a:r>
              <a:rPr b="0" i="0" lang="en-GB" sz="1400" u="none" cap="none" strike="noStrike">
                <a:solidFill>
                  <a:srgbClr val="000000"/>
                </a:solidFill>
                <a:latin typeface="Roboto"/>
                <a:ea typeface="Roboto"/>
                <a:cs typeface="Roboto"/>
                <a:sym typeface="Roboto"/>
              </a:rPr>
              <a:t> in the codebook (and not collapse and use only some of them).</a:t>
            </a:r>
            <a:endParaRPr b="0" i="0" sz="1400" u="none" cap="none" strike="noStrike">
              <a:solidFill>
                <a:srgbClr val="000000"/>
              </a:solidFill>
              <a:latin typeface="Roboto"/>
              <a:ea typeface="Roboto"/>
              <a:cs typeface="Roboto"/>
              <a:sym typeface="Roboto"/>
            </a:endParaRPr>
          </a:p>
        </p:txBody>
      </p:sp>
      <p:sp>
        <p:nvSpPr>
          <p:cNvPr id="1667" name="Google Shape;1667;p65"/>
          <p:cNvSpPr txBox="1"/>
          <p:nvPr/>
        </p:nvSpPr>
        <p:spPr>
          <a:xfrm>
            <a:off x="182675" y="3427000"/>
            <a:ext cx="8190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To promote diversity, wav2vec2 introduces a </a:t>
            </a:r>
            <a:r>
              <a:rPr b="1" i="0" lang="en-GB" sz="1400" u="none" cap="none" strike="noStrike">
                <a:solidFill>
                  <a:srgbClr val="000000"/>
                </a:solidFill>
                <a:latin typeface="Roboto"/>
                <a:ea typeface="Roboto"/>
                <a:cs typeface="Roboto"/>
                <a:sym typeface="Roboto"/>
              </a:rPr>
              <a:t>diversity loss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668" name="Google Shape;1668;p65"/>
          <p:cNvSpPr/>
          <p:nvPr/>
        </p:nvSpPr>
        <p:spPr>
          <a:xfrm>
            <a:off x="768725" y="1853675"/>
            <a:ext cx="1347300" cy="925200"/>
          </a:xfrm>
          <a:prstGeom prst="rect">
            <a:avLst/>
          </a:prstGeom>
          <a:solidFill>
            <a:srgbClr val="00B6FF">
              <a:alpha val="2392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69" name="Google Shape;1669;p65"/>
          <p:cNvCxnSpPr/>
          <p:nvPr/>
        </p:nvCxnSpPr>
        <p:spPr>
          <a:xfrm flipH="1" rot="10800000">
            <a:off x="778975" y="2936513"/>
            <a:ext cx="1277400" cy="4200"/>
          </a:xfrm>
          <a:prstGeom prst="straightConnector1">
            <a:avLst/>
          </a:prstGeom>
          <a:noFill/>
          <a:ln cap="flat" cmpd="sng" w="9525">
            <a:solidFill>
              <a:schemeClr val="dk2"/>
            </a:solidFill>
            <a:prstDash val="solid"/>
            <a:round/>
            <a:headEnd len="med" w="med" type="triangle"/>
            <a:tailEnd len="med" w="med" type="triangle"/>
          </a:ln>
        </p:spPr>
      </p:cxnSp>
      <p:sp>
        <p:nvSpPr>
          <p:cNvPr id="1670" name="Google Shape;1670;p65"/>
          <p:cNvSpPr txBox="1"/>
          <p:nvPr/>
        </p:nvSpPr>
        <p:spPr>
          <a:xfrm>
            <a:off x="1231825" y="2936513"/>
            <a:ext cx="4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V</a:t>
            </a:r>
            <a:endParaRPr b="0" i="0" sz="1400" u="none" cap="none" strike="noStrike">
              <a:solidFill>
                <a:srgbClr val="000000"/>
              </a:solidFill>
              <a:latin typeface="Roboto"/>
              <a:ea typeface="Roboto"/>
              <a:cs typeface="Roboto"/>
              <a:sym typeface="Roboto"/>
            </a:endParaRPr>
          </a:p>
        </p:txBody>
      </p:sp>
      <p:cxnSp>
        <p:nvCxnSpPr>
          <p:cNvPr id="1671" name="Google Shape;1671;p65"/>
          <p:cNvCxnSpPr/>
          <p:nvPr/>
        </p:nvCxnSpPr>
        <p:spPr>
          <a:xfrm rot="10800000">
            <a:off x="595400" y="1913488"/>
            <a:ext cx="0" cy="882600"/>
          </a:xfrm>
          <a:prstGeom prst="straightConnector1">
            <a:avLst/>
          </a:prstGeom>
          <a:noFill/>
          <a:ln cap="flat" cmpd="sng" w="9525">
            <a:solidFill>
              <a:schemeClr val="dk2"/>
            </a:solidFill>
            <a:prstDash val="solid"/>
            <a:round/>
            <a:headEnd len="med" w="med" type="triangle"/>
            <a:tailEnd len="med" w="med" type="triangle"/>
          </a:ln>
        </p:spPr>
      </p:cxnSp>
      <p:sp>
        <p:nvSpPr>
          <p:cNvPr id="1672" name="Google Shape;1672;p65"/>
          <p:cNvSpPr txBox="1"/>
          <p:nvPr/>
        </p:nvSpPr>
        <p:spPr>
          <a:xfrm rot="-5400000">
            <a:off x="51725" y="2151400"/>
            <a:ext cx="683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Batch</a:t>
            </a:r>
            <a:endParaRPr b="0" i="0" sz="1100" u="none" cap="none" strike="noStrike">
              <a:solidFill>
                <a:srgbClr val="000000"/>
              </a:solidFill>
              <a:latin typeface="Roboto"/>
              <a:ea typeface="Roboto"/>
              <a:cs typeface="Roboto"/>
              <a:sym typeface="Roboto"/>
            </a:endParaRPr>
          </a:p>
        </p:txBody>
      </p:sp>
      <p:sp>
        <p:nvSpPr>
          <p:cNvPr id="1673" name="Google Shape;1673;p65"/>
          <p:cNvSpPr txBox="1"/>
          <p:nvPr/>
        </p:nvSpPr>
        <p:spPr>
          <a:xfrm>
            <a:off x="768725" y="1853675"/>
            <a:ext cx="1419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0.1   0.1  0.8   0.0  0.1</a:t>
            </a:r>
            <a:endParaRPr b="0" i="0" sz="1000" u="none" cap="none" strike="noStrike">
              <a:solidFill>
                <a:srgbClr val="000000"/>
              </a:solidFill>
              <a:latin typeface="Roboto"/>
              <a:ea typeface="Roboto"/>
              <a:cs typeface="Roboto"/>
              <a:sym typeface="Roboto"/>
            </a:endParaRPr>
          </a:p>
        </p:txBody>
      </p:sp>
      <p:sp>
        <p:nvSpPr>
          <p:cNvPr id="1674" name="Google Shape;1674;p65"/>
          <p:cNvSpPr txBox="1"/>
          <p:nvPr/>
        </p:nvSpPr>
        <p:spPr>
          <a:xfrm>
            <a:off x="928225" y="1499675"/>
            <a:ext cx="966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Logits</a:t>
            </a:r>
            <a:endParaRPr b="0" i="0" sz="1100" u="none" cap="none" strike="noStrike">
              <a:solidFill>
                <a:srgbClr val="000000"/>
              </a:solidFill>
              <a:latin typeface="Roboto"/>
              <a:ea typeface="Roboto"/>
              <a:cs typeface="Roboto"/>
              <a:sym typeface="Roboto"/>
            </a:endParaRPr>
          </a:p>
        </p:txBody>
      </p:sp>
      <p:sp>
        <p:nvSpPr>
          <p:cNvPr id="1675" name="Google Shape;1675;p65"/>
          <p:cNvSpPr txBox="1"/>
          <p:nvPr/>
        </p:nvSpPr>
        <p:spPr>
          <a:xfrm>
            <a:off x="768725" y="2158475"/>
            <a:ext cx="1419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0.1   0.0  0.9   0.0  0.0</a:t>
            </a:r>
            <a:endParaRPr b="0" i="0" sz="1000" u="none" cap="none" strike="noStrike">
              <a:solidFill>
                <a:srgbClr val="000000"/>
              </a:solidFill>
              <a:latin typeface="Roboto"/>
              <a:ea typeface="Roboto"/>
              <a:cs typeface="Roboto"/>
              <a:sym typeface="Roboto"/>
            </a:endParaRPr>
          </a:p>
        </p:txBody>
      </p:sp>
      <p:sp>
        <p:nvSpPr>
          <p:cNvPr id="1676" name="Google Shape;1676;p65"/>
          <p:cNvSpPr txBox="1"/>
          <p:nvPr/>
        </p:nvSpPr>
        <p:spPr>
          <a:xfrm>
            <a:off x="768725" y="2387075"/>
            <a:ext cx="1419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0.0   0.0  1.0   0.0  0.0</a:t>
            </a:r>
            <a:endParaRPr b="0" i="0" sz="1000" u="none" cap="none" strike="noStrike">
              <a:solidFill>
                <a:srgbClr val="000000"/>
              </a:solidFill>
              <a:latin typeface="Roboto"/>
              <a:ea typeface="Roboto"/>
              <a:cs typeface="Roboto"/>
              <a:sym typeface="Roboto"/>
            </a:endParaRPr>
          </a:p>
        </p:txBody>
      </p:sp>
      <p:sp>
        <p:nvSpPr>
          <p:cNvPr id="1677" name="Google Shape;1677;p65"/>
          <p:cNvSpPr/>
          <p:nvPr/>
        </p:nvSpPr>
        <p:spPr>
          <a:xfrm>
            <a:off x="1367963" y="1830275"/>
            <a:ext cx="221400" cy="995100"/>
          </a:xfrm>
          <a:prstGeom prst="rect">
            <a:avLst/>
          </a:prstGeom>
          <a:solidFill>
            <a:srgbClr val="FF0000">
              <a:alpha val="2392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78" name="Google Shape;1678;p65"/>
          <p:cNvCxnSpPr/>
          <p:nvPr/>
        </p:nvCxnSpPr>
        <p:spPr>
          <a:xfrm flipH="1" rot="10800000">
            <a:off x="2405700" y="2345950"/>
            <a:ext cx="919800" cy="300"/>
          </a:xfrm>
          <a:prstGeom prst="straightConnector1">
            <a:avLst/>
          </a:prstGeom>
          <a:noFill/>
          <a:ln cap="flat" cmpd="sng" w="9525">
            <a:solidFill>
              <a:schemeClr val="dk2"/>
            </a:solidFill>
            <a:prstDash val="solid"/>
            <a:round/>
            <a:headEnd len="sm" w="sm" type="none"/>
            <a:tailEnd len="med" w="med" type="triangle"/>
          </a:ln>
        </p:spPr>
      </p:cxnSp>
      <p:sp>
        <p:nvSpPr>
          <p:cNvPr id="1679" name="Google Shape;1679;p65"/>
          <p:cNvSpPr/>
          <p:nvPr/>
        </p:nvSpPr>
        <p:spPr>
          <a:xfrm>
            <a:off x="4121525" y="1853675"/>
            <a:ext cx="1347300" cy="925200"/>
          </a:xfrm>
          <a:prstGeom prst="rect">
            <a:avLst/>
          </a:prstGeom>
          <a:solidFill>
            <a:srgbClr val="00B6FF">
              <a:alpha val="2392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80" name="Google Shape;1680;p65"/>
          <p:cNvCxnSpPr/>
          <p:nvPr/>
        </p:nvCxnSpPr>
        <p:spPr>
          <a:xfrm flipH="1" rot="10800000">
            <a:off x="4131775" y="2936513"/>
            <a:ext cx="1277400" cy="4200"/>
          </a:xfrm>
          <a:prstGeom prst="straightConnector1">
            <a:avLst/>
          </a:prstGeom>
          <a:noFill/>
          <a:ln cap="flat" cmpd="sng" w="9525">
            <a:solidFill>
              <a:schemeClr val="dk2"/>
            </a:solidFill>
            <a:prstDash val="solid"/>
            <a:round/>
            <a:headEnd len="med" w="med" type="triangle"/>
            <a:tailEnd len="med" w="med" type="triangle"/>
          </a:ln>
        </p:spPr>
      </p:cxnSp>
      <p:sp>
        <p:nvSpPr>
          <p:cNvPr id="1681" name="Google Shape;1681;p65"/>
          <p:cNvSpPr txBox="1"/>
          <p:nvPr/>
        </p:nvSpPr>
        <p:spPr>
          <a:xfrm>
            <a:off x="4584625" y="2936513"/>
            <a:ext cx="4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V</a:t>
            </a:r>
            <a:endParaRPr b="0" i="0" sz="1400" u="none" cap="none" strike="noStrike">
              <a:solidFill>
                <a:srgbClr val="000000"/>
              </a:solidFill>
              <a:latin typeface="Roboto"/>
              <a:ea typeface="Roboto"/>
              <a:cs typeface="Roboto"/>
              <a:sym typeface="Roboto"/>
            </a:endParaRPr>
          </a:p>
        </p:txBody>
      </p:sp>
      <p:cxnSp>
        <p:nvCxnSpPr>
          <p:cNvPr id="1682" name="Google Shape;1682;p65"/>
          <p:cNvCxnSpPr/>
          <p:nvPr/>
        </p:nvCxnSpPr>
        <p:spPr>
          <a:xfrm rot="10800000">
            <a:off x="3948200" y="1913488"/>
            <a:ext cx="0" cy="882600"/>
          </a:xfrm>
          <a:prstGeom prst="straightConnector1">
            <a:avLst/>
          </a:prstGeom>
          <a:noFill/>
          <a:ln cap="flat" cmpd="sng" w="9525">
            <a:solidFill>
              <a:schemeClr val="dk2"/>
            </a:solidFill>
            <a:prstDash val="solid"/>
            <a:round/>
            <a:headEnd len="med" w="med" type="triangle"/>
            <a:tailEnd len="med" w="med" type="triangle"/>
          </a:ln>
        </p:spPr>
      </p:cxnSp>
      <p:sp>
        <p:nvSpPr>
          <p:cNvPr id="1683" name="Google Shape;1683;p65"/>
          <p:cNvSpPr txBox="1"/>
          <p:nvPr/>
        </p:nvSpPr>
        <p:spPr>
          <a:xfrm rot="-5400000">
            <a:off x="3404525" y="2151400"/>
            <a:ext cx="683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Batch</a:t>
            </a:r>
            <a:endParaRPr b="0" i="0" sz="1100" u="none" cap="none" strike="noStrike">
              <a:solidFill>
                <a:srgbClr val="000000"/>
              </a:solidFill>
              <a:latin typeface="Roboto"/>
              <a:ea typeface="Roboto"/>
              <a:cs typeface="Roboto"/>
              <a:sym typeface="Roboto"/>
            </a:endParaRPr>
          </a:p>
        </p:txBody>
      </p:sp>
      <p:sp>
        <p:nvSpPr>
          <p:cNvPr id="1684" name="Google Shape;1684;p65"/>
          <p:cNvSpPr txBox="1"/>
          <p:nvPr/>
        </p:nvSpPr>
        <p:spPr>
          <a:xfrm>
            <a:off x="4121525" y="1853675"/>
            <a:ext cx="1419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0.9   0.0  0.1   0.0  0.0</a:t>
            </a:r>
            <a:endParaRPr b="0" i="0" sz="1000" u="none" cap="none" strike="noStrike">
              <a:solidFill>
                <a:srgbClr val="000000"/>
              </a:solidFill>
              <a:latin typeface="Roboto"/>
              <a:ea typeface="Roboto"/>
              <a:cs typeface="Roboto"/>
              <a:sym typeface="Roboto"/>
            </a:endParaRPr>
          </a:p>
        </p:txBody>
      </p:sp>
      <p:sp>
        <p:nvSpPr>
          <p:cNvPr id="1685" name="Google Shape;1685;p65"/>
          <p:cNvSpPr txBox="1"/>
          <p:nvPr/>
        </p:nvSpPr>
        <p:spPr>
          <a:xfrm>
            <a:off x="4281025" y="1499675"/>
            <a:ext cx="966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Logits</a:t>
            </a:r>
            <a:endParaRPr b="0" i="0" sz="1100" u="none" cap="none" strike="noStrike">
              <a:solidFill>
                <a:srgbClr val="000000"/>
              </a:solidFill>
              <a:latin typeface="Roboto"/>
              <a:ea typeface="Roboto"/>
              <a:cs typeface="Roboto"/>
              <a:sym typeface="Roboto"/>
            </a:endParaRPr>
          </a:p>
        </p:txBody>
      </p:sp>
      <p:sp>
        <p:nvSpPr>
          <p:cNvPr id="1686" name="Google Shape;1686;p65"/>
          <p:cNvSpPr txBox="1"/>
          <p:nvPr/>
        </p:nvSpPr>
        <p:spPr>
          <a:xfrm>
            <a:off x="4121525" y="2158475"/>
            <a:ext cx="1419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0.2   0.1  0.2   0.1  0.4</a:t>
            </a:r>
            <a:endParaRPr b="0" i="0" sz="1000" u="none" cap="none" strike="noStrike">
              <a:solidFill>
                <a:srgbClr val="000000"/>
              </a:solidFill>
              <a:latin typeface="Roboto"/>
              <a:ea typeface="Roboto"/>
              <a:cs typeface="Roboto"/>
              <a:sym typeface="Roboto"/>
            </a:endParaRPr>
          </a:p>
        </p:txBody>
      </p:sp>
      <p:sp>
        <p:nvSpPr>
          <p:cNvPr id="1687" name="Google Shape;1687;p65"/>
          <p:cNvSpPr txBox="1"/>
          <p:nvPr/>
        </p:nvSpPr>
        <p:spPr>
          <a:xfrm>
            <a:off x="4121525" y="2387075"/>
            <a:ext cx="1419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0.3   0.1  0.5   0.1  0.1</a:t>
            </a:r>
            <a:endParaRPr b="0" i="0" sz="1000" u="none" cap="none" strike="noStrike">
              <a:solidFill>
                <a:srgbClr val="000000"/>
              </a:solidFill>
              <a:latin typeface="Roboto"/>
              <a:ea typeface="Roboto"/>
              <a:cs typeface="Roboto"/>
              <a:sym typeface="Roboto"/>
            </a:endParaRPr>
          </a:p>
        </p:txBody>
      </p:sp>
      <p:sp>
        <p:nvSpPr>
          <p:cNvPr id="1688" name="Google Shape;1688;p65"/>
          <p:cNvSpPr/>
          <p:nvPr/>
        </p:nvSpPr>
        <p:spPr>
          <a:xfrm>
            <a:off x="4205575" y="1897550"/>
            <a:ext cx="221400" cy="261000"/>
          </a:xfrm>
          <a:prstGeom prst="rect">
            <a:avLst/>
          </a:prstGeom>
          <a:solidFill>
            <a:srgbClr val="FF0000">
              <a:alpha val="2392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65"/>
          <p:cNvSpPr/>
          <p:nvPr/>
        </p:nvSpPr>
        <p:spPr>
          <a:xfrm>
            <a:off x="5213800" y="2215600"/>
            <a:ext cx="221400" cy="261000"/>
          </a:xfrm>
          <a:prstGeom prst="rect">
            <a:avLst/>
          </a:prstGeom>
          <a:solidFill>
            <a:srgbClr val="FF0000">
              <a:alpha val="2392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65"/>
          <p:cNvSpPr/>
          <p:nvPr/>
        </p:nvSpPr>
        <p:spPr>
          <a:xfrm>
            <a:off x="4720775" y="2433950"/>
            <a:ext cx="221400" cy="261000"/>
          </a:xfrm>
          <a:prstGeom prst="rect">
            <a:avLst/>
          </a:prstGeom>
          <a:solidFill>
            <a:srgbClr val="FF0000">
              <a:alpha val="2392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65"/>
          <p:cNvSpPr txBox="1"/>
          <p:nvPr/>
        </p:nvSpPr>
        <p:spPr>
          <a:xfrm>
            <a:off x="6003575" y="1830850"/>
            <a:ext cx="26355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Ideally, we want all the vectors in the codebook to be picked up with the same frequency.</a:t>
            </a:r>
            <a:endParaRPr b="0" i="0" sz="1400" u="none" cap="none" strike="noStrike">
              <a:solidFill>
                <a:srgbClr val="000000"/>
              </a:solidFill>
              <a:latin typeface="Roboto"/>
              <a:ea typeface="Roboto"/>
              <a:cs typeface="Roboto"/>
              <a:sym typeface="Roboto"/>
            </a:endParaRPr>
          </a:p>
        </p:txBody>
      </p:sp>
      <p:sp>
        <p:nvSpPr>
          <p:cNvPr id="1692" name="Google Shape;1692;p65"/>
          <p:cNvSpPr txBox="1"/>
          <p:nvPr/>
        </p:nvSpPr>
        <p:spPr>
          <a:xfrm>
            <a:off x="4776150" y="3964300"/>
            <a:ext cx="41184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The goal is to </a:t>
            </a:r>
            <a:r>
              <a:rPr b="1" i="0" lang="en-GB" sz="1400" u="none" cap="none" strike="noStrike">
                <a:solidFill>
                  <a:srgbClr val="000000"/>
                </a:solidFill>
                <a:latin typeface="Arial"/>
                <a:ea typeface="Arial"/>
                <a:cs typeface="Arial"/>
                <a:sym typeface="Arial"/>
              </a:rPr>
              <a:t>maximize the entropy</a:t>
            </a:r>
            <a:r>
              <a:rPr b="0" i="0" lang="en-GB" sz="1400" u="none" cap="none" strike="noStrike">
                <a:solidFill>
                  <a:srgbClr val="000000"/>
                </a:solidFill>
                <a:latin typeface="Arial"/>
                <a:ea typeface="Arial"/>
                <a:cs typeface="Arial"/>
                <a:sym typeface="Arial"/>
              </a:rPr>
              <a:t> of the </a:t>
            </a:r>
            <a:r>
              <a:rPr b="1" i="0" lang="en-GB" sz="1400" u="none" cap="none" strike="noStrike">
                <a:solidFill>
                  <a:srgbClr val="000000"/>
                </a:solidFill>
                <a:latin typeface="Arial"/>
                <a:ea typeface="Arial"/>
                <a:cs typeface="Arial"/>
                <a:sym typeface="Arial"/>
              </a:rPr>
              <a:t>averaged softmax distribution</a:t>
            </a:r>
            <a:r>
              <a:rPr b="0" i="0" lang="en-GB" sz="1400" u="none" cap="none" strike="noStrike">
                <a:solidFill>
                  <a:srgbClr val="000000"/>
                </a:solidFill>
                <a:latin typeface="Arial"/>
                <a:ea typeface="Arial"/>
                <a:cs typeface="Arial"/>
                <a:sym typeface="Arial"/>
              </a:rPr>
              <a:t> over the codebook entries across a batch of utterances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3" name="Google Shape;1693;p65"/>
          <p:cNvPicPr preferRelativeResize="0"/>
          <p:nvPr/>
        </p:nvPicPr>
        <p:blipFill rotWithShape="1">
          <a:blip r:embed="rId3">
            <a:alphaModFix/>
          </a:blip>
          <a:srcRect b="0" l="0" r="0" t="0"/>
          <a:stretch/>
        </p:blipFill>
        <p:spPr>
          <a:xfrm>
            <a:off x="718875" y="3964300"/>
            <a:ext cx="3955774" cy="831300"/>
          </a:xfrm>
          <a:prstGeom prst="rect">
            <a:avLst/>
          </a:prstGeom>
          <a:noFill/>
          <a:ln>
            <a:noFill/>
          </a:ln>
        </p:spPr>
      </p:pic>
      <p:sp>
        <p:nvSpPr>
          <p:cNvPr id="1694" name="Google Shape;1694;p6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6"/>
                                        </p:tgtEl>
                                        <p:attrNameLst>
                                          <p:attrName>style.visibility</p:attrName>
                                        </p:attrNameLst>
                                      </p:cBhvr>
                                      <p:to>
                                        <p:strVal val="visible"/>
                                      </p:to>
                                    </p:set>
                                    <p:animEffect filter="fade" transition="in">
                                      <p:cBhvr>
                                        <p:cTn dur="1000"/>
                                        <p:tgtEl>
                                          <p:spTgt spid="1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8"/>
                                        </p:tgtEl>
                                        <p:attrNameLst>
                                          <p:attrName>style.visibility</p:attrName>
                                        </p:attrNameLst>
                                      </p:cBhvr>
                                      <p:to>
                                        <p:strVal val="visible"/>
                                      </p:to>
                                    </p:set>
                                    <p:animEffect filter="fade" transition="in">
                                      <p:cBhvr>
                                        <p:cTn dur="1000"/>
                                        <p:tgtEl>
                                          <p:spTgt spid="1668"/>
                                        </p:tgtEl>
                                      </p:cBhvr>
                                    </p:animEffect>
                                  </p:childTnLst>
                                </p:cTn>
                              </p:par>
                              <p:par>
                                <p:cTn fill="hold" nodeType="withEffect" presetClass="entr" presetID="10" presetSubtype="0">
                                  <p:stCondLst>
                                    <p:cond delay="0"/>
                                  </p:stCondLst>
                                  <p:childTnLst>
                                    <p:set>
                                      <p:cBhvr>
                                        <p:cTn dur="1" fill="hold">
                                          <p:stCondLst>
                                            <p:cond delay="0"/>
                                          </p:stCondLst>
                                        </p:cTn>
                                        <p:tgtEl>
                                          <p:spTgt spid="1669"/>
                                        </p:tgtEl>
                                        <p:attrNameLst>
                                          <p:attrName>style.visibility</p:attrName>
                                        </p:attrNameLst>
                                      </p:cBhvr>
                                      <p:to>
                                        <p:strVal val="visible"/>
                                      </p:to>
                                    </p:set>
                                    <p:animEffect filter="fade" transition="in">
                                      <p:cBhvr>
                                        <p:cTn dur="1000"/>
                                        <p:tgtEl>
                                          <p:spTgt spid="1669"/>
                                        </p:tgtEl>
                                      </p:cBhvr>
                                    </p:animEffect>
                                  </p:childTnLst>
                                </p:cTn>
                              </p:par>
                              <p:par>
                                <p:cTn fill="hold" nodeType="withEffect" presetClass="entr" presetID="10" presetSubtype="0">
                                  <p:stCondLst>
                                    <p:cond delay="0"/>
                                  </p:stCondLst>
                                  <p:childTnLst>
                                    <p:set>
                                      <p:cBhvr>
                                        <p:cTn dur="1" fill="hold">
                                          <p:stCondLst>
                                            <p:cond delay="0"/>
                                          </p:stCondLst>
                                        </p:cTn>
                                        <p:tgtEl>
                                          <p:spTgt spid="1670"/>
                                        </p:tgtEl>
                                        <p:attrNameLst>
                                          <p:attrName>style.visibility</p:attrName>
                                        </p:attrNameLst>
                                      </p:cBhvr>
                                      <p:to>
                                        <p:strVal val="visible"/>
                                      </p:to>
                                    </p:set>
                                    <p:animEffect filter="fade" transition="in">
                                      <p:cBhvr>
                                        <p:cTn dur="1000"/>
                                        <p:tgtEl>
                                          <p:spTgt spid="1670"/>
                                        </p:tgtEl>
                                      </p:cBhvr>
                                    </p:animEffect>
                                  </p:childTnLst>
                                </p:cTn>
                              </p:par>
                              <p:par>
                                <p:cTn fill="hold" nodeType="withEffect" presetClass="entr" presetID="10" presetSubtype="0">
                                  <p:stCondLst>
                                    <p:cond delay="0"/>
                                  </p:stCondLst>
                                  <p:childTnLst>
                                    <p:set>
                                      <p:cBhvr>
                                        <p:cTn dur="1" fill="hold">
                                          <p:stCondLst>
                                            <p:cond delay="0"/>
                                          </p:stCondLst>
                                        </p:cTn>
                                        <p:tgtEl>
                                          <p:spTgt spid="1671"/>
                                        </p:tgtEl>
                                        <p:attrNameLst>
                                          <p:attrName>style.visibility</p:attrName>
                                        </p:attrNameLst>
                                      </p:cBhvr>
                                      <p:to>
                                        <p:strVal val="visible"/>
                                      </p:to>
                                    </p:set>
                                    <p:animEffect filter="fade" transition="in">
                                      <p:cBhvr>
                                        <p:cTn dur="1000"/>
                                        <p:tgtEl>
                                          <p:spTgt spid="1671"/>
                                        </p:tgtEl>
                                      </p:cBhvr>
                                    </p:animEffect>
                                  </p:childTnLst>
                                </p:cTn>
                              </p:par>
                              <p:par>
                                <p:cTn fill="hold" nodeType="withEffect" presetClass="entr" presetID="10" presetSubtype="0">
                                  <p:stCondLst>
                                    <p:cond delay="0"/>
                                  </p:stCondLst>
                                  <p:childTnLst>
                                    <p:set>
                                      <p:cBhvr>
                                        <p:cTn dur="1" fill="hold">
                                          <p:stCondLst>
                                            <p:cond delay="0"/>
                                          </p:stCondLst>
                                        </p:cTn>
                                        <p:tgtEl>
                                          <p:spTgt spid="1672"/>
                                        </p:tgtEl>
                                        <p:attrNameLst>
                                          <p:attrName>style.visibility</p:attrName>
                                        </p:attrNameLst>
                                      </p:cBhvr>
                                      <p:to>
                                        <p:strVal val="visible"/>
                                      </p:to>
                                    </p:set>
                                    <p:animEffect filter="fade" transition="in">
                                      <p:cBhvr>
                                        <p:cTn dur="1000"/>
                                        <p:tgtEl>
                                          <p:spTgt spid="1672"/>
                                        </p:tgtEl>
                                      </p:cBhvr>
                                    </p:animEffect>
                                  </p:childTnLst>
                                </p:cTn>
                              </p:par>
                              <p:par>
                                <p:cTn fill="hold" nodeType="withEffect" presetClass="entr" presetID="10" presetSubtype="0">
                                  <p:stCondLst>
                                    <p:cond delay="0"/>
                                  </p:stCondLst>
                                  <p:childTnLst>
                                    <p:set>
                                      <p:cBhvr>
                                        <p:cTn dur="1" fill="hold">
                                          <p:stCondLst>
                                            <p:cond delay="0"/>
                                          </p:stCondLst>
                                        </p:cTn>
                                        <p:tgtEl>
                                          <p:spTgt spid="1673"/>
                                        </p:tgtEl>
                                        <p:attrNameLst>
                                          <p:attrName>style.visibility</p:attrName>
                                        </p:attrNameLst>
                                      </p:cBhvr>
                                      <p:to>
                                        <p:strVal val="visible"/>
                                      </p:to>
                                    </p:set>
                                    <p:animEffect filter="fade" transition="in">
                                      <p:cBhvr>
                                        <p:cTn dur="1000"/>
                                        <p:tgtEl>
                                          <p:spTgt spid="1673"/>
                                        </p:tgtEl>
                                      </p:cBhvr>
                                    </p:animEffect>
                                  </p:childTnLst>
                                </p:cTn>
                              </p:par>
                              <p:par>
                                <p:cTn fill="hold" nodeType="withEffect" presetClass="entr" presetID="10" presetSubtype="0">
                                  <p:stCondLst>
                                    <p:cond delay="0"/>
                                  </p:stCondLst>
                                  <p:childTnLst>
                                    <p:set>
                                      <p:cBhvr>
                                        <p:cTn dur="1" fill="hold">
                                          <p:stCondLst>
                                            <p:cond delay="0"/>
                                          </p:stCondLst>
                                        </p:cTn>
                                        <p:tgtEl>
                                          <p:spTgt spid="1674"/>
                                        </p:tgtEl>
                                        <p:attrNameLst>
                                          <p:attrName>style.visibility</p:attrName>
                                        </p:attrNameLst>
                                      </p:cBhvr>
                                      <p:to>
                                        <p:strVal val="visible"/>
                                      </p:to>
                                    </p:set>
                                    <p:animEffect filter="fade" transition="in">
                                      <p:cBhvr>
                                        <p:cTn dur="1000"/>
                                        <p:tgtEl>
                                          <p:spTgt spid="1674"/>
                                        </p:tgtEl>
                                      </p:cBhvr>
                                    </p:animEffect>
                                  </p:childTnLst>
                                </p:cTn>
                              </p:par>
                              <p:par>
                                <p:cTn fill="hold" nodeType="withEffect" presetClass="entr" presetID="10" presetSubtype="0">
                                  <p:stCondLst>
                                    <p:cond delay="0"/>
                                  </p:stCondLst>
                                  <p:childTnLst>
                                    <p:set>
                                      <p:cBhvr>
                                        <p:cTn dur="1" fill="hold">
                                          <p:stCondLst>
                                            <p:cond delay="0"/>
                                          </p:stCondLst>
                                        </p:cTn>
                                        <p:tgtEl>
                                          <p:spTgt spid="1675"/>
                                        </p:tgtEl>
                                        <p:attrNameLst>
                                          <p:attrName>style.visibility</p:attrName>
                                        </p:attrNameLst>
                                      </p:cBhvr>
                                      <p:to>
                                        <p:strVal val="visible"/>
                                      </p:to>
                                    </p:set>
                                    <p:animEffect filter="fade" transition="in">
                                      <p:cBhvr>
                                        <p:cTn dur="1000"/>
                                        <p:tgtEl>
                                          <p:spTgt spid="1675"/>
                                        </p:tgtEl>
                                      </p:cBhvr>
                                    </p:animEffect>
                                  </p:childTnLst>
                                </p:cTn>
                              </p:par>
                              <p:par>
                                <p:cTn fill="hold" nodeType="withEffect" presetClass="entr" presetID="10" presetSubtype="0">
                                  <p:stCondLst>
                                    <p:cond delay="0"/>
                                  </p:stCondLst>
                                  <p:childTnLst>
                                    <p:set>
                                      <p:cBhvr>
                                        <p:cTn dur="1" fill="hold">
                                          <p:stCondLst>
                                            <p:cond delay="0"/>
                                          </p:stCondLst>
                                        </p:cTn>
                                        <p:tgtEl>
                                          <p:spTgt spid="1676"/>
                                        </p:tgtEl>
                                        <p:attrNameLst>
                                          <p:attrName>style.visibility</p:attrName>
                                        </p:attrNameLst>
                                      </p:cBhvr>
                                      <p:to>
                                        <p:strVal val="visible"/>
                                      </p:to>
                                    </p:set>
                                    <p:animEffect filter="fade" transition="in">
                                      <p:cBhvr>
                                        <p:cTn dur="1000"/>
                                        <p:tgtEl>
                                          <p:spTgt spid="1676"/>
                                        </p:tgtEl>
                                      </p:cBhvr>
                                    </p:animEffect>
                                  </p:childTnLst>
                                </p:cTn>
                              </p:par>
                              <p:par>
                                <p:cTn fill="hold" nodeType="withEffect" presetClass="entr" presetID="10" presetSubtype="0">
                                  <p:stCondLst>
                                    <p:cond delay="0"/>
                                  </p:stCondLst>
                                  <p:childTnLst>
                                    <p:set>
                                      <p:cBhvr>
                                        <p:cTn dur="1" fill="hold">
                                          <p:stCondLst>
                                            <p:cond delay="0"/>
                                          </p:stCondLst>
                                        </p:cTn>
                                        <p:tgtEl>
                                          <p:spTgt spid="1677"/>
                                        </p:tgtEl>
                                        <p:attrNameLst>
                                          <p:attrName>style.visibility</p:attrName>
                                        </p:attrNameLst>
                                      </p:cBhvr>
                                      <p:to>
                                        <p:strVal val="visible"/>
                                      </p:to>
                                    </p:set>
                                    <p:animEffect filter="fade" transition="in">
                                      <p:cBhvr>
                                        <p:cTn dur="1000"/>
                                        <p:tgtEl>
                                          <p:spTgt spid="16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8"/>
                                        </p:tgtEl>
                                        <p:attrNameLst>
                                          <p:attrName>style.visibility</p:attrName>
                                        </p:attrNameLst>
                                      </p:cBhvr>
                                      <p:to>
                                        <p:strVal val="visible"/>
                                      </p:to>
                                    </p:set>
                                    <p:animEffect filter="fade" transition="in">
                                      <p:cBhvr>
                                        <p:cTn dur="1000"/>
                                        <p:tgtEl>
                                          <p:spTgt spid="1678"/>
                                        </p:tgtEl>
                                      </p:cBhvr>
                                    </p:animEffect>
                                  </p:childTnLst>
                                </p:cTn>
                              </p:par>
                              <p:par>
                                <p:cTn fill="hold" nodeType="withEffect" presetClass="entr" presetID="10" presetSubtype="0">
                                  <p:stCondLst>
                                    <p:cond delay="0"/>
                                  </p:stCondLst>
                                  <p:childTnLst>
                                    <p:set>
                                      <p:cBhvr>
                                        <p:cTn dur="1" fill="hold">
                                          <p:stCondLst>
                                            <p:cond delay="0"/>
                                          </p:stCondLst>
                                        </p:cTn>
                                        <p:tgtEl>
                                          <p:spTgt spid="1679"/>
                                        </p:tgtEl>
                                        <p:attrNameLst>
                                          <p:attrName>style.visibility</p:attrName>
                                        </p:attrNameLst>
                                      </p:cBhvr>
                                      <p:to>
                                        <p:strVal val="visible"/>
                                      </p:to>
                                    </p:set>
                                    <p:animEffect filter="fade" transition="in">
                                      <p:cBhvr>
                                        <p:cTn dur="1000"/>
                                        <p:tgtEl>
                                          <p:spTgt spid="1679"/>
                                        </p:tgtEl>
                                      </p:cBhvr>
                                    </p:animEffect>
                                  </p:childTnLst>
                                </p:cTn>
                              </p:par>
                              <p:par>
                                <p:cTn fill="hold" nodeType="withEffect" presetClass="entr" presetID="10" presetSubtype="0">
                                  <p:stCondLst>
                                    <p:cond delay="0"/>
                                  </p:stCondLst>
                                  <p:childTnLst>
                                    <p:set>
                                      <p:cBhvr>
                                        <p:cTn dur="1" fill="hold">
                                          <p:stCondLst>
                                            <p:cond delay="0"/>
                                          </p:stCondLst>
                                        </p:cTn>
                                        <p:tgtEl>
                                          <p:spTgt spid="1680"/>
                                        </p:tgtEl>
                                        <p:attrNameLst>
                                          <p:attrName>style.visibility</p:attrName>
                                        </p:attrNameLst>
                                      </p:cBhvr>
                                      <p:to>
                                        <p:strVal val="visible"/>
                                      </p:to>
                                    </p:set>
                                    <p:animEffect filter="fade" transition="in">
                                      <p:cBhvr>
                                        <p:cTn dur="1000"/>
                                        <p:tgtEl>
                                          <p:spTgt spid="1680"/>
                                        </p:tgtEl>
                                      </p:cBhvr>
                                    </p:animEffect>
                                  </p:childTnLst>
                                </p:cTn>
                              </p:par>
                              <p:par>
                                <p:cTn fill="hold" nodeType="withEffect" presetClass="entr" presetID="10" presetSubtype="0">
                                  <p:stCondLst>
                                    <p:cond delay="0"/>
                                  </p:stCondLst>
                                  <p:childTnLst>
                                    <p:set>
                                      <p:cBhvr>
                                        <p:cTn dur="1" fill="hold">
                                          <p:stCondLst>
                                            <p:cond delay="0"/>
                                          </p:stCondLst>
                                        </p:cTn>
                                        <p:tgtEl>
                                          <p:spTgt spid="1681"/>
                                        </p:tgtEl>
                                        <p:attrNameLst>
                                          <p:attrName>style.visibility</p:attrName>
                                        </p:attrNameLst>
                                      </p:cBhvr>
                                      <p:to>
                                        <p:strVal val="visible"/>
                                      </p:to>
                                    </p:set>
                                    <p:animEffect filter="fade" transition="in">
                                      <p:cBhvr>
                                        <p:cTn dur="1000"/>
                                        <p:tgtEl>
                                          <p:spTgt spid="1681"/>
                                        </p:tgtEl>
                                      </p:cBhvr>
                                    </p:animEffect>
                                  </p:childTnLst>
                                </p:cTn>
                              </p:par>
                              <p:par>
                                <p:cTn fill="hold" nodeType="withEffect" presetClass="entr" presetID="10" presetSubtype="0">
                                  <p:stCondLst>
                                    <p:cond delay="0"/>
                                  </p:stCondLst>
                                  <p:childTnLst>
                                    <p:set>
                                      <p:cBhvr>
                                        <p:cTn dur="1" fill="hold">
                                          <p:stCondLst>
                                            <p:cond delay="0"/>
                                          </p:stCondLst>
                                        </p:cTn>
                                        <p:tgtEl>
                                          <p:spTgt spid="1682"/>
                                        </p:tgtEl>
                                        <p:attrNameLst>
                                          <p:attrName>style.visibility</p:attrName>
                                        </p:attrNameLst>
                                      </p:cBhvr>
                                      <p:to>
                                        <p:strVal val="visible"/>
                                      </p:to>
                                    </p:set>
                                    <p:animEffect filter="fade" transition="in">
                                      <p:cBhvr>
                                        <p:cTn dur="1000"/>
                                        <p:tgtEl>
                                          <p:spTgt spid="1682"/>
                                        </p:tgtEl>
                                      </p:cBhvr>
                                    </p:animEffect>
                                  </p:childTnLst>
                                </p:cTn>
                              </p:par>
                              <p:par>
                                <p:cTn fill="hold" nodeType="withEffect" presetClass="entr" presetID="10" presetSubtype="0">
                                  <p:stCondLst>
                                    <p:cond delay="0"/>
                                  </p:stCondLst>
                                  <p:childTnLst>
                                    <p:set>
                                      <p:cBhvr>
                                        <p:cTn dur="1" fill="hold">
                                          <p:stCondLst>
                                            <p:cond delay="0"/>
                                          </p:stCondLst>
                                        </p:cTn>
                                        <p:tgtEl>
                                          <p:spTgt spid="1683"/>
                                        </p:tgtEl>
                                        <p:attrNameLst>
                                          <p:attrName>style.visibility</p:attrName>
                                        </p:attrNameLst>
                                      </p:cBhvr>
                                      <p:to>
                                        <p:strVal val="visible"/>
                                      </p:to>
                                    </p:set>
                                    <p:animEffect filter="fade" transition="in">
                                      <p:cBhvr>
                                        <p:cTn dur="1000"/>
                                        <p:tgtEl>
                                          <p:spTgt spid="1683"/>
                                        </p:tgtEl>
                                      </p:cBhvr>
                                    </p:animEffect>
                                  </p:childTnLst>
                                </p:cTn>
                              </p:par>
                              <p:par>
                                <p:cTn fill="hold" nodeType="withEffect" presetClass="entr" presetID="10" presetSubtype="0">
                                  <p:stCondLst>
                                    <p:cond delay="0"/>
                                  </p:stCondLst>
                                  <p:childTnLst>
                                    <p:set>
                                      <p:cBhvr>
                                        <p:cTn dur="1" fill="hold">
                                          <p:stCondLst>
                                            <p:cond delay="0"/>
                                          </p:stCondLst>
                                        </p:cTn>
                                        <p:tgtEl>
                                          <p:spTgt spid="1684"/>
                                        </p:tgtEl>
                                        <p:attrNameLst>
                                          <p:attrName>style.visibility</p:attrName>
                                        </p:attrNameLst>
                                      </p:cBhvr>
                                      <p:to>
                                        <p:strVal val="visible"/>
                                      </p:to>
                                    </p:set>
                                    <p:animEffect filter="fade" transition="in">
                                      <p:cBhvr>
                                        <p:cTn dur="1000"/>
                                        <p:tgtEl>
                                          <p:spTgt spid="1684"/>
                                        </p:tgtEl>
                                      </p:cBhvr>
                                    </p:animEffect>
                                  </p:childTnLst>
                                </p:cTn>
                              </p:par>
                              <p:par>
                                <p:cTn fill="hold" nodeType="withEffect" presetClass="entr" presetID="10" presetSubtype="0">
                                  <p:stCondLst>
                                    <p:cond delay="0"/>
                                  </p:stCondLst>
                                  <p:childTnLst>
                                    <p:set>
                                      <p:cBhvr>
                                        <p:cTn dur="1" fill="hold">
                                          <p:stCondLst>
                                            <p:cond delay="0"/>
                                          </p:stCondLst>
                                        </p:cTn>
                                        <p:tgtEl>
                                          <p:spTgt spid="1685"/>
                                        </p:tgtEl>
                                        <p:attrNameLst>
                                          <p:attrName>style.visibility</p:attrName>
                                        </p:attrNameLst>
                                      </p:cBhvr>
                                      <p:to>
                                        <p:strVal val="visible"/>
                                      </p:to>
                                    </p:set>
                                    <p:animEffect filter="fade" transition="in">
                                      <p:cBhvr>
                                        <p:cTn dur="1000"/>
                                        <p:tgtEl>
                                          <p:spTgt spid="1685"/>
                                        </p:tgtEl>
                                      </p:cBhvr>
                                    </p:animEffect>
                                  </p:childTnLst>
                                </p:cTn>
                              </p:par>
                              <p:par>
                                <p:cTn fill="hold" nodeType="withEffect" presetClass="entr" presetID="10" presetSubtype="0">
                                  <p:stCondLst>
                                    <p:cond delay="0"/>
                                  </p:stCondLst>
                                  <p:childTnLst>
                                    <p:set>
                                      <p:cBhvr>
                                        <p:cTn dur="1" fill="hold">
                                          <p:stCondLst>
                                            <p:cond delay="0"/>
                                          </p:stCondLst>
                                        </p:cTn>
                                        <p:tgtEl>
                                          <p:spTgt spid="1686"/>
                                        </p:tgtEl>
                                        <p:attrNameLst>
                                          <p:attrName>style.visibility</p:attrName>
                                        </p:attrNameLst>
                                      </p:cBhvr>
                                      <p:to>
                                        <p:strVal val="visible"/>
                                      </p:to>
                                    </p:set>
                                    <p:animEffect filter="fade" transition="in">
                                      <p:cBhvr>
                                        <p:cTn dur="1000"/>
                                        <p:tgtEl>
                                          <p:spTgt spid="1686"/>
                                        </p:tgtEl>
                                      </p:cBhvr>
                                    </p:animEffect>
                                  </p:childTnLst>
                                </p:cTn>
                              </p:par>
                              <p:par>
                                <p:cTn fill="hold" nodeType="withEffect" presetClass="entr" presetID="10" presetSubtype="0">
                                  <p:stCondLst>
                                    <p:cond delay="0"/>
                                  </p:stCondLst>
                                  <p:childTnLst>
                                    <p:set>
                                      <p:cBhvr>
                                        <p:cTn dur="1" fill="hold">
                                          <p:stCondLst>
                                            <p:cond delay="0"/>
                                          </p:stCondLst>
                                        </p:cTn>
                                        <p:tgtEl>
                                          <p:spTgt spid="1687"/>
                                        </p:tgtEl>
                                        <p:attrNameLst>
                                          <p:attrName>style.visibility</p:attrName>
                                        </p:attrNameLst>
                                      </p:cBhvr>
                                      <p:to>
                                        <p:strVal val="visible"/>
                                      </p:to>
                                    </p:set>
                                    <p:animEffect filter="fade" transition="in">
                                      <p:cBhvr>
                                        <p:cTn dur="1000"/>
                                        <p:tgtEl>
                                          <p:spTgt spid="1687"/>
                                        </p:tgtEl>
                                      </p:cBhvr>
                                    </p:animEffect>
                                  </p:childTnLst>
                                </p:cTn>
                              </p:par>
                              <p:par>
                                <p:cTn fill="hold" nodeType="withEffect" presetClass="entr" presetID="10" presetSubtype="0">
                                  <p:stCondLst>
                                    <p:cond delay="0"/>
                                  </p:stCondLst>
                                  <p:childTnLst>
                                    <p:set>
                                      <p:cBhvr>
                                        <p:cTn dur="1" fill="hold">
                                          <p:stCondLst>
                                            <p:cond delay="0"/>
                                          </p:stCondLst>
                                        </p:cTn>
                                        <p:tgtEl>
                                          <p:spTgt spid="1688"/>
                                        </p:tgtEl>
                                        <p:attrNameLst>
                                          <p:attrName>style.visibility</p:attrName>
                                        </p:attrNameLst>
                                      </p:cBhvr>
                                      <p:to>
                                        <p:strVal val="visible"/>
                                      </p:to>
                                    </p:set>
                                    <p:animEffect filter="fade" transition="in">
                                      <p:cBhvr>
                                        <p:cTn dur="1000"/>
                                        <p:tgtEl>
                                          <p:spTgt spid="1688"/>
                                        </p:tgtEl>
                                      </p:cBhvr>
                                    </p:animEffect>
                                  </p:childTnLst>
                                </p:cTn>
                              </p:par>
                              <p:par>
                                <p:cTn fill="hold" nodeType="withEffect" presetClass="entr" presetID="10" presetSubtype="0">
                                  <p:stCondLst>
                                    <p:cond delay="0"/>
                                  </p:stCondLst>
                                  <p:childTnLst>
                                    <p:set>
                                      <p:cBhvr>
                                        <p:cTn dur="1" fill="hold">
                                          <p:stCondLst>
                                            <p:cond delay="0"/>
                                          </p:stCondLst>
                                        </p:cTn>
                                        <p:tgtEl>
                                          <p:spTgt spid="1689"/>
                                        </p:tgtEl>
                                        <p:attrNameLst>
                                          <p:attrName>style.visibility</p:attrName>
                                        </p:attrNameLst>
                                      </p:cBhvr>
                                      <p:to>
                                        <p:strVal val="visible"/>
                                      </p:to>
                                    </p:set>
                                    <p:animEffect filter="fade" transition="in">
                                      <p:cBhvr>
                                        <p:cTn dur="1000"/>
                                        <p:tgtEl>
                                          <p:spTgt spid="1689"/>
                                        </p:tgtEl>
                                      </p:cBhvr>
                                    </p:animEffect>
                                  </p:childTnLst>
                                </p:cTn>
                              </p:par>
                              <p:par>
                                <p:cTn fill="hold" nodeType="withEffect" presetClass="entr" presetID="10" presetSubtype="0">
                                  <p:stCondLst>
                                    <p:cond delay="0"/>
                                  </p:stCondLst>
                                  <p:childTnLst>
                                    <p:set>
                                      <p:cBhvr>
                                        <p:cTn dur="1" fill="hold">
                                          <p:stCondLst>
                                            <p:cond delay="0"/>
                                          </p:stCondLst>
                                        </p:cTn>
                                        <p:tgtEl>
                                          <p:spTgt spid="1690"/>
                                        </p:tgtEl>
                                        <p:attrNameLst>
                                          <p:attrName>style.visibility</p:attrName>
                                        </p:attrNameLst>
                                      </p:cBhvr>
                                      <p:to>
                                        <p:strVal val="visible"/>
                                      </p:to>
                                    </p:set>
                                    <p:animEffect filter="fade" transition="in">
                                      <p:cBhvr>
                                        <p:cTn dur="1000"/>
                                        <p:tgtEl>
                                          <p:spTgt spid="1690"/>
                                        </p:tgtEl>
                                      </p:cBhvr>
                                    </p:animEffect>
                                  </p:childTnLst>
                                </p:cTn>
                              </p:par>
                              <p:par>
                                <p:cTn fill="hold" nodeType="withEffect" presetClass="entr" presetID="10" presetSubtype="0">
                                  <p:stCondLst>
                                    <p:cond delay="0"/>
                                  </p:stCondLst>
                                  <p:childTnLst>
                                    <p:set>
                                      <p:cBhvr>
                                        <p:cTn dur="1" fill="hold">
                                          <p:stCondLst>
                                            <p:cond delay="0"/>
                                          </p:stCondLst>
                                        </p:cTn>
                                        <p:tgtEl>
                                          <p:spTgt spid="1691"/>
                                        </p:tgtEl>
                                        <p:attrNameLst>
                                          <p:attrName>style.visibility</p:attrName>
                                        </p:attrNameLst>
                                      </p:cBhvr>
                                      <p:to>
                                        <p:strVal val="visible"/>
                                      </p:to>
                                    </p:set>
                                    <p:animEffect filter="fade" transition="in">
                                      <p:cBhvr>
                                        <p:cTn dur="1000"/>
                                        <p:tgtEl>
                                          <p:spTgt spid="16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7"/>
                                        </p:tgtEl>
                                        <p:attrNameLst>
                                          <p:attrName>style.visibility</p:attrName>
                                        </p:attrNameLst>
                                      </p:cBhvr>
                                      <p:to>
                                        <p:strVal val="visible"/>
                                      </p:to>
                                    </p:set>
                                    <p:animEffect filter="fade" transition="in">
                                      <p:cBhvr>
                                        <p:cTn dur="1000"/>
                                        <p:tgtEl>
                                          <p:spTgt spid="1667"/>
                                        </p:tgtEl>
                                      </p:cBhvr>
                                    </p:animEffect>
                                  </p:childTnLst>
                                </p:cTn>
                              </p:par>
                              <p:par>
                                <p:cTn fill="hold" nodeType="withEffect" presetClass="entr" presetID="10" presetSubtype="0">
                                  <p:stCondLst>
                                    <p:cond delay="0"/>
                                  </p:stCondLst>
                                  <p:childTnLst>
                                    <p:set>
                                      <p:cBhvr>
                                        <p:cTn dur="1" fill="hold">
                                          <p:stCondLst>
                                            <p:cond delay="0"/>
                                          </p:stCondLst>
                                        </p:cTn>
                                        <p:tgtEl>
                                          <p:spTgt spid="1693"/>
                                        </p:tgtEl>
                                        <p:attrNameLst>
                                          <p:attrName>style.visibility</p:attrName>
                                        </p:attrNameLst>
                                      </p:cBhvr>
                                      <p:to>
                                        <p:strVal val="visible"/>
                                      </p:to>
                                    </p:set>
                                    <p:animEffect filter="fade" transition="in">
                                      <p:cBhvr>
                                        <p:cTn dur="1000"/>
                                        <p:tgtEl>
                                          <p:spTgt spid="1693"/>
                                        </p:tgtEl>
                                      </p:cBhvr>
                                    </p:animEffect>
                                  </p:childTnLst>
                                </p:cTn>
                              </p:par>
                              <p:par>
                                <p:cTn fill="hold" nodeType="withEffect" presetClass="entr" presetID="10" presetSubtype="0">
                                  <p:stCondLst>
                                    <p:cond delay="0"/>
                                  </p:stCondLst>
                                  <p:childTnLst>
                                    <p:set>
                                      <p:cBhvr>
                                        <p:cTn dur="1" fill="hold">
                                          <p:stCondLst>
                                            <p:cond delay="0"/>
                                          </p:stCondLst>
                                        </p:cTn>
                                        <p:tgtEl>
                                          <p:spTgt spid="1692"/>
                                        </p:tgtEl>
                                        <p:attrNameLst>
                                          <p:attrName>style.visibility</p:attrName>
                                        </p:attrNameLst>
                                      </p:cBhvr>
                                      <p:to>
                                        <p:strVal val="visible"/>
                                      </p:to>
                                    </p:set>
                                    <p:animEffect filter="fade" transition="in">
                                      <p:cBhvr>
                                        <p:cTn dur="1000"/>
                                        <p:tgtEl>
                                          <p:spTgt spid="16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698" name="Shape 1698"/>
        <p:cNvGrpSpPr/>
        <p:nvPr/>
      </p:nvGrpSpPr>
      <p:grpSpPr>
        <a:xfrm>
          <a:off x="0" y="0"/>
          <a:ext cx="0" cy="0"/>
          <a:chOff x="0" y="0"/>
          <a:chExt cx="0" cy="0"/>
        </a:xfrm>
      </p:grpSpPr>
      <p:sp>
        <p:nvSpPr>
          <p:cNvPr id="1699" name="Google Shape;1699;p6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Wav2vec2</a:t>
            </a:r>
            <a:endParaRPr sz="2600"/>
          </a:p>
        </p:txBody>
      </p:sp>
      <p:sp>
        <p:nvSpPr>
          <p:cNvPr id="1700" name="Google Shape;1700;p66"/>
          <p:cNvSpPr/>
          <p:nvPr/>
        </p:nvSpPr>
        <p:spPr>
          <a:xfrm>
            <a:off x="997325" y="2234675"/>
            <a:ext cx="1347300" cy="925200"/>
          </a:xfrm>
          <a:prstGeom prst="rect">
            <a:avLst/>
          </a:prstGeom>
          <a:solidFill>
            <a:srgbClr val="00B6FF">
              <a:alpha val="2392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01" name="Google Shape;1701;p66"/>
          <p:cNvCxnSpPr/>
          <p:nvPr/>
        </p:nvCxnSpPr>
        <p:spPr>
          <a:xfrm flipH="1" rot="10800000">
            <a:off x="1007575" y="2098313"/>
            <a:ext cx="1277400" cy="4200"/>
          </a:xfrm>
          <a:prstGeom prst="straightConnector1">
            <a:avLst/>
          </a:prstGeom>
          <a:noFill/>
          <a:ln cap="flat" cmpd="sng" w="9525">
            <a:solidFill>
              <a:schemeClr val="dk2"/>
            </a:solidFill>
            <a:prstDash val="solid"/>
            <a:round/>
            <a:headEnd len="med" w="med" type="triangle"/>
            <a:tailEnd len="med" w="med" type="triangle"/>
          </a:ln>
        </p:spPr>
      </p:cxnSp>
      <p:sp>
        <p:nvSpPr>
          <p:cNvPr id="1702" name="Google Shape;1702;p66"/>
          <p:cNvSpPr txBox="1"/>
          <p:nvPr/>
        </p:nvSpPr>
        <p:spPr>
          <a:xfrm>
            <a:off x="1460425" y="1793513"/>
            <a:ext cx="4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V</a:t>
            </a:r>
            <a:endParaRPr b="0" i="0" sz="1400" u="none" cap="none" strike="noStrike">
              <a:solidFill>
                <a:srgbClr val="000000"/>
              </a:solidFill>
              <a:latin typeface="Roboto"/>
              <a:ea typeface="Roboto"/>
              <a:cs typeface="Roboto"/>
              <a:sym typeface="Roboto"/>
            </a:endParaRPr>
          </a:p>
        </p:txBody>
      </p:sp>
      <p:cxnSp>
        <p:nvCxnSpPr>
          <p:cNvPr id="1703" name="Google Shape;1703;p66"/>
          <p:cNvCxnSpPr/>
          <p:nvPr/>
        </p:nvCxnSpPr>
        <p:spPr>
          <a:xfrm rot="10800000">
            <a:off x="824000" y="2294488"/>
            <a:ext cx="0" cy="882600"/>
          </a:xfrm>
          <a:prstGeom prst="straightConnector1">
            <a:avLst/>
          </a:prstGeom>
          <a:noFill/>
          <a:ln cap="flat" cmpd="sng" w="9525">
            <a:solidFill>
              <a:schemeClr val="dk2"/>
            </a:solidFill>
            <a:prstDash val="solid"/>
            <a:round/>
            <a:headEnd len="med" w="med" type="triangle"/>
            <a:tailEnd len="med" w="med" type="triangle"/>
          </a:ln>
        </p:spPr>
      </p:cxnSp>
      <p:sp>
        <p:nvSpPr>
          <p:cNvPr id="1704" name="Google Shape;1704;p66"/>
          <p:cNvSpPr txBox="1"/>
          <p:nvPr/>
        </p:nvSpPr>
        <p:spPr>
          <a:xfrm rot="-5400000">
            <a:off x="280325" y="2532400"/>
            <a:ext cx="683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Batch</a:t>
            </a:r>
            <a:endParaRPr b="0" i="0" sz="1100" u="none" cap="none" strike="noStrike">
              <a:solidFill>
                <a:srgbClr val="000000"/>
              </a:solidFill>
              <a:latin typeface="Roboto"/>
              <a:ea typeface="Roboto"/>
              <a:cs typeface="Roboto"/>
              <a:sym typeface="Roboto"/>
            </a:endParaRPr>
          </a:p>
        </p:txBody>
      </p:sp>
      <p:sp>
        <p:nvSpPr>
          <p:cNvPr id="1705" name="Google Shape;1705;p66"/>
          <p:cNvSpPr txBox="1"/>
          <p:nvPr/>
        </p:nvSpPr>
        <p:spPr>
          <a:xfrm>
            <a:off x="997325" y="2234675"/>
            <a:ext cx="1419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0.1   0.1  0.8   0.0  0.1</a:t>
            </a:r>
            <a:endParaRPr b="0" i="0" sz="1000" u="none" cap="none" strike="noStrike">
              <a:solidFill>
                <a:srgbClr val="000000"/>
              </a:solidFill>
              <a:latin typeface="Roboto"/>
              <a:ea typeface="Roboto"/>
              <a:cs typeface="Roboto"/>
              <a:sym typeface="Roboto"/>
            </a:endParaRPr>
          </a:p>
        </p:txBody>
      </p:sp>
      <p:sp>
        <p:nvSpPr>
          <p:cNvPr id="1706" name="Google Shape;1706;p66"/>
          <p:cNvSpPr txBox="1"/>
          <p:nvPr/>
        </p:nvSpPr>
        <p:spPr>
          <a:xfrm>
            <a:off x="997325" y="2539475"/>
            <a:ext cx="1419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0.1   0.0  0.9   0.0  0.0</a:t>
            </a:r>
            <a:endParaRPr b="0" i="0" sz="1000" u="none" cap="none" strike="noStrike">
              <a:solidFill>
                <a:srgbClr val="000000"/>
              </a:solidFill>
              <a:latin typeface="Roboto"/>
              <a:ea typeface="Roboto"/>
              <a:cs typeface="Roboto"/>
              <a:sym typeface="Roboto"/>
            </a:endParaRPr>
          </a:p>
        </p:txBody>
      </p:sp>
      <p:sp>
        <p:nvSpPr>
          <p:cNvPr id="1707" name="Google Shape;1707;p66"/>
          <p:cNvSpPr txBox="1"/>
          <p:nvPr/>
        </p:nvSpPr>
        <p:spPr>
          <a:xfrm>
            <a:off x="997325" y="2768075"/>
            <a:ext cx="1419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0.0   0.0  0.9   0.1  0.0</a:t>
            </a:r>
            <a:endParaRPr b="0" i="0" sz="1000" u="none" cap="none" strike="noStrike">
              <a:solidFill>
                <a:srgbClr val="000000"/>
              </a:solidFill>
              <a:latin typeface="Roboto"/>
              <a:ea typeface="Roboto"/>
              <a:cs typeface="Roboto"/>
              <a:sym typeface="Roboto"/>
            </a:endParaRPr>
          </a:p>
        </p:txBody>
      </p:sp>
      <p:sp>
        <p:nvSpPr>
          <p:cNvPr id="1708" name="Google Shape;1708;p66"/>
          <p:cNvSpPr/>
          <p:nvPr/>
        </p:nvSpPr>
        <p:spPr>
          <a:xfrm>
            <a:off x="4350125" y="2234675"/>
            <a:ext cx="1347300" cy="925200"/>
          </a:xfrm>
          <a:prstGeom prst="rect">
            <a:avLst/>
          </a:prstGeom>
          <a:solidFill>
            <a:srgbClr val="00B6FF">
              <a:alpha val="2392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09" name="Google Shape;1709;p66"/>
          <p:cNvCxnSpPr/>
          <p:nvPr/>
        </p:nvCxnSpPr>
        <p:spPr>
          <a:xfrm flipH="1" rot="10800000">
            <a:off x="4360375" y="2098313"/>
            <a:ext cx="1277400" cy="4200"/>
          </a:xfrm>
          <a:prstGeom prst="straightConnector1">
            <a:avLst/>
          </a:prstGeom>
          <a:noFill/>
          <a:ln cap="flat" cmpd="sng" w="9525">
            <a:solidFill>
              <a:schemeClr val="dk2"/>
            </a:solidFill>
            <a:prstDash val="solid"/>
            <a:round/>
            <a:headEnd len="med" w="med" type="triangle"/>
            <a:tailEnd len="med" w="med" type="triangle"/>
          </a:ln>
        </p:spPr>
      </p:cxnSp>
      <p:sp>
        <p:nvSpPr>
          <p:cNvPr id="1710" name="Google Shape;1710;p66"/>
          <p:cNvSpPr txBox="1"/>
          <p:nvPr/>
        </p:nvSpPr>
        <p:spPr>
          <a:xfrm>
            <a:off x="4813225" y="1793513"/>
            <a:ext cx="4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V</a:t>
            </a:r>
            <a:endParaRPr b="0" i="0" sz="1400" u="none" cap="none" strike="noStrike">
              <a:solidFill>
                <a:srgbClr val="000000"/>
              </a:solidFill>
              <a:latin typeface="Roboto"/>
              <a:ea typeface="Roboto"/>
              <a:cs typeface="Roboto"/>
              <a:sym typeface="Roboto"/>
            </a:endParaRPr>
          </a:p>
        </p:txBody>
      </p:sp>
      <p:cxnSp>
        <p:nvCxnSpPr>
          <p:cNvPr id="1711" name="Google Shape;1711;p66"/>
          <p:cNvCxnSpPr/>
          <p:nvPr/>
        </p:nvCxnSpPr>
        <p:spPr>
          <a:xfrm rot="10800000">
            <a:off x="4176800" y="2294488"/>
            <a:ext cx="0" cy="882600"/>
          </a:xfrm>
          <a:prstGeom prst="straightConnector1">
            <a:avLst/>
          </a:prstGeom>
          <a:noFill/>
          <a:ln cap="flat" cmpd="sng" w="9525">
            <a:solidFill>
              <a:schemeClr val="dk2"/>
            </a:solidFill>
            <a:prstDash val="solid"/>
            <a:round/>
            <a:headEnd len="med" w="med" type="triangle"/>
            <a:tailEnd len="med" w="med" type="triangle"/>
          </a:ln>
        </p:spPr>
      </p:cxnSp>
      <p:sp>
        <p:nvSpPr>
          <p:cNvPr id="1712" name="Google Shape;1712;p66"/>
          <p:cNvSpPr txBox="1"/>
          <p:nvPr/>
        </p:nvSpPr>
        <p:spPr>
          <a:xfrm rot="-5400000">
            <a:off x="3633125" y="2532400"/>
            <a:ext cx="683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Batch</a:t>
            </a:r>
            <a:endParaRPr b="0" i="0" sz="1100" u="none" cap="none" strike="noStrike">
              <a:solidFill>
                <a:srgbClr val="000000"/>
              </a:solidFill>
              <a:latin typeface="Roboto"/>
              <a:ea typeface="Roboto"/>
              <a:cs typeface="Roboto"/>
              <a:sym typeface="Roboto"/>
            </a:endParaRPr>
          </a:p>
        </p:txBody>
      </p:sp>
      <p:sp>
        <p:nvSpPr>
          <p:cNvPr id="1713" name="Google Shape;1713;p66"/>
          <p:cNvSpPr txBox="1"/>
          <p:nvPr/>
        </p:nvSpPr>
        <p:spPr>
          <a:xfrm>
            <a:off x="4350125" y="2234675"/>
            <a:ext cx="1419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0.9   0.0  0.1   0.0  0.0</a:t>
            </a:r>
            <a:endParaRPr b="0" i="0" sz="1000" u="none" cap="none" strike="noStrike">
              <a:solidFill>
                <a:srgbClr val="000000"/>
              </a:solidFill>
              <a:latin typeface="Roboto"/>
              <a:ea typeface="Roboto"/>
              <a:cs typeface="Roboto"/>
              <a:sym typeface="Roboto"/>
            </a:endParaRPr>
          </a:p>
        </p:txBody>
      </p:sp>
      <p:sp>
        <p:nvSpPr>
          <p:cNvPr id="1714" name="Google Shape;1714;p66"/>
          <p:cNvSpPr txBox="1"/>
          <p:nvPr/>
        </p:nvSpPr>
        <p:spPr>
          <a:xfrm>
            <a:off x="4350125" y="2539475"/>
            <a:ext cx="1419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0.2   0.1  0.2   0.1  0.4</a:t>
            </a:r>
            <a:endParaRPr b="0" i="0" sz="1000" u="none" cap="none" strike="noStrike">
              <a:solidFill>
                <a:srgbClr val="000000"/>
              </a:solidFill>
              <a:latin typeface="Roboto"/>
              <a:ea typeface="Roboto"/>
              <a:cs typeface="Roboto"/>
              <a:sym typeface="Roboto"/>
            </a:endParaRPr>
          </a:p>
        </p:txBody>
      </p:sp>
      <p:sp>
        <p:nvSpPr>
          <p:cNvPr id="1715" name="Google Shape;1715;p66"/>
          <p:cNvSpPr txBox="1"/>
          <p:nvPr/>
        </p:nvSpPr>
        <p:spPr>
          <a:xfrm>
            <a:off x="4350125" y="2768075"/>
            <a:ext cx="1419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0.3   0.0  0.5   0.1  0.1</a:t>
            </a:r>
            <a:endParaRPr b="0" i="0" sz="1000" u="none" cap="none" strike="noStrike">
              <a:solidFill>
                <a:srgbClr val="000000"/>
              </a:solidFill>
              <a:latin typeface="Roboto"/>
              <a:ea typeface="Roboto"/>
              <a:cs typeface="Roboto"/>
              <a:sym typeface="Roboto"/>
            </a:endParaRPr>
          </a:p>
        </p:txBody>
      </p:sp>
      <p:sp>
        <p:nvSpPr>
          <p:cNvPr id="1716" name="Google Shape;1716;p66"/>
          <p:cNvSpPr txBox="1"/>
          <p:nvPr/>
        </p:nvSpPr>
        <p:spPr>
          <a:xfrm>
            <a:off x="4867025" y="939300"/>
            <a:ext cx="2371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Goal</a:t>
            </a:r>
            <a:r>
              <a:rPr b="0" i="0" lang="en-GB" sz="1400" u="none" cap="none" strike="noStrike">
                <a:solidFill>
                  <a:srgbClr val="000000"/>
                </a:solidFill>
                <a:latin typeface="Arial"/>
                <a:ea typeface="Arial"/>
                <a:cs typeface="Arial"/>
                <a:sym typeface="Arial"/>
              </a:rPr>
              <a:t>: promote diversity.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7" name="Google Shape;1717;p66"/>
          <p:cNvPicPr preferRelativeResize="0"/>
          <p:nvPr/>
        </p:nvPicPr>
        <p:blipFill rotWithShape="1">
          <a:blip r:embed="rId3">
            <a:alphaModFix/>
          </a:blip>
          <a:srcRect b="0" l="0" r="0" t="0"/>
          <a:stretch/>
        </p:blipFill>
        <p:spPr>
          <a:xfrm>
            <a:off x="541675" y="831450"/>
            <a:ext cx="3955774" cy="831300"/>
          </a:xfrm>
          <a:prstGeom prst="rect">
            <a:avLst/>
          </a:prstGeom>
          <a:noFill/>
          <a:ln>
            <a:noFill/>
          </a:ln>
        </p:spPr>
      </p:pic>
      <p:cxnSp>
        <p:nvCxnSpPr>
          <p:cNvPr id="1718" name="Google Shape;1718;p66"/>
          <p:cNvCxnSpPr/>
          <p:nvPr/>
        </p:nvCxnSpPr>
        <p:spPr>
          <a:xfrm flipH="1">
            <a:off x="1167775" y="3107900"/>
            <a:ext cx="4500" cy="295500"/>
          </a:xfrm>
          <a:prstGeom prst="straightConnector1">
            <a:avLst/>
          </a:prstGeom>
          <a:noFill/>
          <a:ln cap="flat" cmpd="sng" w="9525">
            <a:solidFill>
              <a:srgbClr val="0F9D58"/>
            </a:solidFill>
            <a:prstDash val="solid"/>
            <a:round/>
            <a:headEnd len="sm" w="sm" type="none"/>
            <a:tailEnd len="med" w="med" type="triangle"/>
          </a:ln>
        </p:spPr>
      </p:cxnSp>
      <p:sp>
        <p:nvSpPr>
          <p:cNvPr id="1719" name="Google Shape;1719;p66"/>
          <p:cNvSpPr txBox="1"/>
          <p:nvPr/>
        </p:nvSpPr>
        <p:spPr>
          <a:xfrm>
            <a:off x="901900" y="3368200"/>
            <a:ext cx="7929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0.066</a:t>
            </a:r>
            <a:endParaRPr b="0" i="0" sz="800" u="none" cap="none" strike="noStrike">
              <a:solidFill>
                <a:srgbClr val="000000"/>
              </a:solidFill>
              <a:latin typeface="Arial"/>
              <a:ea typeface="Arial"/>
              <a:cs typeface="Arial"/>
              <a:sym typeface="Arial"/>
            </a:endParaRPr>
          </a:p>
        </p:txBody>
      </p:sp>
      <p:cxnSp>
        <p:nvCxnSpPr>
          <p:cNvPr id="1720" name="Google Shape;1720;p66"/>
          <p:cNvCxnSpPr/>
          <p:nvPr/>
        </p:nvCxnSpPr>
        <p:spPr>
          <a:xfrm flipH="1">
            <a:off x="1460425" y="3145300"/>
            <a:ext cx="4500" cy="295500"/>
          </a:xfrm>
          <a:prstGeom prst="straightConnector1">
            <a:avLst/>
          </a:prstGeom>
          <a:noFill/>
          <a:ln cap="flat" cmpd="sng" w="9525">
            <a:solidFill>
              <a:srgbClr val="0F9D58"/>
            </a:solidFill>
            <a:prstDash val="solid"/>
            <a:round/>
            <a:headEnd len="sm" w="sm" type="none"/>
            <a:tailEnd len="med" w="med" type="triangle"/>
          </a:ln>
        </p:spPr>
      </p:cxnSp>
      <p:cxnSp>
        <p:nvCxnSpPr>
          <p:cNvPr id="1721" name="Google Shape;1721;p66"/>
          <p:cNvCxnSpPr/>
          <p:nvPr/>
        </p:nvCxnSpPr>
        <p:spPr>
          <a:xfrm flipH="1">
            <a:off x="1705025" y="3145300"/>
            <a:ext cx="4500" cy="295500"/>
          </a:xfrm>
          <a:prstGeom prst="straightConnector1">
            <a:avLst/>
          </a:prstGeom>
          <a:noFill/>
          <a:ln cap="flat" cmpd="sng" w="9525">
            <a:solidFill>
              <a:srgbClr val="0F9D58"/>
            </a:solidFill>
            <a:prstDash val="solid"/>
            <a:round/>
            <a:headEnd len="sm" w="sm" type="none"/>
            <a:tailEnd len="med" w="med" type="triangle"/>
          </a:ln>
        </p:spPr>
      </p:cxnSp>
      <p:cxnSp>
        <p:nvCxnSpPr>
          <p:cNvPr id="1722" name="Google Shape;1722;p66"/>
          <p:cNvCxnSpPr/>
          <p:nvPr/>
        </p:nvCxnSpPr>
        <p:spPr>
          <a:xfrm flipH="1">
            <a:off x="1949625" y="3145300"/>
            <a:ext cx="4500" cy="295500"/>
          </a:xfrm>
          <a:prstGeom prst="straightConnector1">
            <a:avLst/>
          </a:prstGeom>
          <a:noFill/>
          <a:ln cap="flat" cmpd="sng" w="9525">
            <a:solidFill>
              <a:srgbClr val="0F9D58"/>
            </a:solidFill>
            <a:prstDash val="solid"/>
            <a:round/>
            <a:headEnd len="sm" w="sm" type="none"/>
            <a:tailEnd len="med" w="med" type="triangle"/>
          </a:ln>
        </p:spPr>
      </p:cxnSp>
      <p:cxnSp>
        <p:nvCxnSpPr>
          <p:cNvPr id="1723" name="Google Shape;1723;p66"/>
          <p:cNvCxnSpPr/>
          <p:nvPr/>
        </p:nvCxnSpPr>
        <p:spPr>
          <a:xfrm>
            <a:off x="2198725" y="3159875"/>
            <a:ext cx="86700" cy="270600"/>
          </a:xfrm>
          <a:prstGeom prst="straightConnector1">
            <a:avLst/>
          </a:prstGeom>
          <a:noFill/>
          <a:ln cap="flat" cmpd="sng" w="9525">
            <a:solidFill>
              <a:srgbClr val="0F9D58"/>
            </a:solidFill>
            <a:prstDash val="solid"/>
            <a:round/>
            <a:headEnd len="sm" w="sm" type="none"/>
            <a:tailEnd len="med" w="med" type="triangle"/>
          </a:ln>
        </p:spPr>
      </p:cxnSp>
      <p:sp>
        <p:nvSpPr>
          <p:cNvPr id="1724" name="Google Shape;1724;p66"/>
          <p:cNvSpPr txBox="1"/>
          <p:nvPr/>
        </p:nvSpPr>
        <p:spPr>
          <a:xfrm>
            <a:off x="1249825" y="3368200"/>
            <a:ext cx="7929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0.033</a:t>
            </a:r>
            <a:endParaRPr b="0" i="0" sz="800" u="none" cap="none" strike="noStrike">
              <a:solidFill>
                <a:srgbClr val="000000"/>
              </a:solidFill>
              <a:latin typeface="Arial"/>
              <a:ea typeface="Arial"/>
              <a:cs typeface="Arial"/>
              <a:sym typeface="Arial"/>
            </a:endParaRPr>
          </a:p>
        </p:txBody>
      </p:sp>
      <p:sp>
        <p:nvSpPr>
          <p:cNvPr id="1725" name="Google Shape;1725;p66"/>
          <p:cNvSpPr txBox="1"/>
          <p:nvPr/>
        </p:nvSpPr>
        <p:spPr>
          <a:xfrm>
            <a:off x="1527375" y="3368200"/>
            <a:ext cx="7929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0.866</a:t>
            </a:r>
            <a:endParaRPr b="0" i="0" sz="800" u="none" cap="none" strike="noStrike">
              <a:solidFill>
                <a:srgbClr val="000000"/>
              </a:solidFill>
              <a:latin typeface="Arial"/>
              <a:ea typeface="Arial"/>
              <a:cs typeface="Arial"/>
              <a:sym typeface="Arial"/>
            </a:endParaRPr>
          </a:p>
        </p:txBody>
      </p:sp>
      <p:sp>
        <p:nvSpPr>
          <p:cNvPr id="1726" name="Google Shape;1726;p66"/>
          <p:cNvSpPr txBox="1"/>
          <p:nvPr/>
        </p:nvSpPr>
        <p:spPr>
          <a:xfrm>
            <a:off x="1800025" y="3368200"/>
            <a:ext cx="7929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0.033</a:t>
            </a:r>
            <a:endParaRPr b="0" i="0" sz="800" u="none" cap="none" strike="noStrike">
              <a:solidFill>
                <a:srgbClr val="000000"/>
              </a:solidFill>
              <a:latin typeface="Arial"/>
              <a:ea typeface="Arial"/>
              <a:cs typeface="Arial"/>
              <a:sym typeface="Arial"/>
            </a:endParaRPr>
          </a:p>
        </p:txBody>
      </p:sp>
      <p:sp>
        <p:nvSpPr>
          <p:cNvPr id="1727" name="Google Shape;1727;p66"/>
          <p:cNvSpPr txBox="1"/>
          <p:nvPr/>
        </p:nvSpPr>
        <p:spPr>
          <a:xfrm>
            <a:off x="2084025" y="3368200"/>
            <a:ext cx="7929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0.033</a:t>
            </a:r>
            <a:endParaRPr b="0" i="0" sz="800" u="none" cap="none" strike="noStrike">
              <a:solidFill>
                <a:srgbClr val="000000"/>
              </a:solidFill>
              <a:latin typeface="Arial"/>
              <a:ea typeface="Arial"/>
              <a:cs typeface="Arial"/>
              <a:sym typeface="Arial"/>
            </a:endParaRPr>
          </a:p>
        </p:txBody>
      </p:sp>
      <p:pic>
        <p:nvPicPr>
          <p:cNvPr id="1728" name="Google Shape;1728;p66"/>
          <p:cNvPicPr preferRelativeResize="0"/>
          <p:nvPr/>
        </p:nvPicPr>
        <p:blipFill rotWithShape="1">
          <a:blip r:embed="rId4">
            <a:alphaModFix/>
          </a:blip>
          <a:srcRect b="0" l="0" r="0" t="0"/>
          <a:stretch/>
        </p:blipFill>
        <p:spPr>
          <a:xfrm>
            <a:off x="524675" y="3406047"/>
            <a:ext cx="272000" cy="232100"/>
          </a:xfrm>
          <a:prstGeom prst="rect">
            <a:avLst/>
          </a:prstGeom>
          <a:noFill/>
          <a:ln>
            <a:noFill/>
          </a:ln>
        </p:spPr>
      </p:pic>
      <p:pic>
        <p:nvPicPr>
          <p:cNvPr id="1729" name="Google Shape;1729;p66"/>
          <p:cNvPicPr preferRelativeResize="0"/>
          <p:nvPr/>
        </p:nvPicPr>
        <p:blipFill rotWithShape="1">
          <a:blip r:embed="rId5">
            <a:alphaModFix/>
          </a:blip>
          <a:srcRect b="0" l="0" r="0" t="0"/>
          <a:stretch/>
        </p:blipFill>
        <p:spPr>
          <a:xfrm>
            <a:off x="244304" y="3732550"/>
            <a:ext cx="610325" cy="188700"/>
          </a:xfrm>
          <a:prstGeom prst="rect">
            <a:avLst/>
          </a:prstGeom>
          <a:noFill/>
          <a:ln>
            <a:noFill/>
          </a:ln>
        </p:spPr>
      </p:pic>
      <p:sp>
        <p:nvSpPr>
          <p:cNvPr id="1730" name="Google Shape;1730;p66"/>
          <p:cNvSpPr txBox="1"/>
          <p:nvPr/>
        </p:nvSpPr>
        <p:spPr>
          <a:xfrm>
            <a:off x="824000" y="3633125"/>
            <a:ext cx="5301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Arial"/>
                <a:ea typeface="Arial"/>
                <a:cs typeface="Arial"/>
                <a:sym typeface="Arial"/>
              </a:rPr>
              <a:t>-0.1793</a:t>
            </a:r>
            <a:endParaRPr b="0" i="0" sz="600" u="none" cap="none" strike="noStrike">
              <a:solidFill>
                <a:srgbClr val="000000"/>
              </a:solidFill>
              <a:latin typeface="Arial"/>
              <a:ea typeface="Arial"/>
              <a:cs typeface="Arial"/>
              <a:sym typeface="Arial"/>
            </a:endParaRPr>
          </a:p>
        </p:txBody>
      </p:sp>
      <p:sp>
        <p:nvSpPr>
          <p:cNvPr id="1731" name="Google Shape;1731;p66"/>
          <p:cNvSpPr txBox="1"/>
          <p:nvPr/>
        </p:nvSpPr>
        <p:spPr>
          <a:xfrm>
            <a:off x="1190700" y="3633125"/>
            <a:ext cx="610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Arial"/>
                <a:ea typeface="Arial"/>
                <a:cs typeface="Arial"/>
                <a:sym typeface="Arial"/>
              </a:rPr>
              <a:t>-0.1125</a:t>
            </a:r>
            <a:endParaRPr b="0" i="0" sz="600" u="none" cap="none" strike="noStrike">
              <a:solidFill>
                <a:srgbClr val="000000"/>
              </a:solidFill>
              <a:latin typeface="Arial"/>
              <a:ea typeface="Arial"/>
              <a:cs typeface="Arial"/>
              <a:sym typeface="Arial"/>
            </a:endParaRPr>
          </a:p>
        </p:txBody>
      </p:sp>
      <p:sp>
        <p:nvSpPr>
          <p:cNvPr id="1732" name="Google Shape;1732;p66"/>
          <p:cNvSpPr txBox="1"/>
          <p:nvPr/>
        </p:nvSpPr>
        <p:spPr>
          <a:xfrm>
            <a:off x="1495550" y="3633125"/>
            <a:ext cx="610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Arial"/>
                <a:ea typeface="Arial"/>
                <a:cs typeface="Arial"/>
                <a:sym typeface="Arial"/>
              </a:rPr>
              <a:t>-0.1245</a:t>
            </a:r>
            <a:endParaRPr b="0" i="0" sz="600" u="none" cap="none" strike="noStrike">
              <a:solidFill>
                <a:srgbClr val="000000"/>
              </a:solidFill>
              <a:latin typeface="Arial"/>
              <a:ea typeface="Arial"/>
              <a:cs typeface="Arial"/>
              <a:sym typeface="Arial"/>
            </a:endParaRPr>
          </a:p>
        </p:txBody>
      </p:sp>
      <p:sp>
        <p:nvSpPr>
          <p:cNvPr id="1733" name="Google Shape;1733;p66"/>
          <p:cNvSpPr txBox="1"/>
          <p:nvPr/>
        </p:nvSpPr>
        <p:spPr>
          <a:xfrm>
            <a:off x="1800300" y="3633125"/>
            <a:ext cx="610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Arial"/>
                <a:ea typeface="Arial"/>
                <a:cs typeface="Arial"/>
                <a:sym typeface="Arial"/>
              </a:rPr>
              <a:t>-0.1125</a:t>
            </a:r>
            <a:endParaRPr b="0" i="0" sz="600" u="none" cap="none" strike="noStrike">
              <a:solidFill>
                <a:srgbClr val="000000"/>
              </a:solidFill>
              <a:latin typeface="Arial"/>
              <a:ea typeface="Arial"/>
              <a:cs typeface="Arial"/>
              <a:sym typeface="Arial"/>
            </a:endParaRPr>
          </a:p>
        </p:txBody>
      </p:sp>
      <p:pic>
        <p:nvPicPr>
          <p:cNvPr id="1734" name="Google Shape;1734;p66"/>
          <p:cNvPicPr preferRelativeResize="0"/>
          <p:nvPr/>
        </p:nvPicPr>
        <p:blipFill rotWithShape="1">
          <a:blip r:embed="rId6">
            <a:alphaModFix/>
          </a:blip>
          <a:srcRect b="0" l="0" r="0" t="0"/>
          <a:stretch/>
        </p:blipFill>
        <p:spPr>
          <a:xfrm>
            <a:off x="244300" y="4092900"/>
            <a:ext cx="696625" cy="359950"/>
          </a:xfrm>
          <a:prstGeom prst="rect">
            <a:avLst/>
          </a:prstGeom>
          <a:noFill/>
          <a:ln>
            <a:noFill/>
          </a:ln>
        </p:spPr>
      </p:pic>
      <p:sp>
        <p:nvSpPr>
          <p:cNvPr id="1735" name="Google Shape;1735;p66"/>
          <p:cNvSpPr txBox="1"/>
          <p:nvPr/>
        </p:nvSpPr>
        <p:spPr>
          <a:xfrm>
            <a:off x="2181300" y="3633125"/>
            <a:ext cx="610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Arial"/>
                <a:ea typeface="Arial"/>
                <a:cs typeface="Arial"/>
                <a:sym typeface="Arial"/>
              </a:rPr>
              <a:t>-0.1125</a:t>
            </a:r>
            <a:endParaRPr b="0" i="0" sz="600" u="none" cap="none" strike="noStrike">
              <a:solidFill>
                <a:srgbClr val="000000"/>
              </a:solidFill>
              <a:latin typeface="Arial"/>
              <a:ea typeface="Arial"/>
              <a:cs typeface="Arial"/>
              <a:sym typeface="Arial"/>
            </a:endParaRPr>
          </a:p>
        </p:txBody>
      </p:sp>
      <p:sp>
        <p:nvSpPr>
          <p:cNvPr id="1736" name="Google Shape;1736;p66"/>
          <p:cNvSpPr txBox="1"/>
          <p:nvPr/>
        </p:nvSpPr>
        <p:spPr>
          <a:xfrm>
            <a:off x="1172275" y="4072775"/>
            <a:ext cx="82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-0.6413</a:t>
            </a:r>
            <a:endParaRPr b="0" i="0" sz="1400" u="none" cap="none" strike="noStrike">
              <a:solidFill>
                <a:srgbClr val="000000"/>
              </a:solidFill>
              <a:latin typeface="Arial"/>
              <a:ea typeface="Arial"/>
              <a:cs typeface="Arial"/>
              <a:sym typeface="Arial"/>
            </a:endParaRPr>
          </a:p>
        </p:txBody>
      </p:sp>
      <p:cxnSp>
        <p:nvCxnSpPr>
          <p:cNvPr id="1737" name="Google Shape;1737;p66"/>
          <p:cNvCxnSpPr/>
          <p:nvPr/>
        </p:nvCxnSpPr>
        <p:spPr>
          <a:xfrm flipH="1">
            <a:off x="4520575" y="3107900"/>
            <a:ext cx="4500" cy="295500"/>
          </a:xfrm>
          <a:prstGeom prst="straightConnector1">
            <a:avLst/>
          </a:prstGeom>
          <a:noFill/>
          <a:ln cap="flat" cmpd="sng" w="9525">
            <a:solidFill>
              <a:srgbClr val="0F9D58"/>
            </a:solidFill>
            <a:prstDash val="solid"/>
            <a:round/>
            <a:headEnd len="sm" w="sm" type="none"/>
            <a:tailEnd len="med" w="med" type="triangle"/>
          </a:ln>
        </p:spPr>
      </p:cxnSp>
      <p:cxnSp>
        <p:nvCxnSpPr>
          <p:cNvPr id="1738" name="Google Shape;1738;p66"/>
          <p:cNvCxnSpPr/>
          <p:nvPr/>
        </p:nvCxnSpPr>
        <p:spPr>
          <a:xfrm flipH="1">
            <a:off x="4813225" y="3145300"/>
            <a:ext cx="4500" cy="295500"/>
          </a:xfrm>
          <a:prstGeom prst="straightConnector1">
            <a:avLst/>
          </a:prstGeom>
          <a:noFill/>
          <a:ln cap="flat" cmpd="sng" w="9525">
            <a:solidFill>
              <a:srgbClr val="0F9D58"/>
            </a:solidFill>
            <a:prstDash val="solid"/>
            <a:round/>
            <a:headEnd len="sm" w="sm" type="none"/>
            <a:tailEnd len="med" w="med" type="triangle"/>
          </a:ln>
        </p:spPr>
      </p:cxnSp>
      <p:cxnSp>
        <p:nvCxnSpPr>
          <p:cNvPr id="1739" name="Google Shape;1739;p66"/>
          <p:cNvCxnSpPr/>
          <p:nvPr/>
        </p:nvCxnSpPr>
        <p:spPr>
          <a:xfrm flipH="1">
            <a:off x="5057825" y="3145300"/>
            <a:ext cx="4500" cy="295500"/>
          </a:xfrm>
          <a:prstGeom prst="straightConnector1">
            <a:avLst/>
          </a:prstGeom>
          <a:noFill/>
          <a:ln cap="flat" cmpd="sng" w="9525">
            <a:solidFill>
              <a:srgbClr val="0F9D58"/>
            </a:solidFill>
            <a:prstDash val="solid"/>
            <a:round/>
            <a:headEnd len="sm" w="sm" type="none"/>
            <a:tailEnd len="med" w="med" type="triangle"/>
          </a:ln>
        </p:spPr>
      </p:cxnSp>
      <p:cxnSp>
        <p:nvCxnSpPr>
          <p:cNvPr id="1740" name="Google Shape;1740;p66"/>
          <p:cNvCxnSpPr/>
          <p:nvPr/>
        </p:nvCxnSpPr>
        <p:spPr>
          <a:xfrm flipH="1">
            <a:off x="5302425" y="3145300"/>
            <a:ext cx="4500" cy="295500"/>
          </a:xfrm>
          <a:prstGeom prst="straightConnector1">
            <a:avLst/>
          </a:prstGeom>
          <a:noFill/>
          <a:ln cap="flat" cmpd="sng" w="9525">
            <a:solidFill>
              <a:srgbClr val="0F9D58"/>
            </a:solidFill>
            <a:prstDash val="solid"/>
            <a:round/>
            <a:headEnd len="sm" w="sm" type="none"/>
            <a:tailEnd len="med" w="med" type="triangle"/>
          </a:ln>
        </p:spPr>
      </p:cxnSp>
      <p:cxnSp>
        <p:nvCxnSpPr>
          <p:cNvPr id="1741" name="Google Shape;1741;p66"/>
          <p:cNvCxnSpPr/>
          <p:nvPr/>
        </p:nvCxnSpPr>
        <p:spPr>
          <a:xfrm>
            <a:off x="5551525" y="3159875"/>
            <a:ext cx="69000" cy="288900"/>
          </a:xfrm>
          <a:prstGeom prst="straightConnector1">
            <a:avLst/>
          </a:prstGeom>
          <a:noFill/>
          <a:ln cap="flat" cmpd="sng" w="9525">
            <a:solidFill>
              <a:srgbClr val="0F9D58"/>
            </a:solidFill>
            <a:prstDash val="solid"/>
            <a:round/>
            <a:headEnd len="sm" w="sm" type="none"/>
            <a:tailEnd len="med" w="med" type="triangle"/>
          </a:ln>
        </p:spPr>
      </p:cxnSp>
      <p:pic>
        <p:nvPicPr>
          <p:cNvPr id="1742" name="Google Shape;1742;p66"/>
          <p:cNvPicPr preferRelativeResize="0"/>
          <p:nvPr/>
        </p:nvPicPr>
        <p:blipFill rotWithShape="1">
          <a:blip r:embed="rId4">
            <a:alphaModFix/>
          </a:blip>
          <a:srcRect b="0" l="0" r="0" t="0"/>
          <a:stretch/>
        </p:blipFill>
        <p:spPr>
          <a:xfrm>
            <a:off x="3953675" y="3406047"/>
            <a:ext cx="272000" cy="232100"/>
          </a:xfrm>
          <a:prstGeom prst="rect">
            <a:avLst/>
          </a:prstGeom>
          <a:noFill/>
          <a:ln>
            <a:noFill/>
          </a:ln>
        </p:spPr>
      </p:pic>
      <p:pic>
        <p:nvPicPr>
          <p:cNvPr id="1743" name="Google Shape;1743;p66"/>
          <p:cNvPicPr preferRelativeResize="0"/>
          <p:nvPr/>
        </p:nvPicPr>
        <p:blipFill rotWithShape="1">
          <a:blip r:embed="rId5">
            <a:alphaModFix/>
          </a:blip>
          <a:srcRect b="0" l="0" r="0" t="0"/>
          <a:stretch/>
        </p:blipFill>
        <p:spPr>
          <a:xfrm>
            <a:off x="3673304" y="3732550"/>
            <a:ext cx="610325" cy="188700"/>
          </a:xfrm>
          <a:prstGeom prst="rect">
            <a:avLst/>
          </a:prstGeom>
          <a:noFill/>
          <a:ln>
            <a:noFill/>
          </a:ln>
        </p:spPr>
      </p:pic>
      <p:pic>
        <p:nvPicPr>
          <p:cNvPr id="1744" name="Google Shape;1744;p66"/>
          <p:cNvPicPr preferRelativeResize="0"/>
          <p:nvPr/>
        </p:nvPicPr>
        <p:blipFill rotWithShape="1">
          <a:blip r:embed="rId6">
            <a:alphaModFix/>
          </a:blip>
          <a:srcRect b="0" l="0" r="0" t="0"/>
          <a:stretch/>
        </p:blipFill>
        <p:spPr>
          <a:xfrm>
            <a:off x="3673300" y="4092900"/>
            <a:ext cx="696625" cy="359950"/>
          </a:xfrm>
          <a:prstGeom prst="rect">
            <a:avLst/>
          </a:prstGeom>
          <a:noFill/>
          <a:ln>
            <a:noFill/>
          </a:ln>
        </p:spPr>
      </p:pic>
      <p:sp>
        <p:nvSpPr>
          <p:cNvPr id="1745" name="Google Shape;1745;p66"/>
          <p:cNvSpPr txBox="1"/>
          <p:nvPr/>
        </p:nvSpPr>
        <p:spPr>
          <a:xfrm>
            <a:off x="4245300" y="3368200"/>
            <a:ext cx="7929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0.466</a:t>
            </a:r>
            <a:endParaRPr b="0" i="0" sz="800" u="none" cap="none" strike="noStrike">
              <a:solidFill>
                <a:srgbClr val="000000"/>
              </a:solidFill>
              <a:latin typeface="Arial"/>
              <a:ea typeface="Arial"/>
              <a:cs typeface="Arial"/>
              <a:sym typeface="Arial"/>
            </a:endParaRPr>
          </a:p>
        </p:txBody>
      </p:sp>
      <p:sp>
        <p:nvSpPr>
          <p:cNvPr id="1746" name="Google Shape;1746;p66"/>
          <p:cNvSpPr txBox="1"/>
          <p:nvPr/>
        </p:nvSpPr>
        <p:spPr>
          <a:xfrm>
            <a:off x="4602725" y="3368200"/>
            <a:ext cx="459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0.033</a:t>
            </a:r>
            <a:endParaRPr b="0" i="0" sz="800" u="none" cap="none" strike="noStrike">
              <a:solidFill>
                <a:srgbClr val="000000"/>
              </a:solidFill>
              <a:latin typeface="Arial"/>
              <a:ea typeface="Arial"/>
              <a:cs typeface="Arial"/>
              <a:sym typeface="Arial"/>
            </a:endParaRPr>
          </a:p>
        </p:txBody>
      </p:sp>
      <p:sp>
        <p:nvSpPr>
          <p:cNvPr id="1747" name="Google Shape;1747;p66"/>
          <p:cNvSpPr txBox="1"/>
          <p:nvPr/>
        </p:nvSpPr>
        <p:spPr>
          <a:xfrm>
            <a:off x="4889725" y="3368200"/>
            <a:ext cx="459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0.266</a:t>
            </a:r>
            <a:endParaRPr b="0" i="0" sz="800" u="none" cap="none" strike="noStrike">
              <a:solidFill>
                <a:srgbClr val="000000"/>
              </a:solidFill>
              <a:latin typeface="Arial"/>
              <a:ea typeface="Arial"/>
              <a:cs typeface="Arial"/>
              <a:sym typeface="Arial"/>
            </a:endParaRPr>
          </a:p>
        </p:txBody>
      </p:sp>
      <p:sp>
        <p:nvSpPr>
          <p:cNvPr id="1748" name="Google Shape;1748;p66"/>
          <p:cNvSpPr txBox="1"/>
          <p:nvPr/>
        </p:nvSpPr>
        <p:spPr>
          <a:xfrm>
            <a:off x="5180100" y="3368200"/>
            <a:ext cx="7929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0.066</a:t>
            </a:r>
            <a:endParaRPr b="0" i="0" sz="800" u="none" cap="none" strike="noStrike">
              <a:solidFill>
                <a:srgbClr val="000000"/>
              </a:solidFill>
              <a:latin typeface="Arial"/>
              <a:ea typeface="Arial"/>
              <a:cs typeface="Arial"/>
              <a:sym typeface="Arial"/>
            </a:endParaRPr>
          </a:p>
        </p:txBody>
      </p:sp>
      <p:sp>
        <p:nvSpPr>
          <p:cNvPr id="1749" name="Google Shape;1749;p66"/>
          <p:cNvSpPr txBox="1"/>
          <p:nvPr/>
        </p:nvSpPr>
        <p:spPr>
          <a:xfrm>
            <a:off x="5473900" y="3368200"/>
            <a:ext cx="7929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0.166</a:t>
            </a:r>
            <a:endParaRPr b="0" i="0" sz="800" u="none" cap="none" strike="noStrike">
              <a:solidFill>
                <a:srgbClr val="000000"/>
              </a:solidFill>
              <a:latin typeface="Arial"/>
              <a:ea typeface="Arial"/>
              <a:cs typeface="Arial"/>
              <a:sym typeface="Arial"/>
            </a:endParaRPr>
          </a:p>
        </p:txBody>
      </p:sp>
      <p:sp>
        <p:nvSpPr>
          <p:cNvPr id="1750" name="Google Shape;1750;p66"/>
          <p:cNvSpPr txBox="1"/>
          <p:nvPr/>
        </p:nvSpPr>
        <p:spPr>
          <a:xfrm>
            <a:off x="4264920" y="3681125"/>
            <a:ext cx="492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Arial"/>
                <a:ea typeface="Arial"/>
                <a:cs typeface="Arial"/>
                <a:sym typeface="Arial"/>
              </a:rPr>
              <a:t>-0.355</a:t>
            </a:r>
            <a:endParaRPr b="0" i="0" sz="600" u="none" cap="none" strike="noStrike">
              <a:solidFill>
                <a:srgbClr val="000000"/>
              </a:solidFill>
              <a:latin typeface="Arial"/>
              <a:ea typeface="Arial"/>
              <a:cs typeface="Arial"/>
              <a:sym typeface="Arial"/>
            </a:endParaRPr>
          </a:p>
        </p:txBody>
      </p:sp>
      <p:sp>
        <p:nvSpPr>
          <p:cNvPr id="1751" name="Google Shape;1751;p66"/>
          <p:cNvSpPr txBox="1"/>
          <p:nvPr/>
        </p:nvSpPr>
        <p:spPr>
          <a:xfrm>
            <a:off x="4602725" y="3676000"/>
            <a:ext cx="610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Arial"/>
                <a:ea typeface="Arial"/>
                <a:cs typeface="Arial"/>
                <a:sym typeface="Arial"/>
              </a:rPr>
              <a:t>-0.1125</a:t>
            </a:r>
            <a:endParaRPr b="0" i="0" sz="600" u="none" cap="none" strike="noStrike">
              <a:solidFill>
                <a:srgbClr val="000000"/>
              </a:solidFill>
              <a:latin typeface="Arial"/>
              <a:ea typeface="Arial"/>
              <a:cs typeface="Arial"/>
              <a:sym typeface="Arial"/>
            </a:endParaRPr>
          </a:p>
        </p:txBody>
      </p:sp>
      <p:sp>
        <p:nvSpPr>
          <p:cNvPr id="1752" name="Google Shape;1752;p66"/>
          <p:cNvSpPr txBox="1"/>
          <p:nvPr/>
        </p:nvSpPr>
        <p:spPr>
          <a:xfrm>
            <a:off x="5212925" y="3681125"/>
            <a:ext cx="610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Arial"/>
                <a:ea typeface="Arial"/>
                <a:cs typeface="Arial"/>
                <a:sym typeface="Arial"/>
              </a:rPr>
              <a:t>-0.1125</a:t>
            </a:r>
            <a:endParaRPr b="0" i="0" sz="600" u="none" cap="none" strike="noStrike">
              <a:solidFill>
                <a:srgbClr val="000000"/>
              </a:solidFill>
              <a:latin typeface="Arial"/>
              <a:ea typeface="Arial"/>
              <a:cs typeface="Arial"/>
              <a:sym typeface="Arial"/>
            </a:endParaRPr>
          </a:p>
        </p:txBody>
      </p:sp>
      <p:sp>
        <p:nvSpPr>
          <p:cNvPr id="1753" name="Google Shape;1753;p66"/>
          <p:cNvSpPr txBox="1"/>
          <p:nvPr/>
        </p:nvSpPr>
        <p:spPr>
          <a:xfrm>
            <a:off x="4907900" y="3676000"/>
            <a:ext cx="610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Arial"/>
                <a:ea typeface="Arial"/>
                <a:cs typeface="Arial"/>
                <a:sym typeface="Arial"/>
              </a:rPr>
              <a:t>-0.3522</a:t>
            </a:r>
            <a:endParaRPr b="0" i="0" sz="600" u="none" cap="none" strike="noStrike">
              <a:solidFill>
                <a:srgbClr val="000000"/>
              </a:solidFill>
              <a:latin typeface="Arial"/>
              <a:ea typeface="Arial"/>
              <a:cs typeface="Arial"/>
              <a:sym typeface="Arial"/>
            </a:endParaRPr>
          </a:p>
        </p:txBody>
      </p:sp>
      <p:sp>
        <p:nvSpPr>
          <p:cNvPr id="1754" name="Google Shape;1754;p66"/>
          <p:cNvSpPr txBox="1"/>
          <p:nvPr/>
        </p:nvSpPr>
        <p:spPr>
          <a:xfrm>
            <a:off x="5565250" y="3676000"/>
            <a:ext cx="610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Arial"/>
                <a:ea typeface="Arial"/>
                <a:cs typeface="Arial"/>
                <a:sym typeface="Arial"/>
              </a:rPr>
              <a:t>-0.2980</a:t>
            </a:r>
            <a:endParaRPr b="0" i="0" sz="600" u="none" cap="none" strike="noStrike">
              <a:solidFill>
                <a:srgbClr val="000000"/>
              </a:solidFill>
              <a:latin typeface="Arial"/>
              <a:ea typeface="Arial"/>
              <a:cs typeface="Arial"/>
              <a:sym typeface="Arial"/>
            </a:endParaRPr>
          </a:p>
        </p:txBody>
      </p:sp>
      <p:sp>
        <p:nvSpPr>
          <p:cNvPr id="1755" name="Google Shape;1755;p66"/>
          <p:cNvSpPr txBox="1"/>
          <p:nvPr/>
        </p:nvSpPr>
        <p:spPr>
          <a:xfrm>
            <a:off x="4525075" y="4072775"/>
            <a:ext cx="82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-1.23</a:t>
            </a:r>
            <a:endParaRPr b="0" i="0" sz="1400" u="none" cap="none" strike="noStrike">
              <a:solidFill>
                <a:srgbClr val="000000"/>
              </a:solidFill>
              <a:latin typeface="Arial"/>
              <a:ea typeface="Arial"/>
              <a:cs typeface="Arial"/>
              <a:sym typeface="Arial"/>
            </a:endParaRPr>
          </a:p>
        </p:txBody>
      </p:sp>
      <p:cxnSp>
        <p:nvCxnSpPr>
          <p:cNvPr id="1756" name="Google Shape;1756;p66"/>
          <p:cNvCxnSpPr>
            <a:stCxn id="1755" idx="3"/>
          </p:cNvCxnSpPr>
          <p:nvPr/>
        </p:nvCxnSpPr>
        <p:spPr>
          <a:xfrm flipH="1" rot="10800000">
            <a:off x="5354275" y="4266575"/>
            <a:ext cx="825300" cy="6300"/>
          </a:xfrm>
          <a:prstGeom prst="straightConnector1">
            <a:avLst/>
          </a:prstGeom>
          <a:noFill/>
          <a:ln cap="flat" cmpd="sng" w="9525">
            <a:solidFill>
              <a:schemeClr val="dk2"/>
            </a:solidFill>
            <a:prstDash val="solid"/>
            <a:round/>
            <a:headEnd len="sm" w="sm" type="none"/>
            <a:tailEnd len="med" w="med" type="triangle"/>
          </a:ln>
        </p:spPr>
      </p:cxnSp>
      <p:sp>
        <p:nvSpPr>
          <p:cNvPr id="1757" name="Google Shape;1757;p66"/>
          <p:cNvSpPr txBox="1"/>
          <p:nvPr/>
        </p:nvSpPr>
        <p:spPr>
          <a:xfrm>
            <a:off x="6393025" y="3837250"/>
            <a:ext cx="244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This solution is better because it has a lower loss</a:t>
            </a:r>
            <a:endParaRPr b="0" i="0" sz="1400" u="none" cap="none" strike="noStrike">
              <a:solidFill>
                <a:srgbClr val="000000"/>
              </a:solidFill>
              <a:latin typeface="Roboto"/>
              <a:ea typeface="Roboto"/>
              <a:cs typeface="Roboto"/>
              <a:sym typeface="Roboto"/>
            </a:endParaRPr>
          </a:p>
        </p:txBody>
      </p:sp>
      <p:sp>
        <p:nvSpPr>
          <p:cNvPr id="1758" name="Google Shape;1758;p66"/>
          <p:cNvSpPr/>
          <p:nvPr/>
        </p:nvSpPr>
        <p:spPr>
          <a:xfrm>
            <a:off x="1574788" y="2211275"/>
            <a:ext cx="221400" cy="995100"/>
          </a:xfrm>
          <a:prstGeom prst="rect">
            <a:avLst/>
          </a:prstGeom>
          <a:solidFill>
            <a:srgbClr val="FF0000">
              <a:alpha val="2392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66"/>
          <p:cNvSpPr/>
          <p:nvPr/>
        </p:nvSpPr>
        <p:spPr>
          <a:xfrm>
            <a:off x="4412125" y="2273525"/>
            <a:ext cx="221400" cy="261000"/>
          </a:xfrm>
          <a:prstGeom prst="rect">
            <a:avLst/>
          </a:prstGeom>
          <a:solidFill>
            <a:srgbClr val="FF0000">
              <a:alpha val="2392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66"/>
          <p:cNvSpPr/>
          <p:nvPr/>
        </p:nvSpPr>
        <p:spPr>
          <a:xfrm>
            <a:off x="5416375" y="2578313"/>
            <a:ext cx="221400" cy="261000"/>
          </a:xfrm>
          <a:prstGeom prst="rect">
            <a:avLst/>
          </a:prstGeom>
          <a:solidFill>
            <a:srgbClr val="FF0000">
              <a:alpha val="2392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66"/>
          <p:cNvSpPr/>
          <p:nvPr/>
        </p:nvSpPr>
        <p:spPr>
          <a:xfrm>
            <a:off x="4949375" y="2804363"/>
            <a:ext cx="221400" cy="261000"/>
          </a:xfrm>
          <a:prstGeom prst="rect">
            <a:avLst/>
          </a:prstGeom>
          <a:solidFill>
            <a:srgbClr val="FF0000">
              <a:alpha val="2392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6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766" name="Shape 1766"/>
        <p:cNvGrpSpPr/>
        <p:nvPr/>
      </p:nvGrpSpPr>
      <p:grpSpPr>
        <a:xfrm>
          <a:off x="0" y="0"/>
          <a:ext cx="0" cy="0"/>
          <a:chOff x="0" y="0"/>
          <a:chExt cx="0" cy="0"/>
        </a:xfrm>
      </p:grpSpPr>
      <p:sp>
        <p:nvSpPr>
          <p:cNvPr id="1767" name="Google Shape;1767;p6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Wav2vec2</a:t>
            </a:r>
            <a:endParaRPr sz="2600"/>
          </a:p>
        </p:txBody>
      </p:sp>
      <p:pic>
        <p:nvPicPr>
          <p:cNvPr id="1768" name="Google Shape;1768;p67"/>
          <p:cNvPicPr preferRelativeResize="0"/>
          <p:nvPr/>
        </p:nvPicPr>
        <p:blipFill rotWithShape="1">
          <a:blip r:embed="rId3">
            <a:alphaModFix/>
          </a:blip>
          <a:srcRect b="0" l="0" r="0" t="0"/>
          <a:stretch/>
        </p:blipFill>
        <p:spPr>
          <a:xfrm>
            <a:off x="674950" y="4120050"/>
            <a:ext cx="3955774" cy="831300"/>
          </a:xfrm>
          <a:prstGeom prst="rect">
            <a:avLst/>
          </a:prstGeom>
          <a:noFill/>
          <a:ln>
            <a:noFill/>
          </a:ln>
        </p:spPr>
      </p:pic>
      <p:pic>
        <p:nvPicPr>
          <p:cNvPr id="1769" name="Google Shape;1769;p67"/>
          <p:cNvPicPr preferRelativeResize="0"/>
          <p:nvPr/>
        </p:nvPicPr>
        <p:blipFill rotWithShape="1">
          <a:blip r:embed="rId4">
            <a:alphaModFix/>
          </a:blip>
          <a:srcRect b="0" l="0" r="0" t="0"/>
          <a:stretch/>
        </p:blipFill>
        <p:spPr>
          <a:xfrm>
            <a:off x="2110775" y="1306250"/>
            <a:ext cx="1742325" cy="854075"/>
          </a:xfrm>
          <a:prstGeom prst="rect">
            <a:avLst/>
          </a:prstGeom>
          <a:noFill/>
          <a:ln>
            <a:noFill/>
          </a:ln>
        </p:spPr>
      </p:pic>
      <p:pic>
        <p:nvPicPr>
          <p:cNvPr id="1770" name="Google Shape;1770;p67"/>
          <p:cNvPicPr preferRelativeResize="0"/>
          <p:nvPr/>
        </p:nvPicPr>
        <p:blipFill rotWithShape="1">
          <a:blip r:embed="rId5">
            <a:alphaModFix/>
          </a:blip>
          <a:srcRect b="0" l="0" r="0" t="0"/>
          <a:stretch/>
        </p:blipFill>
        <p:spPr>
          <a:xfrm>
            <a:off x="743100" y="2802175"/>
            <a:ext cx="3541625" cy="752450"/>
          </a:xfrm>
          <a:prstGeom prst="rect">
            <a:avLst/>
          </a:prstGeom>
          <a:noFill/>
          <a:ln>
            <a:noFill/>
          </a:ln>
        </p:spPr>
      </p:pic>
      <p:sp>
        <p:nvSpPr>
          <p:cNvPr id="1771" name="Google Shape;1771;p67"/>
          <p:cNvSpPr txBox="1"/>
          <p:nvPr/>
        </p:nvSpPr>
        <p:spPr>
          <a:xfrm>
            <a:off x="765825" y="854250"/>
            <a:ext cx="7013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a:t>
            </a:r>
            <a:r>
              <a:rPr b="1" i="0" lang="en-GB" sz="1400" u="none" cap="none" strike="noStrike">
                <a:solidFill>
                  <a:srgbClr val="000000"/>
                </a:solidFill>
                <a:latin typeface="Roboto"/>
                <a:ea typeface="Roboto"/>
                <a:cs typeface="Roboto"/>
                <a:sym typeface="Roboto"/>
              </a:rPr>
              <a:t>total loss</a:t>
            </a:r>
            <a:r>
              <a:rPr b="0" i="0" lang="en-GB" sz="1400" u="none" cap="none" strike="noStrike">
                <a:solidFill>
                  <a:srgbClr val="000000"/>
                </a:solidFill>
                <a:latin typeface="Roboto"/>
                <a:ea typeface="Roboto"/>
                <a:cs typeface="Roboto"/>
                <a:sym typeface="Roboto"/>
              </a:rPr>
              <a:t> is the sum of two contributions:</a:t>
            </a:r>
            <a:endParaRPr b="0" i="0" sz="1400" u="none" cap="none" strike="noStrike">
              <a:solidFill>
                <a:srgbClr val="000000"/>
              </a:solidFill>
              <a:latin typeface="Roboto"/>
              <a:ea typeface="Roboto"/>
              <a:cs typeface="Roboto"/>
              <a:sym typeface="Roboto"/>
            </a:endParaRPr>
          </a:p>
        </p:txBody>
      </p:sp>
      <p:sp>
        <p:nvSpPr>
          <p:cNvPr id="1772" name="Google Shape;1772;p67"/>
          <p:cNvSpPr txBox="1"/>
          <p:nvPr/>
        </p:nvSpPr>
        <p:spPr>
          <a:xfrm>
            <a:off x="674950" y="2366775"/>
            <a:ext cx="1869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Contrastive Loss:</a:t>
            </a:r>
            <a:endParaRPr b="1" i="0" sz="1400" u="none" cap="none" strike="noStrike">
              <a:solidFill>
                <a:srgbClr val="000000"/>
              </a:solidFill>
              <a:latin typeface="Arial"/>
              <a:ea typeface="Arial"/>
              <a:cs typeface="Arial"/>
              <a:sym typeface="Arial"/>
            </a:endParaRPr>
          </a:p>
        </p:txBody>
      </p:sp>
      <p:sp>
        <p:nvSpPr>
          <p:cNvPr id="1773" name="Google Shape;1773;p67"/>
          <p:cNvSpPr txBox="1"/>
          <p:nvPr/>
        </p:nvSpPr>
        <p:spPr>
          <a:xfrm>
            <a:off x="674950" y="3738375"/>
            <a:ext cx="1869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Diversity Loss:</a:t>
            </a:r>
            <a:endParaRPr b="1" i="0" sz="1400" u="none" cap="none" strike="noStrike">
              <a:solidFill>
                <a:srgbClr val="000000"/>
              </a:solidFill>
              <a:latin typeface="Arial"/>
              <a:ea typeface="Arial"/>
              <a:cs typeface="Arial"/>
              <a:sym typeface="Arial"/>
            </a:endParaRPr>
          </a:p>
        </p:txBody>
      </p:sp>
      <p:cxnSp>
        <p:nvCxnSpPr>
          <p:cNvPr id="1774" name="Google Shape;1774;p67"/>
          <p:cNvCxnSpPr/>
          <p:nvPr/>
        </p:nvCxnSpPr>
        <p:spPr>
          <a:xfrm flipH="1" rot="10800000">
            <a:off x="4352900" y="3166850"/>
            <a:ext cx="531600" cy="8100"/>
          </a:xfrm>
          <a:prstGeom prst="straightConnector1">
            <a:avLst/>
          </a:prstGeom>
          <a:noFill/>
          <a:ln cap="flat" cmpd="sng" w="9525">
            <a:solidFill>
              <a:schemeClr val="dk2"/>
            </a:solidFill>
            <a:prstDash val="solid"/>
            <a:round/>
            <a:headEnd len="sm" w="sm" type="none"/>
            <a:tailEnd len="med" w="med" type="triangle"/>
          </a:ln>
        </p:spPr>
      </p:cxnSp>
      <p:cxnSp>
        <p:nvCxnSpPr>
          <p:cNvPr id="1775" name="Google Shape;1775;p67"/>
          <p:cNvCxnSpPr/>
          <p:nvPr/>
        </p:nvCxnSpPr>
        <p:spPr>
          <a:xfrm>
            <a:off x="4746125" y="4631400"/>
            <a:ext cx="552000" cy="3300"/>
          </a:xfrm>
          <a:prstGeom prst="straightConnector1">
            <a:avLst/>
          </a:prstGeom>
          <a:noFill/>
          <a:ln cap="flat" cmpd="sng" w="9525">
            <a:solidFill>
              <a:schemeClr val="dk2"/>
            </a:solidFill>
            <a:prstDash val="solid"/>
            <a:round/>
            <a:headEnd len="sm" w="sm" type="none"/>
            <a:tailEnd len="med" w="med" type="triangle"/>
          </a:ln>
        </p:spPr>
      </p:cxnSp>
      <p:sp>
        <p:nvSpPr>
          <p:cNvPr id="1776" name="Google Shape;1776;p67"/>
          <p:cNvSpPr txBox="1"/>
          <p:nvPr/>
        </p:nvSpPr>
        <p:spPr>
          <a:xfrm>
            <a:off x="5543350" y="4227900"/>
            <a:ext cx="2880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Promotes diversity in the vectors selected from the codebooks.</a:t>
            </a:r>
            <a:endParaRPr b="0" i="0" sz="1400" u="none" cap="none" strike="noStrike">
              <a:solidFill>
                <a:srgbClr val="000000"/>
              </a:solidFill>
              <a:latin typeface="Roboto"/>
              <a:ea typeface="Roboto"/>
              <a:cs typeface="Roboto"/>
              <a:sym typeface="Roboto"/>
            </a:endParaRPr>
          </a:p>
        </p:txBody>
      </p:sp>
      <p:sp>
        <p:nvSpPr>
          <p:cNvPr id="1777" name="Google Shape;1777;p67"/>
          <p:cNvSpPr txBox="1"/>
          <p:nvPr/>
        </p:nvSpPr>
        <p:spPr>
          <a:xfrm>
            <a:off x="5467150" y="2856300"/>
            <a:ext cx="28806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Promotes learning good representations with contrastive learning.</a:t>
            </a:r>
            <a:endParaRPr b="0" i="0" sz="1400" u="none" cap="none" strike="noStrike">
              <a:solidFill>
                <a:srgbClr val="000000"/>
              </a:solidFill>
              <a:latin typeface="Roboto"/>
              <a:ea typeface="Roboto"/>
              <a:cs typeface="Roboto"/>
              <a:sym typeface="Roboto"/>
            </a:endParaRPr>
          </a:p>
        </p:txBody>
      </p:sp>
      <p:sp>
        <p:nvSpPr>
          <p:cNvPr id="1778" name="Google Shape;1778;p6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0"/>
                                        </p:tgtEl>
                                        <p:attrNameLst>
                                          <p:attrName>style.visibility</p:attrName>
                                        </p:attrNameLst>
                                      </p:cBhvr>
                                      <p:to>
                                        <p:strVal val="visible"/>
                                      </p:to>
                                    </p:set>
                                    <p:animEffect filter="fade" transition="in">
                                      <p:cBhvr>
                                        <p:cTn dur="1000"/>
                                        <p:tgtEl>
                                          <p:spTgt spid="1770"/>
                                        </p:tgtEl>
                                      </p:cBhvr>
                                    </p:animEffect>
                                  </p:childTnLst>
                                </p:cTn>
                              </p:par>
                              <p:par>
                                <p:cTn fill="hold" nodeType="withEffect" presetClass="entr" presetID="10" presetSubtype="0">
                                  <p:stCondLst>
                                    <p:cond delay="0"/>
                                  </p:stCondLst>
                                  <p:childTnLst>
                                    <p:set>
                                      <p:cBhvr>
                                        <p:cTn dur="1" fill="hold">
                                          <p:stCondLst>
                                            <p:cond delay="0"/>
                                          </p:stCondLst>
                                        </p:cTn>
                                        <p:tgtEl>
                                          <p:spTgt spid="1772"/>
                                        </p:tgtEl>
                                        <p:attrNameLst>
                                          <p:attrName>style.visibility</p:attrName>
                                        </p:attrNameLst>
                                      </p:cBhvr>
                                      <p:to>
                                        <p:strVal val="visible"/>
                                      </p:to>
                                    </p:set>
                                    <p:animEffect filter="fade" transition="in">
                                      <p:cBhvr>
                                        <p:cTn dur="1000"/>
                                        <p:tgtEl>
                                          <p:spTgt spid="1772"/>
                                        </p:tgtEl>
                                      </p:cBhvr>
                                    </p:animEffect>
                                  </p:childTnLst>
                                </p:cTn>
                              </p:par>
                              <p:par>
                                <p:cTn fill="hold" nodeType="withEffect" presetClass="entr" presetID="10" presetSubtype="0">
                                  <p:stCondLst>
                                    <p:cond delay="0"/>
                                  </p:stCondLst>
                                  <p:childTnLst>
                                    <p:set>
                                      <p:cBhvr>
                                        <p:cTn dur="1" fill="hold">
                                          <p:stCondLst>
                                            <p:cond delay="0"/>
                                          </p:stCondLst>
                                        </p:cTn>
                                        <p:tgtEl>
                                          <p:spTgt spid="1774"/>
                                        </p:tgtEl>
                                        <p:attrNameLst>
                                          <p:attrName>style.visibility</p:attrName>
                                        </p:attrNameLst>
                                      </p:cBhvr>
                                      <p:to>
                                        <p:strVal val="visible"/>
                                      </p:to>
                                    </p:set>
                                    <p:animEffect filter="fade" transition="in">
                                      <p:cBhvr>
                                        <p:cTn dur="1000"/>
                                        <p:tgtEl>
                                          <p:spTgt spid="1774"/>
                                        </p:tgtEl>
                                      </p:cBhvr>
                                    </p:animEffect>
                                  </p:childTnLst>
                                </p:cTn>
                              </p:par>
                              <p:par>
                                <p:cTn fill="hold" nodeType="withEffect" presetClass="entr" presetID="10" presetSubtype="0">
                                  <p:stCondLst>
                                    <p:cond delay="0"/>
                                  </p:stCondLst>
                                  <p:childTnLst>
                                    <p:set>
                                      <p:cBhvr>
                                        <p:cTn dur="1" fill="hold">
                                          <p:stCondLst>
                                            <p:cond delay="0"/>
                                          </p:stCondLst>
                                        </p:cTn>
                                        <p:tgtEl>
                                          <p:spTgt spid="1777"/>
                                        </p:tgtEl>
                                        <p:attrNameLst>
                                          <p:attrName>style.visibility</p:attrName>
                                        </p:attrNameLst>
                                      </p:cBhvr>
                                      <p:to>
                                        <p:strVal val="visible"/>
                                      </p:to>
                                    </p:set>
                                    <p:animEffect filter="fade" transition="in">
                                      <p:cBhvr>
                                        <p:cTn dur="1000"/>
                                        <p:tgtEl>
                                          <p:spTgt spid="17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8"/>
                                        </p:tgtEl>
                                        <p:attrNameLst>
                                          <p:attrName>style.visibility</p:attrName>
                                        </p:attrNameLst>
                                      </p:cBhvr>
                                      <p:to>
                                        <p:strVal val="visible"/>
                                      </p:to>
                                    </p:set>
                                    <p:animEffect filter="fade" transition="in">
                                      <p:cBhvr>
                                        <p:cTn dur="1000"/>
                                        <p:tgtEl>
                                          <p:spTgt spid="1768"/>
                                        </p:tgtEl>
                                      </p:cBhvr>
                                    </p:animEffect>
                                  </p:childTnLst>
                                </p:cTn>
                              </p:par>
                              <p:par>
                                <p:cTn fill="hold" nodeType="withEffect" presetClass="entr" presetID="10" presetSubtype="0">
                                  <p:stCondLst>
                                    <p:cond delay="0"/>
                                  </p:stCondLst>
                                  <p:childTnLst>
                                    <p:set>
                                      <p:cBhvr>
                                        <p:cTn dur="1" fill="hold">
                                          <p:stCondLst>
                                            <p:cond delay="0"/>
                                          </p:stCondLst>
                                        </p:cTn>
                                        <p:tgtEl>
                                          <p:spTgt spid="1773"/>
                                        </p:tgtEl>
                                        <p:attrNameLst>
                                          <p:attrName>style.visibility</p:attrName>
                                        </p:attrNameLst>
                                      </p:cBhvr>
                                      <p:to>
                                        <p:strVal val="visible"/>
                                      </p:to>
                                    </p:set>
                                    <p:animEffect filter="fade" transition="in">
                                      <p:cBhvr>
                                        <p:cTn dur="1000"/>
                                        <p:tgtEl>
                                          <p:spTgt spid="1773"/>
                                        </p:tgtEl>
                                      </p:cBhvr>
                                    </p:animEffect>
                                  </p:childTnLst>
                                </p:cTn>
                              </p:par>
                              <p:par>
                                <p:cTn fill="hold" nodeType="withEffect" presetClass="entr" presetID="10" presetSubtype="0">
                                  <p:stCondLst>
                                    <p:cond delay="0"/>
                                  </p:stCondLst>
                                  <p:childTnLst>
                                    <p:set>
                                      <p:cBhvr>
                                        <p:cTn dur="1" fill="hold">
                                          <p:stCondLst>
                                            <p:cond delay="0"/>
                                          </p:stCondLst>
                                        </p:cTn>
                                        <p:tgtEl>
                                          <p:spTgt spid="1775"/>
                                        </p:tgtEl>
                                        <p:attrNameLst>
                                          <p:attrName>style.visibility</p:attrName>
                                        </p:attrNameLst>
                                      </p:cBhvr>
                                      <p:to>
                                        <p:strVal val="visible"/>
                                      </p:to>
                                    </p:set>
                                    <p:animEffect filter="fade" transition="in">
                                      <p:cBhvr>
                                        <p:cTn dur="1000"/>
                                        <p:tgtEl>
                                          <p:spTgt spid="1775"/>
                                        </p:tgtEl>
                                      </p:cBhvr>
                                    </p:animEffect>
                                  </p:childTnLst>
                                </p:cTn>
                              </p:par>
                              <p:par>
                                <p:cTn fill="hold" nodeType="withEffect" presetClass="entr" presetID="10" presetSubtype="0">
                                  <p:stCondLst>
                                    <p:cond delay="0"/>
                                  </p:stCondLst>
                                  <p:childTnLst>
                                    <p:set>
                                      <p:cBhvr>
                                        <p:cTn dur="1" fill="hold">
                                          <p:stCondLst>
                                            <p:cond delay="0"/>
                                          </p:stCondLst>
                                        </p:cTn>
                                        <p:tgtEl>
                                          <p:spTgt spid="1776"/>
                                        </p:tgtEl>
                                        <p:attrNameLst>
                                          <p:attrName>style.visibility</p:attrName>
                                        </p:attrNameLst>
                                      </p:cBhvr>
                                      <p:to>
                                        <p:strVal val="visible"/>
                                      </p:to>
                                    </p:set>
                                    <p:animEffect filter="fade" transition="in">
                                      <p:cBhvr>
                                        <p:cTn dur="1000"/>
                                        <p:tgtEl>
                                          <p:spTgt spid="17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782" name="Shape 1782"/>
        <p:cNvGrpSpPr/>
        <p:nvPr/>
      </p:nvGrpSpPr>
      <p:grpSpPr>
        <a:xfrm>
          <a:off x="0" y="0"/>
          <a:ext cx="0" cy="0"/>
          <a:chOff x="0" y="0"/>
          <a:chExt cx="0" cy="0"/>
        </a:xfrm>
      </p:grpSpPr>
      <p:sp>
        <p:nvSpPr>
          <p:cNvPr id="1783" name="Google Shape;1783;p6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Wav2vec2</a:t>
            </a:r>
            <a:endParaRPr sz="2600"/>
          </a:p>
        </p:txBody>
      </p:sp>
      <p:sp>
        <p:nvSpPr>
          <p:cNvPr id="1784" name="Google Shape;1784;p68"/>
          <p:cNvSpPr txBox="1"/>
          <p:nvPr/>
        </p:nvSpPr>
        <p:spPr>
          <a:xfrm>
            <a:off x="661300" y="849725"/>
            <a:ext cx="82635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After training the model on a large dataset of unlabeled speech recordings, we plug a classifier on top of it. </a:t>
            </a:r>
            <a:endParaRPr b="0" i="0" sz="1400" u="none" cap="none" strike="noStrike">
              <a:solidFill>
                <a:srgbClr val="000000"/>
              </a:solidFill>
              <a:latin typeface="Roboto"/>
              <a:ea typeface="Roboto"/>
              <a:cs typeface="Roboto"/>
              <a:sym typeface="Roboto"/>
            </a:endParaRPr>
          </a:p>
        </p:txBody>
      </p:sp>
      <p:pic>
        <p:nvPicPr>
          <p:cNvPr id="1785" name="Google Shape;1785;p68"/>
          <p:cNvPicPr preferRelativeResize="0"/>
          <p:nvPr/>
        </p:nvPicPr>
        <p:blipFill rotWithShape="1">
          <a:blip r:embed="rId3">
            <a:alphaModFix/>
          </a:blip>
          <a:srcRect b="0" l="0" r="0" t="0"/>
          <a:stretch/>
        </p:blipFill>
        <p:spPr>
          <a:xfrm>
            <a:off x="625125" y="2040100"/>
            <a:ext cx="4015024" cy="2042725"/>
          </a:xfrm>
          <a:prstGeom prst="rect">
            <a:avLst/>
          </a:prstGeom>
          <a:noFill/>
          <a:ln>
            <a:noFill/>
          </a:ln>
        </p:spPr>
      </p:pic>
      <p:sp>
        <p:nvSpPr>
          <p:cNvPr id="1786" name="Google Shape;1786;p68"/>
          <p:cNvSpPr txBox="1"/>
          <p:nvPr/>
        </p:nvSpPr>
        <p:spPr>
          <a:xfrm>
            <a:off x="5025725" y="2820725"/>
            <a:ext cx="3634500" cy="126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classifier solves one </a:t>
            </a:r>
            <a:r>
              <a:rPr b="1" i="0" lang="en-GB" sz="1400" u="none" cap="none" strike="noStrike">
                <a:solidFill>
                  <a:srgbClr val="000000"/>
                </a:solidFill>
                <a:latin typeface="Roboto"/>
                <a:ea typeface="Roboto"/>
                <a:cs typeface="Roboto"/>
                <a:sym typeface="Roboto"/>
              </a:rPr>
              <a:t>downstream task</a:t>
            </a:r>
            <a:r>
              <a:rPr b="0" i="0" lang="en-GB" sz="1400" u="none" cap="none" strike="noStrike">
                <a:solidFill>
                  <a:srgbClr val="000000"/>
                </a:solidFill>
                <a:latin typeface="Roboto"/>
                <a:ea typeface="Roboto"/>
                <a:cs typeface="Roboto"/>
                <a:sym typeface="Roboto"/>
              </a:rPr>
              <a:t> such as </a:t>
            </a:r>
            <a:r>
              <a:rPr b="0" i="1" lang="en-GB" sz="1400" u="none" cap="none" strike="noStrike">
                <a:solidFill>
                  <a:srgbClr val="000000"/>
                </a:solidFill>
                <a:latin typeface="Roboto"/>
                <a:ea typeface="Roboto"/>
                <a:cs typeface="Roboto"/>
                <a:sym typeface="Roboto"/>
              </a:rPr>
              <a:t>speech recognition</a:t>
            </a:r>
            <a:r>
              <a:rPr b="0" i="0" lang="en-GB" sz="1400" u="none" cap="none" strike="noStrike">
                <a:solidFill>
                  <a:srgbClr val="000000"/>
                </a:solidFill>
                <a:latin typeface="Roboto"/>
                <a:ea typeface="Roboto"/>
                <a:cs typeface="Roboto"/>
                <a:sym typeface="Roboto"/>
              </a:rPr>
              <a:t>, </a:t>
            </a:r>
            <a:r>
              <a:rPr b="0" i="1" lang="en-GB" sz="1400" u="none" cap="none" strike="noStrike">
                <a:solidFill>
                  <a:srgbClr val="000000"/>
                </a:solidFill>
                <a:latin typeface="Roboto"/>
                <a:ea typeface="Roboto"/>
                <a:cs typeface="Roboto"/>
                <a:sym typeface="Roboto"/>
              </a:rPr>
              <a:t>speaker recognition</a:t>
            </a:r>
            <a:r>
              <a:rPr b="0" i="0" lang="en-GB" sz="1400" u="none" cap="none" strike="noStrike">
                <a:solidFill>
                  <a:srgbClr val="000000"/>
                </a:solidFill>
                <a:latin typeface="Roboto"/>
                <a:ea typeface="Roboto"/>
                <a:cs typeface="Roboto"/>
                <a:sym typeface="Roboto"/>
              </a:rPr>
              <a:t>, </a:t>
            </a:r>
            <a:r>
              <a:rPr b="0" i="1" lang="en-GB" sz="1400" u="none" cap="none" strike="noStrike">
                <a:solidFill>
                  <a:srgbClr val="000000"/>
                </a:solidFill>
                <a:latin typeface="Roboto"/>
                <a:ea typeface="Roboto"/>
                <a:cs typeface="Roboto"/>
                <a:sym typeface="Roboto"/>
              </a:rPr>
              <a:t>emotion recognition</a:t>
            </a:r>
            <a:r>
              <a:rPr b="0" i="0" lang="en-GB" sz="1400" u="none" cap="none" strike="noStrike">
                <a:solidFill>
                  <a:srgbClr val="000000"/>
                </a:solidFill>
                <a:latin typeface="Roboto"/>
                <a:ea typeface="Roboto"/>
                <a:cs typeface="Roboto"/>
                <a:sym typeface="Roboto"/>
              </a:rPr>
              <a:t>, and any other speech processing task.</a:t>
            </a:r>
            <a:endParaRPr b="0" i="0" sz="1400" u="none" cap="none" strike="noStrike">
              <a:solidFill>
                <a:srgbClr val="000000"/>
              </a:solidFill>
              <a:latin typeface="Roboto"/>
              <a:ea typeface="Roboto"/>
              <a:cs typeface="Roboto"/>
              <a:sym typeface="Roboto"/>
            </a:endParaRPr>
          </a:p>
        </p:txBody>
      </p:sp>
      <p:cxnSp>
        <p:nvCxnSpPr>
          <p:cNvPr id="1787" name="Google Shape;1787;p68"/>
          <p:cNvCxnSpPr/>
          <p:nvPr/>
        </p:nvCxnSpPr>
        <p:spPr>
          <a:xfrm>
            <a:off x="4352900" y="2412725"/>
            <a:ext cx="745200" cy="0"/>
          </a:xfrm>
          <a:prstGeom prst="straightConnector1">
            <a:avLst/>
          </a:prstGeom>
          <a:noFill/>
          <a:ln cap="flat" cmpd="sng" w="9525">
            <a:solidFill>
              <a:schemeClr val="dk2"/>
            </a:solidFill>
            <a:prstDash val="solid"/>
            <a:round/>
            <a:headEnd len="sm" w="sm" type="none"/>
            <a:tailEnd len="med" w="med" type="triangle"/>
          </a:ln>
        </p:spPr>
      </p:cxnSp>
      <p:sp>
        <p:nvSpPr>
          <p:cNvPr id="1788" name="Google Shape;1788;p68"/>
          <p:cNvSpPr/>
          <p:nvPr/>
        </p:nvSpPr>
        <p:spPr>
          <a:xfrm>
            <a:off x="5175300" y="2121925"/>
            <a:ext cx="1185900" cy="490800"/>
          </a:xfrm>
          <a:prstGeom prst="rect">
            <a:avLst/>
          </a:prstGeom>
          <a:solidFill>
            <a:srgbClr val="84FB89">
              <a:alpha val="4666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Classifier </a:t>
            </a:r>
            <a:endParaRPr b="0" i="0" sz="1400" u="none" cap="none" strike="noStrike">
              <a:solidFill>
                <a:srgbClr val="000000"/>
              </a:solidFill>
              <a:latin typeface="Arial"/>
              <a:ea typeface="Arial"/>
              <a:cs typeface="Arial"/>
              <a:sym typeface="Arial"/>
            </a:endParaRPr>
          </a:p>
        </p:txBody>
      </p:sp>
      <p:cxnSp>
        <p:nvCxnSpPr>
          <p:cNvPr id="1789" name="Google Shape;1789;p68"/>
          <p:cNvCxnSpPr/>
          <p:nvPr/>
        </p:nvCxnSpPr>
        <p:spPr>
          <a:xfrm>
            <a:off x="6443125" y="2347050"/>
            <a:ext cx="745200" cy="0"/>
          </a:xfrm>
          <a:prstGeom prst="straightConnector1">
            <a:avLst/>
          </a:prstGeom>
          <a:noFill/>
          <a:ln cap="flat" cmpd="sng" w="9525">
            <a:solidFill>
              <a:schemeClr val="dk2"/>
            </a:solidFill>
            <a:prstDash val="solid"/>
            <a:round/>
            <a:headEnd len="sm" w="sm" type="none"/>
            <a:tailEnd len="med" w="med" type="triangle"/>
          </a:ln>
        </p:spPr>
      </p:cxnSp>
      <p:sp>
        <p:nvSpPr>
          <p:cNvPr id="1790" name="Google Shape;1790;p68"/>
          <p:cNvSpPr txBox="1"/>
          <p:nvPr/>
        </p:nvSpPr>
        <p:spPr>
          <a:xfrm>
            <a:off x="7360850" y="2121925"/>
            <a:ext cx="1444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prediction</a:t>
            </a:r>
            <a:endParaRPr b="0" i="0" sz="1400" u="none" cap="none" strike="noStrike">
              <a:solidFill>
                <a:srgbClr val="000000"/>
              </a:solidFill>
              <a:latin typeface="Roboto"/>
              <a:ea typeface="Roboto"/>
              <a:cs typeface="Roboto"/>
              <a:sym typeface="Roboto"/>
            </a:endParaRPr>
          </a:p>
        </p:txBody>
      </p:sp>
      <p:sp>
        <p:nvSpPr>
          <p:cNvPr id="1791" name="Google Shape;1791;p68"/>
          <p:cNvSpPr txBox="1"/>
          <p:nvPr/>
        </p:nvSpPr>
        <p:spPr>
          <a:xfrm>
            <a:off x="529925" y="4344725"/>
            <a:ext cx="8434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classifier and the pre-trained wav2ve models are often jointly </a:t>
            </a:r>
            <a:r>
              <a:rPr b="1" i="0" lang="en-GB" sz="1400" u="none" cap="none" strike="noStrike">
                <a:solidFill>
                  <a:srgbClr val="000000"/>
                </a:solidFill>
                <a:latin typeface="Roboto"/>
                <a:ea typeface="Roboto"/>
                <a:cs typeface="Roboto"/>
                <a:sym typeface="Roboto"/>
              </a:rPr>
              <a:t>fine-tuned</a:t>
            </a:r>
            <a:r>
              <a:rPr b="0" i="0" lang="en-GB" sz="1400" u="none" cap="none" strike="noStrike">
                <a:solidFill>
                  <a:srgbClr val="000000"/>
                </a:solidFill>
                <a:latin typeface="Roboto"/>
                <a:ea typeface="Roboto"/>
                <a:cs typeface="Roboto"/>
                <a:sym typeface="Roboto"/>
              </a:rPr>
              <a:t> using a </a:t>
            </a:r>
            <a:r>
              <a:rPr b="1" i="0" lang="en-GB" sz="1400" u="none" cap="none" strike="noStrike">
                <a:solidFill>
                  <a:srgbClr val="000000"/>
                </a:solidFill>
                <a:latin typeface="Roboto"/>
                <a:ea typeface="Roboto"/>
                <a:cs typeface="Roboto"/>
                <a:sym typeface="Roboto"/>
              </a:rPr>
              <a:t>small labeled dataset</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1792" name="Google Shape;1792;p68"/>
          <p:cNvSpPr txBox="1"/>
          <p:nvPr/>
        </p:nvSpPr>
        <p:spPr>
          <a:xfrm rot="-5400000">
            <a:off x="4207050" y="3095800"/>
            <a:ext cx="1083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pretrained</a:t>
            </a:r>
            <a:endParaRPr b="0" i="0" sz="1100" u="none" cap="none" strike="noStrike">
              <a:solidFill>
                <a:srgbClr val="000000"/>
              </a:solidFill>
              <a:latin typeface="Roboto"/>
              <a:ea typeface="Roboto"/>
              <a:cs typeface="Roboto"/>
              <a:sym typeface="Roboto"/>
            </a:endParaRPr>
          </a:p>
        </p:txBody>
      </p:sp>
      <p:sp>
        <p:nvSpPr>
          <p:cNvPr id="1793" name="Google Shape;1793;p6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7"/>
                                        </p:tgtEl>
                                        <p:attrNameLst>
                                          <p:attrName>style.visibility</p:attrName>
                                        </p:attrNameLst>
                                      </p:cBhvr>
                                      <p:to>
                                        <p:strVal val="visible"/>
                                      </p:to>
                                    </p:set>
                                    <p:animEffect filter="fade" transition="in">
                                      <p:cBhvr>
                                        <p:cTn dur="1000"/>
                                        <p:tgtEl>
                                          <p:spTgt spid="1787"/>
                                        </p:tgtEl>
                                      </p:cBhvr>
                                    </p:animEffect>
                                  </p:childTnLst>
                                </p:cTn>
                              </p:par>
                              <p:par>
                                <p:cTn fill="hold" nodeType="withEffect" presetClass="entr" presetID="10" presetSubtype="0">
                                  <p:stCondLst>
                                    <p:cond delay="0"/>
                                  </p:stCondLst>
                                  <p:childTnLst>
                                    <p:set>
                                      <p:cBhvr>
                                        <p:cTn dur="1" fill="hold">
                                          <p:stCondLst>
                                            <p:cond delay="0"/>
                                          </p:stCondLst>
                                        </p:cTn>
                                        <p:tgtEl>
                                          <p:spTgt spid="1788"/>
                                        </p:tgtEl>
                                        <p:attrNameLst>
                                          <p:attrName>style.visibility</p:attrName>
                                        </p:attrNameLst>
                                      </p:cBhvr>
                                      <p:to>
                                        <p:strVal val="visible"/>
                                      </p:to>
                                    </p:set>
                                    <p:animEffect filter="fade" transition="in">
                                      <p:cBhvr>
                                        <p:cTn dur="1000"/>
                                        <p:tgtEl>
                                          <p:spTgt spid="1788"/>
                                        </p:tgtEl>
                                      </p:cBhvr>
                                    </p:animEffect>
                                  </p:childTnLst>
                                </p:cTn>
                              </p:par>
                              <p:par>
                                <p:cTn fill="hold" nodeType="withEffect" presetClass="entr" presetID="10" presetSubtype="0">
                                  <p:stCondLst>
                                    <p:cond delay="0"/>
                                  </p:stCondLst>
                                  <p:childTnLst>
                                    <p:set>
                                      <p:cBhvr>
                                        <p:cTn dur="1" fill="hold">
                                          <p:stCondLst>
                                            <p:cond delay="0"/>
                                          </p:stCondLst>
                                        </p:cTn>
                                        <p:tgtEl>
                                          <p:spTgt spid="1789"/>
                                        </p:tgtEl>
                                        <p:attrNameLst>
                                          <p:attrName>style.visibility</p:attrName>
                                        </p:attrNameLst>
                                      </p:cBhvr>
                                      <p:to>
                                        <p:strVal val="visible"/>
                                      </p:to>
                                    </p:set>
                                    <p:animEffect filter="fade" transition="in">
                                      <p:cBhvr>
                                        <p:cTn dur="1000"/>
                                        <p:tgtEl>
                                          <p:spTgt spid="1789"/>
                                        </p:tgtEl>
                                      </p:cBhvr>
                                    </p:animEffect>
                                  </p:childTnLst>
                                </p:cTn>
                              </p:par>
                              <p:par>
                                <p:cTn fill="hold" nodeType="withEffect" presetClass="entr" presetID="10" presetSubtype="0">
                                  <p:stCondLst>
                                    <p:cond delay="0"/>
                                  </p:stCondLst>
                                  <p:childTnLst>
                                    <p:set>
                                      <p:cBhvr>
                                        <p:cTn dur="1" fill="hold">
                                          <p:stCondLst>
                                            <p:cond delay="0"/>
                                          </p:stCondLst>
                                        </p:cTn>
                                        <p:tgtEl>
                                          <p:spTgt spid="1790"/>
                                        </p:tgtEl>
                                        <p:attrNameLst>
                                          <p:attrName>style.visibility</p:attrName>
                                        </p:attrNameLst>
                                      </p:cBhvr>
                                      <p:to>
                                        <p:strVal val="visible"/>
                                      </p:to>
                                    </p:set>
                                    <p:animEffect filter="fade" transition="in">
                                      <p:cBhvr>
                                        <p:cTn dur="1000"/>
                                        <p:tgtEl>
                                          <p:spTgt spid="17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6"/>
                                        </p:tgtEl>
                                        <p:attrNameLst>
                                          <p:attrName>style.visibility</p:attrName>
                                        </p:attrNameLst>
                                      </p:cBhvr>
                                      <p:to>
                                        <p:strVal val="visible"/>
                                      </p:to>
                                    </p:set>
                                    <p:animEffect filter="fade" transition="in">
                                      <p:cBhvr>
                                        <p:cTn dur="1000"/>
                                        <p:tgtEl>
                                          <p:spTgt spid="17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1"/>
                                        </p:tgtEl>
                                        <p:attrNameLst>
                                          <p:attrName>style.visibility</p:attrName>
                                        </p:attrNameLst>
                                      </p:cBhvr>
                                      <p:to>
                                        <p:strVal val="visible"/>
                                      </p:to>
                                    </p:set>
                                    <p:animEffect filter="fade" transition="in">
                                      <p:cBhvr>
                                        <p:cTn dur="1000"/>
                                        <p:tgtEl>
                                          <p:spTgt spid="17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797" name="Shape 1797"/>
        <p:cNvGrpSpPr/>
        <p:nvPr/>
      </p:nvGrpSpPr>
      <p:grpSpPr>
        <a:xfrm>
          <a:off x="0" y="0"/>
          <a:ext cx="0" cy="0"/>
          <a:chOff x="0" y="0"/>
          <a:chExt cx="0" cy="0"/>
        </a:xfrm>
      </p:grpSpPr>
      <p:sp>
        <p:nvSpPr>
          <p:cNvPr id="1798" name="Google Shape;1798;p6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Wav2vec2</a:t>
            </a:r>
            <a:endParaRPr sz="2600"/>
          </a:p>
        </p:txBody>
      </p:sp>
      <p:sp>
        <p:nvSpPr>
          <p:cNvPr id="1799" name="Google Shape;1799;p69"/>
          <p:cNvSpPr txBox="1"/>
          <p:nvPr/>
        </p:nvSpPr>
        <p:spPr>
          <a:xfrm>
            <a:off x="661300" y="849725"/>
            <a:ext cx="82635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When trained on a </a:t>
            </a:r>
            <a:r>
              <a:rPr b="1" i="0" lang="en-GB" sz="1400" u="none" cap="none" strike="noStrike">
                <a:solidFill>
                  <a:srgbClr val="000000"/>
                </a:solidFill>
                <a:latin typeface="Roboto"/>
                <a:ea typeface="Roboto"/>
                <a:cs typeface="Roboto"/>
                <a:sym typeface="Roboto"/>
              </a:rPr>
              <a:t>huge unlabeled dataset</a:t>
            </a:r>
            <a:r>
              <a:rPr b="0" i="0" lang="en-GB" sz="1400" u="none" cap="none" strike="noStrike">
                <a:solidFill>
                  <a:srgbClr val="000000"/>
                </a:solidFill>
                <a:latin typeface="Roboto"/>
                <a:ea typeface="Roboto"/>
                <a:cs typeface="Roboto"/>
                <a:sym typeface="Roboto"/>
              </a:rPr>
              <a:t> (i.e., 52.3k hours of speech), wav2vec achieves </a:t>
            </a:r>
            <a:r>
              <a:rPr b="1" i="0" lang="en-GB" sz="1400" u="none" cap="none" strike="noStrike">
                <a:solidFill>
                  <a:srgbClr val="000000"/>
                </a:solidFill>
                <a:latin typeface="Roboto"/>
                <a:ea typeface="Roboto"/>
                <a:cs typeface="Roboto"/>
                <a:sym typeface="Roboto"/>
              </a:rPr>
              <a:t>impressive performance</a:t>
            </a:r>
            <a:r>
              <a:rPr b="0" i="0" lang="en-GB" sz="1400" u="none" cap="none" strike="noStrike">
                <a:solidFill>
                  <a:srgbClr val="000000"/>
                </a:solidFill>
                <a:latin typeface="Roboto"/>
                <a:ea typeface="Roboto"/>
                <a:cs typeface="Roboto"/>
                <a:sym typeface="Roboto"/>
              </a:rPr>
              <a:t> on several tasks, in particular on speech recognition:</a:t>
            </a:r>
            <a:endParaRPr b="0" i="0" sz="1400" u="none" cap="none" strike="noStrike">
              <a:solidFill>
                <a:srgbClr val="000000"/>
              </a:solidFill>
              <a:latin typeface="Roboto"/>
              <a:ea typeface="Roboto"/>
              <a:cs typeface="Roboto"/>
              <a:sym typeface="Roboto"/>
            </a:endParaRPr>
          </a:p>
        </p:txBody>
      </p:sp>
      <p:sp>
        <p:nvSpPr>
          <p:cNvPr id="1800" name="Google Shape;1800;p69"/>
          <p:cNvSpPr txBox="1"/>
          <p:nvPr/>
        </p:nvSpPr>
        <p:spPr>
          <a:xfrm>
            <a:off x="634750" y="1931525"/>
            <a:ext cx="831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Word Error Rate on Librispeech (test-clean): 1.8%   (using 960 hours of annotated data for fine tuning)</a:t>
            </a:r>
            <a:endParaRPr b="0" i="0" sz="1400" u="none" cap="none" strike="noStrike">
              <a:solidFill>
                <a:srgbClr val="000000"/>
              </a:solidFill>
              <a:latin typeface="Roboto"/>
              <a:ea typeface="Roboto"/>
              <a:cs typeface="Roboto"/>
              <a:sym typeface="Roboto"/>
            </a:endParaRPr>
          </a:p>
        </p:txBody>
      </p:sp>
      <p:sp>
        <p:nvSpPr>
          <p:cNvPr id="1801" name="Google Shape;1801;p69"/>
          <p:cNvSpPr txBox="1"/>
          <p:nvPr/>
        </p:nvSpPr>
        <p:spPr>
          <a:xfrm>
            <a:off x="604150" y="2293025"/>
            <a:ext cx="837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Word Error Rate on Librispeech (test-clean): 4.8% (using 10 minutes of annotated data for fine tuning)</a:t>
            </a:r>
            <a:endParaRPr b="0" i="0" sz="1400" u="none" cap="none" strike="noStrike">
              <a:solidFill>
                <a:srgbClr val="000000"/>
              </a:solidFill>
              <a:latin typeface="Roboto"/>
              <a:ea typeface="Roboto"/>
              <a:cs typeface="Roboto"/>
              <a:sym typeface="Roboto"/>
            </a:endParaRPr>
          </a:p>
        </p:txBody>
      </p:sp>
      <p:pic>
        <p:nvPicPr>
          <p:cNvPr id="1802" name="Google Shape;1802;p69"/>
          <p:cNvPicPr preferRelativeResize="0"/>
          <p:nvPr/>
        </p:nvPicPr>
        <p:blipFill rotWithShape="1">
          <a:blip r:embed="rId3">
            <a:alphaModFix/>
          </a:blip>
          <a:srcRect b="0" l="0" r="0" t="0"/>
          <a:stretch/>
        </p:blipFill>
        <p:spPr>
          <a:xfrm>
            <a:off x="691900" y="3302825"/>
            <a:ext cx="3854029" cy="1840675"/>
          </a:xfrm>
          <a:prstGeom prst="rect">
            <a:avLst/>
          </a:prstGeom>
          <a:noFill/>
          <a:ln>
            <a:noFill/>
          </a:ln>
        </p:spPr>
      </p:pic>
      <p:sp>
        <p:nvSpPr>
          <p:cNvPr id="1803" name="Google Shape;1803;p69"/>
          <p:cNvSpPr txBox="1"/>
          <p:nvPr/>
        </p:nvSpPr>
        <p:spPr>
          <a:xfrm>
            <a:off x="752275" y="2797925"/>
            <a:ext cx="221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TIMIT</a:t>
            </a:r>
            <a:endParaRPr b="1" i="0" sz="1400" u="none" cap="none" strike="noStrike">
              <a:solidFill>
                <a:srgbClr val="000000"/>
              </a:solidFill>
              <a:latin typeface="Roboto"/>
              <a:ea typeface="Roboto"/>
              <a:cs typeface="Roboto"/>
              <a:sym typeface="Roboto"/>
            </a:endParaRPr>
          </a:p>
        </p:txBody>
      </p:sp>
      <p:sp>
        <p:nvSpPr>
          <p:cNvPr id="1804" name="Google Shape;1804;p69"/>
          <p:cNvSpPr txBox="1"/>
          <p:nvPr/>
        </p:nvSpPr>
        <p:spPr>
          <a:xfrm>
            <a:off x="634750" y="1498325"/>
            <a:ext cx="221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Librispeech</a:t>
            </a:r>
            <a:endParaRPr b="1" i="0" sz="1400" u="none" cap="none" strike="noStrike">
              <a:solidFill>
                <a:srgbClr val="000000"/>
              </a:solidFill>
              <a:latin typeface="Roboto"/>
              <a:ea typeface="Roboto"/>
              <a:cs typeface="Roboto"/>
              <a:sym typeface="Roboto"/>
            </a:endParaRPr>
          </a:p>
        </p:txBody>
      </p:sp>
      <p:pic>
        <p:nvPicPr>
          <p:cNvPr id="1805" name="Google Shape;1805;p69"/>
          <p:cNvPicPr preferRelativeResize="0"/>
          <p:nvPr/>
        </p:nvPicPr>
        <p:blipFill rotWithShape="1">
          <a:blip r:embed="rId4">
            <a:alphaModFix/>
          </a:blip>
          <a:srcRect b="0" l="0" r="0" t="0"/>
          <a:stretch/>
        </p:blipFill>
        <p:spPr>
          <a:xfrm>
            <a:off x="5841326" y="2978675"/>
            <a:ext cx="779963" cy="779963"/>
          </a:xfrm>
          <a:prstGeom prst="rect">
            <a:avLst/>
          </a:prstGeom>
          <a:noFill/>
          <a:ln>
            <a:noFill/>
          </a:ln>
        </p:spPr>
      </p:pic>
      <p:pic>
        <p:nvPicPr>
          <p:cNvPr id="1806" name="Google Shape;1806;p69"/>
          <p:cNvPicPr preferRelativeResize="0"/>
          <p:nvPr/>
        </p:nvPicPr>
        <p:blipFill rotWithShape="1">
          <a:blip r:embed="rId5">
            <a:alphaModFix/>
          </a:blip>
          <a:srcRect b="0" l="0" r="0" t="0"/>
          <a:stretch/>
        </p:blipFill>
        <p:spPr>
          <a:xfrm>
            <a:off x="4943675" y="3900800"/>
            <a:ext cx="2888224" cy="1183475"/>
          </a:xfrm>
          <a:prstGeom prst="rect">
            <a:avLst/>
          </a:prstGeom>
          <a:noFill/>
          <a:ln>
            <a:noFill/>
          </a:ln>
        </p:spPr>
      </p:pic>
      <p:sp>
        <p:nvSpPr>
          <p:cNvPr id="1807" name="Google Shape;1807;p6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0"/>
                                        </p:tgtEl>
                                        <p:attrNameLst>
                                          <p:attrName>style.visibility</p:attrName>
                                        </p:attrNameLst>
                                      </p:cBhvr>
                                      <p:to>
                                        <p:strVal val="visible"/>
                                      </p:to>
                                    </p:set>
                                    <p:animEffect filter="fade" transition="in">
                                      <p:cBhvr>
                                        <p:cTn dur="1000"/>
                                        <p:tgtEl>
                                          <p:spTgt spid="1800"/>
                                        </p:tgtEl>
                                      </p:cBhvr>
                                    </p:animEffect>
                                  </p:childTnLst>
                                </p:cTn>
                              </p:par>
                              <p:par>
                                <p:cTn fill="hold" nodeType="withEffect" presetClass="entr" presetID="10" presetSubtype="0">
                                  <p:stCondLst>
                                    <p:cond delay="0"/>
                                  </p:stCondLst>
                                  <p:childTnLst>
                                    <p:set>
                                      <p:cBhvr>
                                        <p:cTn dur="1" fill="hold">
                                          <p:stCondLst>
                                            <p:cond delay="0"/>
                                          </p:stCondLst>
                                        </p:cTn>
                                        <p:tgtEl>
                                          <p:spTgt spid="1804"/>
                                        </p:tgtEl>
                                        <p:attrNameLst>
                                          <p:attrName>style.visibility</p:attrName>
                                        </p:attrNameLst>
                                      </p:cBhvr>
                                      <p:to>
                                        <p:strVal val="visible"/>
                                      </p:to>
                                    </p:set>
                                    <p:animEffect filter="fade" transition="in">
                                      <p:cBhvr>
                                        <p:cTn dur="1000"/>
                                        <p:tgtEl>
                                          <p:spTgt spid="1804"/>
                                        </p:tgtEl>
                                      </p:cBhvr>
                                    </p:animEffect>
                                  </p:childTnLst>
                                </p:cTn>
                              </p:par>
                              <p:par>
                                <p:cTn fill="hold" nodeType="withEffect" presetClass="entr" presetID="10" presetSubtype="0">
                                  <p:stCondLst>
                                    <p:cond delay="0"/>
                                  </p:stCondLst>
                                  <p:childTnLst>
                                    <p:set>
                                      <p:cBhvr>
                                        <p:cTn dur="1" fill="hold">
                                          <p:stCondLst>
                                            <p:cond delay="0"/>
                                          </p:stCondLst>
                                        </p:cTn>
                                        <p:tgtEl>
                                          <p:spTgt spid="1801"/>
                                        </p:tgtEl>
                                        <p:attrNameLst>
                                          <p:attrName>style.visibility</p:attrName>
                                        </p:attrNameLst>
                                      </p:cBhvr>
                                      <p:to>
                                        <p:strVal val="visible"/>
                                      </p:to>
                                    </p:set>
                                    <p:animEffect filter="fade" transition="in">
                                      <p:cBhvr>
                                        <p:cTn dur="1000"/>
                                        <p:tgtEl>
                                          <p:spTgt spid="18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2"/>
                                        </p:tgtEl>
                                        <p:attrNameLst>
                                          <p:attrName>style.visibility</p:attrName>
                                        </p:attrNameLst>
                                      </p:cBhvr>
                                      <p:to>
                                        <p:strVal val="visible"/>
                                      </p:to>
                                    </p:set>
                                    <p:animEffect filter="fade" transition="in">
                                      <p:cBhvr>
                                        <p:cTn dur="1000"/>
                                        <p:tgtEl>
                                          <p:spTgt spid="1802"/>
                                        </p:tgtEl>
                                      </p:cBhvr>
                                    </p:animEffect>
                                  </p:childTnLst>
                                </p:cTn>
                              </p:par>
                              <p:par>
                                <p:cTn fill="hold" nodeType="withEffect" presetClass="entr" presetID="10" presetSubtype="0">
                                  <p:stCondLst>
                                    <p:cond delay="0"/>
                                  </p:stCondLst>
                                  <p:childTnLst>
                                    <p:set>
                                      <p:cBhvr>
                                        <p:cTn dur="1" fill="hold">
                                          <p:stCondLst>
                                            <p:cond delay="0"/>
                                          </p:stCondLst>
                                        </p:cTn>
                                        <p:tgtEl>
                                          <p:spTgt spid="1803"/>
                                        </p:tgtEl>
                                        <p:attrNameLst>
                                          <p:attrName>style.visibility</p:attrName>
                                        </p:attrNameLst>
                                      </p:cBhvr>
                                      <p:to>
                                        <p:strVal val="visible"/>
                                      </p:to>
                                    </p:set>
                                    <p:animEffect filter="fade" transition="in">
                                      <p:cBhvr>
                                        <p:cTn dur="1000"/>
                                        <p:tgtEl>
                                          <p:spTgt spid="18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5"/>
                                        </p:tgtEl>
                                        <p:attrNameLst>
                                          <p:attrName>style.visibility</p:attrName>
                                        </p:attrNameLst>
                                      </p:cBhvr>
                                      <p:to>
                                        <p:strVal val="visible"/>
                                      </p:to>
                                    </p:set>
                                    <p:animEffect filter="fade" transition="in">
                                      <p:cBhvr>
                                        <p:cTn dur="1000"/>
                                        <p:tgtEl>
                                          <p:spTgt spid="1805"/>
                                        </p:tgtEl>
                                      </p:cBhvr>
                                    </p:animEffect>
                                  </p:childTnLst>
                                </p:cTn>
                              </p:par>
                              <p:par>
                                <p:cTn fill="hold" nodeType="withEffect" presetClass="entr" presetID="10" presetSubtype="0">
                                  <p:stCondLst>
                                    <p:cond delay="0"/>
                                  </p:stCondLst>
                                  <p:childTnLst>
                                    <p:set>
                                      <p:cBhvr>
                                        <p:cTn dur="1" fill="hold">
                                          <p:stCondLst>
                                            <p:cond delay="0"/>
                                          </p:stCondLst>
                                        </p:cTn>
                                        <p:tgtEl>
                                          <p:spTgt spid="1806"/>
                                        </p:tgtEl>
                                        <p:attrNameLst>
                                          <p:attrName>style.visibility</p:attrName>
                                        </p:attrNameLst>
                                      </p:cBhvr>
                                      <p:to>
                                        <p:strVal val="visible"/>
                                      </p:to>
                                    </p:set>
                                    <p:animEffect filter="fade" transition="in">
                                      <p:cBhvr>
                                        <p:cTn dur="1000"/>
                                        <p:tgtEl>
                                          <p:spTgt spid="18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811" name="Shape 1811"/>
        <p:cNvGrpSpPr/>
        <p:nvPr/>
      </p:nvGrpSpPr>
      <p:grpSpPr>
        <a:xfrm>
          <a:off x="0" y="0"/>
          <a:ext cx="0" cy="0"/>
          <a:chOff x="0" y="0"/>
          <a:chExt cx="0" cy="0"/>
        </a:xfrm>
      </p:grpSpPr>
      <p:sp>
        <p:nvSpPr>
          <p:cNvPr id="1812" name="Google Shape;1812;p7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Hubert</a:t>
            </a:r>
            <a:endParaRPr sz="2600"/>
          </a:p>
        </p:txBody>
      </p:sp>
      <p:pic>
        <p:nvPicPr>
          <p:cNvPr id="1813" name="Google Shape;1813;p70"/>
          <p:cNvPicPr preferRelativeResize="0"/>
          <p:nvPr/>
        </p:nvPicPr>
        <p:blipFill rotWithShape="1">
          <a:blip r:embed="rId3">
            <a:alphaModFix/>
          </a:blip>
          <a:srcRect b="0" l="0" r="0" t="0"/>
          <a:stretch/>
        </p:blipFill>
        <p:spPr>
          <a:xfrm>
            <a:off x="438650" y="1328200"/>
            <a:ext cx="2116876" cy="1654900"/>
          </a:xfrm>
          <a:prstGeom prst="rect">
            <a:avLst/>
          </a:prstGeom>
          <a:noFill/>
          <a:ln>
            <a:noFill/>
          </a:ln>
        </p:spPr>
      </p:pic>
      <p:sp>
        <p:nvSpPr>
          <p:cNvPr id="1814" name="Google Shape;1814;p70"/>
          <p:cNvSpPr txBox="1"/>
          <p:nvPr/>
        </p:nvSpPr>
        <p:spPr>
          <a:xfrm>
            <a:off x="204100" y="773525"/>
            <a:ext cx="8263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An alternative to wav2vec2 is </a:t>
            </a:r>
            <a:r>
              <a:rPr b="1" i="0" lang="en-GB" sz="1400" u="none" cap="none" strike="noStrike">
                <a:solidFill>
                  <a:srgbClr val="000000"/>
                </a:solidFill>
                <a:latin typeface="Roboto"/>
                <a:ea typeface="Roboto"/>
                <a:cs typeface="Roboto"/>
                <a:sym typeface="Roboto"/>
              </a:rPr>
              <a:t>Hidden-Unit BERT</a:t>
            </a:r>
            <a:r>
              <a:rPr b="0" i="0" lang="en-GB" sz="1400" u="none" cap="none" strike="noStrike">
                <a:solidFill>
                  <a:srgbClr val="000000"/>
                </a:solidFill>
                <a:latin typeface="Roboto"/>
                <a:ea typeface="Roboto"/>
                <a:cs typeface="Roboto"/>
                <a:sym typeface="Roboto"/>
              </a:rPr>
              <a:t> (HuBERT):</a:t>
            </a:r>
            <a:endParaRPr b="0" i="0" sz="1400" u="none" cap="none" strike="noStrike">
              <a:solidFill>
                <a:srgbClr val="000000"/>
              </a:solidFill>
              <a:latin typeface="Roboto"/>
              <a:ea typeface="Roboto"/>
              <a:cs typeface="Roboto"/>
              <a:sym typeface="Roboto"/>
            </a:endParaRPr>
          </a:p>
        </p:txBody>
      </p:sp>
      <p:sp>
        <p:nvSpPr>
          <p:cNvPr id="1815" name="Google Shape;1815;p70"/>
          <p:cNvSpPr txBox="1"/>
          <p:nvPr/>
        </p:nvSpPr>
        <p:spPr>
          <a:xfrm>
            <a:off x="3162425" y="1447000"/>
            <a:ext cx="5096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Similarly to wav2vec2, HuBERT employs a CNN encoder followed by a masked Transformer.</a:t>
            </a:r>
            <a:endParaRPr b="0" i="0" sz="1400" u="none" cap="none" strike="noStrike">
              <a:solidFill>
                <a:srgbClr val="000000"/>
              </a:solidFill>
              <a:latin typeface="Roboto"/>
              <a:ea typeface="Roboto"/>
              <a:cs typeface="Roboto"/>
              <a:sym typeface="Roboto"/>
            </a:endParaRPr>
          </a:p>
        </p:txBody>
      </p:sp>
      <p:sp>
        <p:nvSpPr>
          <p:cNvPr id="1816" name="Google Shape;1816;p70"/>
          <p:cNvSpPr txBox="1"/>
          <p:nvPr/>
        </p:nvSpPr>
        <p:spPr>
          <a:xfrm>
            <a:off x="3262400" y="2132800"/>
            <a:ext cx="4996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Before training, we run a </a:t>
            </a:r>
            <a:r>
              <a:rPr b="1" i="0" lang="en-GB" sz="1400" u="none" cap="none" strike="noStrike">
                <a:solidFill>
                  <a:srgbClr val="000000"/>
                </a:solidFill>
                <a:latin typeface="Roboto"/>
                <a:ea typeface="Roboto"/>
                <a:cs typeface="Roboto"/>
                <a:sym typeface="Roboto"/>
              </a:rPr>
              <a:t>k-mean clustering</a:t>
            </a:r>
            <a:r>
              <a:rPr b="0" i="0" lang="en-GB" sz="1400" u="none" cap="none" strike="noStrike">
                <a:solidFill>
                  <a:srgbClr val="000000"/>
                </a:solidFill>
                <a:latin typeface="Roboto"/>
                <a:ea typeface="Roboto"/>
                <a:cs typeface="Roboto"/>
                <a:sym typeface="Roboto"/>
              </a:rPr>
              <a:t> on top of FBANK or MFCC features.</a:t>
            </a:r>
            <a:endParaRPr b="0" i="0" sz="1400" u="none" cap="none" strike="noStrike">
              <a:solidFill>
                <a:srgbClr val="000000"/>
              </a:solidFill>
              <a:latin typeface="Roboto"/>
              <a:ea typeface="Roboto"/>
              <a:cs typeface="Roboto"/>
              <a:sym typeface="Roboto"/>
            </a:endParaRPr>
          </a:p>
        </p:txBody>
      </p:sp>
      <p:sp>
        <p:nvSpPr>
          <p:cNvPr id="1817" name="Google Shape;1817;p70"/>
          <p:cNvSpPr txBox="1"/>
          <p:nvPr/>
        </p:nvSpPr>
        <p:spPr>
          <a:xfrm>
            <a:off x="4528650" y="3094725"/>
            <a:ext cx="44574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goal is to provide some noisy labels that hopefully correspond to some </a:t>
            </a:r>
            <a:r>
              <a:rPr b="1" i="0" lang="en-GB" sz="1400" u="none" cap="none" strike="noStrike">
                <a:solidFill>
                  <a:srgbClr val="000000"/>
                </a:solidFill>
                <a:latin typeface="Roboto"/>
                <a:ea typeface="Roboto"/>
                <a:cs typeface="Roboto"/>
                <a:sym typeface="Roboto"/>
              </a:rPr>
              <a:t>pseudo</a:t>
            </a:r>
            <a:r>
              <a:rPr b="0" i="0" lang="en-GB" sz="1400" u="none" cap="none" strike="noStrike">
                <a:solidFill>
                  <a:srgbClr val="000000"/>
                </a:solidFill>
                <a:latin typeface="Roboto"/>
                <a:ea typeface="Roboto"/>
                <a:cs typeface="Roboto"/>
                <a:sym typeface="Roboto"/>
              </a:rPr>
              <a:t>-</a:t>
            </a:r>
            <a:r>
              <a:rPr b="1" i="0" lang="en-GB" sz="1400" u="none" cap="none" strike="noStrike">
                <a:solidFill>
                  <a:srgbClr val="000000"/>
                </a:solidFill>
                <a:latin typeface="Roboto"/>
                <a:ea typeface="Roboto"/>
                <a:cs typeface="Roboto"/>
                <a:sym typeface="Roboto"/>
              </a:rPr>
              <a:t>acoustic units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pic>
        <p:nvPicPr>
          <p:cNvPr id="1818" name="Google Shape;1818;p70"/>
          <p:cNvPicPr preferRelativeResize="0"/>
          <p:nvPr/>
        </p:nvPicPr>
        <p:blipFill rotWithShape="1">
          <a:blip r:embed="rId4">
            <a:alphaModFix/>
          </a:blip>
          <a:srcRect b="0" l="0" r="0" t="0"/>
          <a:stretch/>
        </p:blipFill>
        <p:spPr>
          <a:xfrm>
            <a:off x="2435888" y="3192525"/>
            <a:ext cx="1848299" cy="1950975"/>
          </a:xfrm>
          <a:prstGeom prst="rect">
            <a:avLst/>
          </a:prstGeom>
          <a:noFill/>
          <a:ln>
            <a:noFill/>
          </a:ln>
        </p:spPr>
      </p:pic>
      <p:sp>
        <p:nvSpPr>
          <p:cNvPr id="1819" name="Google Shape;1819;p70"/>
          <p:cNvSpPr txBox="1"/>
          <p:nvPr/>
        </p:nvSpPr>
        <p:spPr>
          <a:xfrm>
            <a:off x="4528650" y="4111550"/>
            <a:ext cx="44574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After few a more training epochs, we can run clustering again on top of the </a:t>
            </a:r>
            <a:r>
              <a:rPr b="1" i="0" lang="en-GB" sz="1400" u="none" cap="none" strike="noStrike">
                <a:solidFill>
                  <a:srgbClr val="000000"/>
                </a:solidFill>
                <a:latin typeface="Roboto"/>
                <a:ea typeface="Roboto"/>
                <a:cs typeface="Roboto"/>
                <a:sym typeface="Roboto"/>
              </a:rPr>
              <a:t>learned features</a:t>
            </a:r>
            <a:r>
              <a:rPr b="0" i="0" lang="en-GB" sz="1400" u="none" cap="none" strike="noStrike">
                <a:solidFill>
                  <a:srgbClr val="000000"/>
                </a:solidFill>
                <a:latin typeface="Roboto"/>
                <a:ea typeface="Roboto"/>
                <a:cs typeface="Roboto"/>
                <a:sym typeface="Roboto"/>
              </a:rPr>
              <a:t> (instead of MFCCs).</a:t>
            </a:r>
            <a:endParaRPr b="0" i="0" sz="1400" u="none" cap="none" strike="noStrike">
              <a:solidFill>
                <a:srgbClr val="000000"/>
              </a:solidFill>
              <a:latin typeface="Roboto"/>
              <a:ea typeface="Roboto"/>
              <a:cs typeface="Roboto"/>
              <a:sym typeface="Roboto"/>
            </a:endParaRPr>
          </a:p>
        </p:txBody>
      </p:sp>
      <p:pic>
        <p:nvPicPr>
          <p:cNvPr id="1820" name="Google Shape;1820;p70"/>
          <p:cNvPicPr preferRelativeResize="0"/>
          <p:nvPr/>
        </p:nvPicPr>
        <p:blipFill rotWithShape="1">
          <a:blip r:embed="rId5">
            <a:alphaModFix/>
          </a:blip>
          <a:srcRect b="0" l="0" r="0" t="0"/>
          <a:stretch/>
        </p:blipFill>
        <p:spPr>
          <a:xfrm>
            <a:off x="438650" y="3241275"/>
            <a:ext cx="1793686" cy="1853475"/>
          </a:xfrm>
          <a:prstGeom prst="rect">
            <a:avLst/>
          </a:prstGeom>
          <a:noFill/>
          <a:ln>
            <a:noFill/>
          </a:ln>
        </p:spPr>
      </p:pic>
      <p:sp>
        <p:nvSpPr>
          <p:cNvPr id="1821" name="Google Shape;1821;p70"/>
          <p:cNvSpPr txBox="1"/>
          <p:nvPr/>
        </p:nvSpPr>
        <p:spPr>
          <a:xfrm>
            <a:off x="1382513" y="2811075"/>
            <a:ext cx="892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Roboto"/>
                <a:ea typeface="Roboto"/>
                <a:cs typeface="Roboto"/>
                <a:sym typeface="Roboto"/>
              </a:rPr>
              <a:t>Hsu (2021)</a:t>
            </a:r>
            <a:endParaRPr b="0" i="1" sz="1100" u="none" cap="none" strike="noStrike">
              <a:solidFill>
                <a:srgbClr val="000000"/>
              </a:solidFill>
              <a:latin typeface="Roboto"/>
              <a:ea typeface="Roboto"/>
              <a:cs typeface="Roboto"/>
              <a:sym typeface="Roboto"/>
            </a:endParaRPr>
          </a:p>
        </p:txBody>
      </p:sp>
      <p:sp>
        <p:nvSpPr>
          <p:cNvPr id="1822" name="Google Shape;1822;p7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5"/>
                                        </p:tgtEl>
                                        <p:attrNameLst>
                                          <p:attrName>style.visibility</p:attrName>
                                        </p:attrNameLst>
                                      </p:cBhvr>
                                      <p:to>
                                        <p:strVal val="visible"/>
                                      </p:to>
                                    </p:set>
                                    <p:animEffect filter="fade" transition="in">
                                      <p:cBhvr>
                                        <p:cTn dur="1000"/>
                                        <p:tgtEl>
                                          <p:spTgt spid="18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6"/>
                                        </p:tgtEl>
                                        <p:attrNameLst>
                                          <p:attrName>style.visibility</p:attrName>
                                        </p:attrNameLst>
                                      </p:cBhvr>
                                      <p:to>
                                        <p:strVal val="visible"/>
                                      </p:to>
                                    </p:set>
                                    <p:animEffect filter="fade" transition="in">
                                      <p:cBhvr>
                                        <p:cTn dur="1000"/>
                                        <p:tgtEl>
                                          <p:spTgt spid="1816"/>
                                        </p:tgtEl>
                                      </p:cBhvr>
                                    </p:animEffect>
                                  </p:childTnLst>
                                </p:cTn>
                              </p:par>
                              <p:par>
                                <p:cTn fill="hold" nodeType="withEffect" presetClass="entr" presetID="10" presetSubtype="0">
                                  <p:stCondLst>
                                    <p:cond delay="0"/>
                                  </p:stCondLst>
                                  <p:childTnLst>
                                    <p:set>
                                      <p:cBhvr>
                                        <p:cTn dur="1" fill="hold">
                                          <p:stCondLst>
                                            <p:cond delay="0"/>
                                          </p:stCondLst>
                                        </p:cTn>
                                        <p:tgtEl>
                                          <p:spTgt spid="1820"/>
                                        </p:tgtEl>
                                        <p:attrNameLst>
                                          <p:attrName>style.visibility</p:attrName>
                                        </p:attrNameLst>
                                      </p:cBhvr>
                                      <p:to>
                                        <p:strVal val="visible"/>
                                      </p:to>
                                    </p:set>
                                    <p:animEffect filter="fade" transition="in">
                                      <p:cBhvr>
                                        <p:cTn dur="1000"/>
                                        <p:tgtEl>
                                          <p:spTgt spid="18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7"/>
                                        </p:tgtEl>
                                        <p:attrNameLst>
                                          <p:attrName>style.visibility</p:attrName>
                                        </p:attrNameLst>
                                      </p:cBhvr>
                                      <p:to>
                                        <p:strVal val="visible"/>
                                      </p:to>
                                    </p:set>
                                    <p:animEffect filter="fade" transition="in">
                                      <p:cBhvr>
                                        <p:cTn dur="1000"/>
                                        <p:tgtEl>
                                          <p:spTgt spid="18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8"/>
                                        </p:tgtEl>
                                        <p:attrNameLst>
                                          <p:attrName>style.visibility</p:attrName>
                                        </p:attrNameLst>
                                      </p:cBhvr>
                                      <p:to>
                                        <p:strVal val="visible"/>
                                      </p:to>
                                    </p:set>
                                    <p:animEffect filter="fade" transition="in">
                                      <p:cBhvr>
                                        <p:cTn dur="1000"/>
                                        <p:tgtEl>
                                          <p:spTgt spid="1818"/>
                                        </p:tgtEl>
                                      </p:cBhvr>
                                    </p:animEffect>
                                  </p:childTnLst>
                                </p:cTn>
                              </p:par>
                              <p:par>
                                <p:cTn fill="hold" nodeType="withEffect" presetClass="entr" presetID="10" presetSubtype="0">
                                  <p:stCondLst>
                                    <p:cond delay="0"/>
                                  </p:stCondLst>
                                  <p:childTnLst>
                                    <p:set>
                                      <p:cBhvr>
                                        <p:cTn dur="1" fill="hold">
                                          <p:stCondLst>
                                            <p:cond delay="0"/>
                                          </p:stCondLst>
                                        </p:cTn>
                                        <p:tgtEl>
                                          <p:spTgt spid="1819"/>
                                        </p:tgtEl>
                                        <p:attrNameLst>
                                          <p:attrName>style.visibility</p:attrName>
                                        </p:attrNameLst>
                                      </p:cBhvr>
                                      <p:to>
                                        <p:strVal val="visible"/>
                                      </p:to>
                                    </p:set>
                                    <p:animEffect filter="fade" transition="in">
                                      <p:cBhvr>
                                        <p:cTn dur="1000"/>
                                        <p:tgtEl>
                                          <p:spTgt spid="18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826" name="Shape 1826"/>
        <p:cNvGrpSpPr/>
        <p:nvPr/>
      </p:nvGrpSpPr>
      <p:grpSpPr>
        <a:xfrm>
          <a:off x="0" y="0"/>
          <a:ext cx="0" cy="0"/>
          <a:chOff x="0" y="0"/>
          <a:chExt cx="0" cy="0"/>
        </a:xfrm>
      </p:grpSpPr>
      <p:sp>
        <p:nvSpPr>
          <p:cNvPr id="1827" name="Google Shape;1827;p7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WavLM</a:t>
            </a:r>
            <a:endParaRPr sz="2600"/>
          </a:p>
        </p:txBody>
      </p:sp>
      <p:pic>
        <p:nvPicPr>
          <p:cNvPr id="1828" name="Google Shape;1828;p71"/>
          <p:cNvPicPr preferRelativeResize="0"/>
          <p:nvPr/>
        </p:nvPicPr>
        <p:blipFill rotWithShape="1">
          <a:blip r:embed="rId3">
            <a:alphaModFix/>
          </a:blip>
          <a:srcRect b="0" l="0" r="0" t="0"/>
          <a:stretch/>
        </p:blipFill>
        <p:spPr>
          <a:xfrm>
            <a:off x="117075" y="868975"/>
            <a:ext cx="3967000" cy="3504175"/>
          </a:xfrm>
          <a:prstGeom prst="rect">
            <a:avLst/>
          </a:prstGeom>
          <a:noFill/>
          <a:ln>
            <a:noFill/>
          </a:ln>
        </p:spPr>
      </p:pic>
      <p:sp>
        <p:nvSpPr>
          <p:cNvPr id="1829" name="Google Shape;1829;p71"/>
          <p:cNvSpPr txBox="1"/>
          <p:nvPr/>
        </p:nvSpPr>
        <p:spPr>
          <a:xfrm>
            <a:off x="1741275" y="4495850"/>
            <a:ext cx="132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Arial"/>
                <a:ea typeface="Arial"/>
                <a:cs typeface="Arial"/>
                <a:sym typeface="Arial"/>
              </a:rPr>
              <a:t>Chen (2022)</a:t>
            </a:r>
            <a:endParaRPr b="0" i="1" sz="1400" u="none" cap="none" strike="noStrike">
              <a:solidFill>
                <a:srgbClr val="000000"/>
              </a:solidFill>
              <a:latin typeface="Arial"/>
              <a:ea typeface="Arial"/>
              <a:cs typeface="Arial"/>
              <a:sym typeface="Arial"/>
            </a:endParaRPr>
          </a:p>
        </p:txBody>
      </p:sp>
      <p:sp>
        <p:nvSpPr>
          <p:cNvPr id="1830" name="Google Shape;1830;p71"/>
          <p:cNvSpPr txBox="1"/>
          <p:nvPr/>
        </p:nvSpPr>
        <p:spPr>
          <a:xfrm>
            <a:off x="4339250" y="1083875"/>
            <a:ext cx="45483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WavLM</a:t>
            </a:r>
            <a:r>
              <a:rPr b="0" i="0" lang="en-GB" sz="1400" u="none" cap="none" strike="noStrike">
                <a:solidFill>
                  <a:srgbClr val="000000"/>
                </a:solidFill>
                <a:latin typeface="Roboto"/>
                <a:ea typeface="Roboto"/>
                <a:cs typeface="Roboto"/>
                <a:sym typeface="Roboto"/>
              </a:rPr>
              <a:t> is similar to Hubert, with the following improvements:</a:t>
            </a:r>
            <a:endParaRPr b="0" i="0" sz="1400" u="none" cap="none" strike="noStrike">
              <a:solidFill>
                <a:srgbClr val="000000"/>
              </a:solidFill>
              <a:latin typeface="Roboto"/>
              <a:ea typeface="Roboto"/>
              <a:cs typeface="Roboto"/>
              <a:sym typeface="Roboto"/>
            </a:endParaRPr>
          </a:p>
        </p:txBody>
      </p:sp>
      <p:sp>
        <p:nvSpPr>
          <p:cNvPr id="1831" name="Google Shape;1831;p71"/>
          <p:cNvSpPr txBox="1"/>
          <p:nvPr/>
        </p:nvSpPr>
        <p:spPr>
          <a:xfrm>
            <a:off x="4339250" y="1845875"/>
            <a:ext cx="45483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It performs </a:t>
            </a:r>
            <a:r>
              <a:rPr b="1" i="0" lang="en-GB" sz="1400" u="none" cap="none" strike="noStrike">
                <a:solidFill>
                  <a:srgbClr val="000000"/>
                </a:solidFill>
                <a:latin typeface="Roboto"/>
                <a:ea typeface="Roboto"/>
                <a:cs typeface="Roboto"/>
                <a:sym typeface="Roboto"/>
              </a:rPr>
              <a:t>data augmentation</a:t>
            </a:r>
            <a:r>
              <a:rPr b="0" i="0" lang="en-GB" sz="1400" u="none" cap="none" strike="noStrike">
                <a:solidFill>
                  <a:srgbClr val="000000"/>
                </a:solidFill>
                <a:latin typeface="Roboto"/>
                <a:ea typeface="Roboto"/>
                <a:cs typeface="Roboto"/>
                <a:sym typeface="Roboto"/>
              </a:rPr>
              <a:t> to the input signal by adding noise or other disturbances.</a:t>
            </a:r>
            <a:endParaRPr b="0" i="0" sz="1400" u="none" cap="none" strike="noStrike">
              <a:solidFill>
                <a:srgbClr val="000000"/>
              </a:solidFill>
              <a:latin typeface="Roboto"/>
              <a:ea typeface="Roboto"/>
              <a:cs typeface="Roboto"/>
              <a:sym typeface="Roboto"/>
            </a:endParaRPr>
          </a:p>
        </p:txBody>
      </p:sp>
      <p:sp>
        <p:nvSpPr>
          <p:cNvPr id="1832" name="Google Shape;1832;p71"/>
          <p:cNvSpPr txBox="1"/>
          <p:nvPr/>
        </p:nvSpPr>
        <p:spPr>
          <a:xfrm>
            <a:off x="4339250" y="2607875"/>
            <a:ext cx="45483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They improved the attention mechanism with a gated relative position bias.</a:t>
            </a:r>
            <a:endParaRPr b="0" i="0" sz="1400" u="none" cap="none" strike="noStrike">
              <a:solidFill>
                <a:srgbClr val="000000"/>
              </a:solidFill>
              <a:latin typeface="Roboto"/>
              <a:ea typeface="Roboto"/>
              <a:cs typeface="Roboto"/>
              <a:sym typeface="Roboto"/>
            </a:endParaRPr>
          </a:p>
        </p:txBody>
      </p:sp>
      <p:sp>
        <p:nvSpPr>
          <p:cNvPr id="1833" name="Google Shape;1833;p71"/>
          <p:cNvSpPr txBox="1"/>
          <p:nvPr/>
        </p:nvSpPr>
        <p:spPr>
          <a:xfrm>
            <a:off x="4376675" y="3447250"/>
            <a:ext cx="4325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It is trained with more data (from 60k hours to 94k hours).</a:t>
            </a:r>
            <a:endParaRPr b="0" i="0" sz="1400" u="none" cap="none" strike="noStrike">
              <a:solidFill>
                <a:srgbClr val="000000"/>
              </a:solidFill>
              <a:latin typeface="Arial"/>
              <a:ea typeface="Arial"/>
              <a:cs typeface="Arial"/>
              <a:sym typeface="Arial"/>
            </a:endParaRPr>
          </a:p>
        </p:txBody>
      </p:sp>
      <p:sp>
        <p:nvSpPr>
          <p:cNvPr id="1834" name="Google Shape;1834;p7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1"/>
                                        </p:tgtEl>
                                        <p:attrNameLst>
                                          <p:attrName>style.visibility</p:attrName>
                                        </p:attrNameLst>
                                      </p:cBhvr>
                                      <p:to>
                                        <p:strVal val="visible"/>
                                      </p:to>
                                    </p:set>
                                    <p:animEffect filter="fade" transition="in">
                                      <p:cBhvr>
                                        <p:cTn dur="1000"/>
                                        <p:tgtEl>
                                          <p:spTgt spid="1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gtEl>
                                        <p:attrNameLst>
                                          <p:attrName>style.visibility</p:attrName>
                                        </p:attrNameLst>
                                      </p:cBhvr>
                                      <p:to>
                                        <p:strVal val="visible"/>
                                      </p:to>
                                    </p:set>
                                    <p:animEffect filter="fade" transition="in">
                                      <p:cBhvr>
                                        <p:cTn dur="1000"/>
                                        <p:tgtEl>
                                          <p:spTgt spid="18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3"/>
                                        </p:tgtEl>
                                        <p:attrNameLst>
                                          <p:attrName>style.visibility</p:attrName>
                                        </p:attrNameLst>
                                      </p:cBhvr>
                                      <p:to>
                                        <p:strVal val="visible"/>
                                      </p:to>
                                    </p:set>
                                    <p:animEffect filter="fade" transition="in">
                                      <p:cBhvr>
                                        <p:cTn dur="1000"/>
                                        <p:tgtEl>
                                          <p:spTgt spid="18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6" name="Shape 116"/>
        <p:cNvGrpSpPr/>
        <p:nvPr/>
      </p:nvGrpSpPr>
      <p:grpSpPr>
        <a:xfrm>
          <a:off x="0" y="0"/>
          <a:ext cx="0" cy="0"/>
          <a:chOff x="0" y="0"/>
          <a:chExt cx="0" cy="0"/>
        </a:xfrm>
      </p:grpSpPr>
      <p:sp>
        <p:nvSpPr>
          <p:cNvPr id="117" name="Google Shape;117;p18"/>
          <p:cNvSpPr txBox="1"/>
          <p:nvPr/>
        </p:nvSpPr>
        <p:spPr>
          <a:xfrm>
            <a:off x="1211650" y="1678325"/>
            <a:ext cx="69807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0" i="0" lang="en-GB" sz="2600" u="none" cap="none" strike="noStrike">
                <a:solidFill>
                  <a:srgbClr val="000000"/>
                </a:solidFill>
                <a:latin typeface="Arial"/>
                <a:ea typeface="Arial"/>
                <a:cs typeface="Arial"/>
                <a:sym typeface="Arial"/>
              </a:rPr>
              <a:t>Speech Processing from the Raw Waveform</a:t>
            </a:r>
            <a:endParaRPr b="0" i="0" sz="2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202124"/>
              </a:solidFill>
              <a:highlight>
                <a:srgbClr val="FFFFFF"/>
              </a:highlight>
              <a:latin typeface="Arial"/>
              <a:ea typeface="Arial"/>
              <a:cs typeface="Arial"/>
              <a:sym typeface="Arial"/>
            </a:endParaRPr>
          </a:p>
        </p:txBody>
      </p:sp>
      <p:sp>
        <p:nvSpPr>
          <p:cNvPr id="118" name="Google Shape;118;p1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838" name="Shape 1838"/>
        <p:cNvGrpSpPr/>
        <p:nvPr/>
      </p:nvGrpSpPr>
      <p:grpSpPr>
        <a:xfrm>
          <a:off x="0" y="0"/>
          <a:ext cx="0" cy="0"/>
          <a:chOff x="0" y="0"/>
          <a:chExt cx="0" cy="0"/>
        </a:xfrm>
      </p:grpSpPr>
      <p:sp>
        <p:nvSpPr>
          <p:cNvPr id="1839" name="Google Shape;1839;p7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SUPERB Benchmark</a:t>
            </a:r>
            <a:endParaRPr sz="2600"/>
          </a:p>
        </p:txBody>
      </p:sp>
      <p:sp>
        <p:nvSpPr>
          <p:cNvPr id="1840" name="Google Shape;1840;p72"/>
          <p:cNvSpPr txBox="1"/>
          <p:nvPr/>
        </p:nvSpPr>
        <p:spPr>
          <a:xfrm>
            <a:off x="423275" y="468687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Arial"/>
                <a:ea typeface="Arial"/>
                <a:cs typeface="Arial"/>
                <a:sym typeface="Arial"/>
              </a:rPr>
              <a:t>https://superbbenchmark.org</a:t>
            </a:r>
            <a:endParaRPr b="0" i="1" sz="1100" u="none" cap="none" strike="noStrike">
              <a:solidFill>
                <a:srgbClr val="000000"/>
              </a:solidFill>
              <a:latin typeface="Arial"/>
              <a:ea typeface="Arial"/>
              <a:cs typeface="Arial"/>
              <a:sym typeface="Arial"/>
            </a:endParaRPr>
          </a:p>
        </p:txBody>
      </p:sp>
      <p:pic>
        <p:nvPicPr>
          <p:cNvPr id="1841" name="Google Shape;1841;p72"/>
          <p:cNvPicPr preferRelativeResize="0"/>
          <p:nvPr/>
        </p:nvPicPr>
        <p:blipFill rotWithShape="1">
          <a:blip r:embed="rId3">
            <a:alphaModFix/>
          </a:blip>
          <a:srcRect b="0" l="0" r="0" t="0"/>
          <a:stretch/>
        </p:blipFill>
        <p:spPr>
          <a:xfrm>
            <a:off x="1768600" y="762200"/>
            <a:ext cx="5106074" cy="861075"/>
          </a:xfrm>
          <a:prstGeom prst="rect">
            <a:avLst/>
          </a:prstGeom>
          <a:noFill/>
          <a:ln>
            <a:noFill/>
          </a:ln>
        </p:spPr>
      </p:pic>
      <p:sp>
        <p:nvSpPr>
          <p:cNvPr id="1842" name="Google Shape;1842;p72"/>
          <p:cNvSpPr txBox="1"/>
          <p:nvPr/>
        </p:nvSpPr>
        <p:spPr>
          <a:xfrm>
            <a:off x="268250" y="1733950"/>
            <a:ext cx="7896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SUPERB is a largely adopted benchmark to evaluate self-supervised models.</a:t>
            </a:r>
            <a:endParaRPr b="0" i="0" sz="1400" u="none" cap="none" strike="noStrike">
              <a:solidFill>
                <a:srgbClr val="000000"/>
              </a:solidFill>
              <a:latin typeface="Roboto"/>
              <a:ea typeface="Roboto"/>
              <a:cs typeface="Roboto"/>
              <a:sym typeface="Roboto"/>
            </a:endParaRPr>
          </a:p>
        </p:txBody>
      </p:sp>
      <p:sp>
        <p:nvSpPr>
          <p:cNvPr id="1843" name="Google Shape;1843;p72"/>
          <p:cNvSpPr txBox="1"/>
          <p:nvPr/>
        </p:nvSpPr>
        <p:spPr>
          <a:xfrm>
            <a:off x="268250" y="2267350"/>
            <a:ext cx="84603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It defines a bunch of </a:t>
            </a:r>
            <a:r>
              <a:rPr b="1" i="0" lang="en-GB" sz="1400" u="none" cap="none" strike="noStrike">
                <a:solidFill>
                  <a:srgbClr val="000000"/>
                </a:solidFill>
                <a:latin typeface="Roboto"/>
                <a:ea typeface="Roboto"/>
                <a:cs typeface="Roboto"/>
                <a:sym typeface="Roboto"/>
              </a:rPr>
              <a:t>downstream tasks</a:t>
            </a:r>
            <a:r>
              <a:rPr b="0" i="0" lang="en-GB" sz="1400" u="none" cap="none" strike="noStrike">
                <a:solidFill>
                  <a:srgbClr val="000000"/>
                </a:solidFill>
                <a:latin typeface="Roboto"/>
                <a:ea typeface="Roboto"/>
                <a:cs typeface="Roboto"/>
                <a:sym typeface="Roboto"/>
              </a:rPr>
              <a:t> (speech recognition, speaker recognition, emotion recognition, keyword spotting, intent classification, …) used to evaluate self-supervised features.</a:t>
            </a:r>
            <a:endParaRPr b="0" i="0" sz="1400" u="none" cap="none" strike="noStrike">
              <a:solidFill>
                <a:srgbClr val="000000"/>
              </a:solidFill>
              <a:latin typeface="Roboto"/>
              <a:ea typeface="Roboto"/>
              <a:cs typeface="Roboto"/>
              <a:sym typeface="Roboto"/>
            </a:endParaRPr>
          </a:p>
        </p:txBody>
      </p:sp>
      <p:pic>
        <p:nvPicPr>
          <p:cNvPr id="1844" name="Google Shape;1844;p72"/>
          <p:cNvPicPr preferRelativeResize="0"/>
          <p:nvPr/>
        </p:nvPicPr>
        <p:blipFill rotWithShape="1">
          <a:blip r:embed="rId4">
            <a:alphaModFix/>
          </a:blip>
          <a:srcRect b="0" l="0" r="0" t="0"/>
          <a:stretch/>
        </p:blipFill>
        <p:spPr>
          <a:xfrm>
            <a:off x="301600" y="3120601"/>
            <a:ext cx="6872975" cy="1470500"/>
          </a:xfrm>
          <a:prstGeom prst="rect">
            <a:avLst/>
          </a:prstGeom>
          <a:noFill/>
          <a:ln>
            <a:noFill/>
          </a:ln>
        </p:spPr>
      </p:pic>
      <p:sp>
        <p:nvSpPr>
          <p:cNvPr id="1845" name="Google Shape;1845;p72"/>
          <p:cNvSpPr/>
          <p:nvPr/>
        </p:nvSpPr>
        <p:spPr>
          <a:xfrm>
            <a:off x="281700" y="3312375"/>
            <a:ext cx="6892800" cy="193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46" name="Google Shape;1846;p72"/>
          <p:cNvCxnSpPr/>
          <p:nvPr/>
        </p:nvCxnSpPr>
        <p:spPr>
          <a:xfrm flipH="1" rot="10800000">
            <a:off x="7310850" y="3426050"/>
            <a:ext cx="281700" cy="9000"/>
          </a:xfrm>
          <a:prstGeom prst="straightConnector1">
            <a:avLst/>
          </a:prstGeom>
          <a:noFill/>
          <a:ln cap="flat" cmpd="sng" w="9525">
            <a:solidFill>
              <a:schemeClr val="dk2"/>
            </a:solidFill>
            <a:prstDash val="solid"/>
            <a:round/>
            <a:headEnd len="sm" w="sm" type="none"/>
            <a:tailEnd len="med" w="med" type="triangle"/>
          </a:ln>
        </p:spPr>
      </p:cxnSp>
      <p:sp>
        <p:nvSpPr>
          <p:cNvPr id="1847" name="Google Shape;1847;p72"/>
          <p:cNvSpPr txBox="1"/>
          <p:nvPr/>
        </p:nvSpPr>
        <p:spPr>
          <a:xfrm>
            <a:off x="7592550" y="3145425"/>
            <a:ext cx="1413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WavLM is currently the state-of-the-art </a:t>
            </a:r>
            <a:endParaRPr b="0" i="0" sz="1400" u="none" cap="none" strike="noStrike">
              <a:solidFill>
                <a:srgbClr val="000000"/>
              </a:solidFill>
              <a:latin typeface="Roboto"/>
              <a:ea typeface="Roboto"/>
              <a:cs typeface="Roboto"/>
              <a:sym typeface="Roboto"/>
            </a:endParaRPr>
          </a:p>
        </p:txBody>
      </p:sp>
      <p:sp>
        <p:nvSpPr>
          <p:cNvPr id="1848" name="Google Shape;1848;p7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3"/>
                                        </p:tgtEl>
                                        <p:attrNameLst>
                                          <p:attrName>style.visibility</p:attrName>
                                        </p:attrNameLst>
                                      </p:cBhvr>
                                      <p:to>
                                        <p:strVal val="visible"/>
                                      </p:to>
                                    </p:set>
                                    <p:animEffect filter="fade" transition="in">
                                      <p:cBhvr>
                                        <p:cTn dur="1000"/>
                                        <p:tgtEl>
                                          <p:spTgt spid="1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0"/>
                                        </p:tgtEl>
                                        <p:attrNameLst>
                                          <p:attrName>style.visibility</p:attrName>
                                        </p:attrNameLst>
                                      </p:cBhvr>
                                      <p:to>
                                        <p:strVal val="visible"/>
                                      </p:to>
                                    </p:set>
                                    <p:animEffect filter="fade" transition="in">
                                      <p:cBhvr>
                                        <p:cTn dur="1000"/>
                                        <p:tgtEl>
                                          <p:spTgt spid="1840"/>
                                        </p:tgtEl>
                                      </p:cBhvr>
                                    </p:animEffect>
                                  </p:childTnLst>
                                </p:cTn>
                              </p:par>
                              <p:par>
                                <p:cTn fill="hold" nodeType="withEffect" presetClass="entr" presetID="10" presetSubtype="0">
                                  <p:stCondLst>
                                    <p:cond delay="0"/>
                                  </p:stCondLst>
                                  <p:childTnLst>
                                    <p:set>
                                      <p:cBhvr>
                                        <p:cTn dur="1" fill="hold">
                                          <p:stCondLst>
                                            <p:cond delay="0"/>
                                          </p:stCondLst>
                                        </p:cTn>
                                        <p:tgtEl>
                                          <p:spTgt spid="1844"/>
                                        </p:tgtEl>
                                        <p:attrNameLst>
                                          <p:attrName>style.visibility</p:attrName>
                                        </p:attrNameLst>
                                      </p:cBhvr>
                                      <p:to>
                                        <p:strVal val="visible"/>
                                      </p:to>
                                    </p:set>
                                    <p:animEffect filter="fade" transition="in">
                                      <p:cBhvr>
                                        <p:cTn dur="1000"/>
                                        <p:tgtEl>
                                          <p:spTgt spid="1844"/>
                                        </p:tgtEl>
                                      </p:cBhvr>
                                    </p:animEffect>
                                  </p:childTnLst>
                                </p:cTn>
                              </p:par>
                              <p:par>
                                <p:cTn fill="hold" nodeType="withEffect" presetClass="entr" presetID="10" presetSubtype="0">
                                  <p:stCondLst>
                                    <p:cond delay="0"/>
                                  </p:stCondLst>
                                  <p:childTnLst>
                                    <p:set>
                                      <p:cBhvr>
                                        <p:cTn dur="1" fill="hold">
                                          <p:stCondLst>
                                            <p:cond delay="0"/>
                                          </p:stCondLst>
                                        </p:cTn>
                                        <p:tgtEl>
                                          <p:spTgt spid="1845"/>
                                        </p:tgtEl>
                                        <p:attrNameLst>
                                          <p:attrName>style.visibility</p:attrName>
                                        </p:attrNameLst>
                                      </p:cBhvr>
                                      <p:to>
                                        <p:strVal val="visible"/>
                                      </p:to>
                                    </p:set>
                                    <p:animEffect filter="fade" transition="in">
                                      <p:cBhvr>
                                        <p:cTn dur="1000"/>
                                        <p:tgtEl>
                                          <p:spTgt spid="1845"/>
                                        </p:tgtEl>
                                      </p:cBhvr>
                                    </p:animEffect>
                                  </p:childTnLst>
                                </p:cTn>
                              </p:par>
                              <p:par>
                                <p:cTn fill="hold" nodeType="withEffect" presetClass="entr" presetID="10" presetSubtype="0">
                                  <p:stCondLst>
                                    <p:cond delay="0"/>
                                  </p:stCondLst>
                                  <p:childTnLst>
                                    <p:set>
                                      <p:cBhvr>
                                        <p:cTn dur="1" fill="hold">
                                          <p:stCondLst>
                                            <p:cond delay="0"/>
                                          </p:stCondLst>
                                        </p:cTn>
                                        <p:tgtEl>
                                          <p:spTgt spid="1846"/>
                                        </p:tgtEl>
                                        <p:attrNameLst>
                                          <p:attrName>style.visibility</p:attrName>
                                        </p:attrNameLst>
                                      </p:cBhvr>
                                      <p:to>
                                        <p:strVal val="visible"/>
                                      </p:to>
                                    </p:set>
                                    <p:animEffect filter="fade" transition="in">
                                      <p:cBhvr>
                                        <p:cTn dur="1000"/>
                                        <p:tgtEl>
                                          <p:spTgt spid="1846"/>
                                        </p:tgtEl>
                                      </p:cBhvr>
                                    </p:animEffect>
                                  </p:childTnLst>
                                </p:cTn>
                              </p:par>
                              <p:par>
                                <p:cTn fill="hold" nodeType="withEffect" presetClass="entr" presetID="10" presetSubtype="0">
                                  <p:stCondLst>
                                    <p:cond delay="0"/>
                                  </p:stCondLst>
                                  <p:childTnLst>
                                    <p:set>
                                      <p:cBhvr>
                                        <p:cTn dur="1" fill="hold">
                                          <p:stCondLst>
                                            <p:cond delay="0"/>
                                          </p:stCondLst>
                                        </p:cTn>
                                        <p:tgtEl>
                                          <p:spTgt spid="1847"/>
                                        </p:tgtEl>
                                        <p:attrNameLst>
                                          <p:attrName>style.visibility</p:attrName>
                                        </p:attrNameLst>
                                      </p:cBhvr>
                                      <p:to>
                                        <p:strVal val="visible"/>
                                      </p:to>
                                    </p:set>
                                    <p:animEffect filter="fade" transition="in">
                                      <p:cBhvr>
                                        <p:cTn dur="1000"/>
                                        <p:tgtEl>
                                          <p:spTgt spid="18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852" name="Shape 1852"/>
        <p:cNvGrpSpPr/>
        <p:nvPr/>
      </p:nvGrpSpPr>
      <p:grpSpPr>
        <a:xfrm>
          <a:off x="0" y="0"/>
          <a:ext cx="0" cy="0"/>
          <a:chOff x="0" y="0"/>
          <a:chExt cx="0" cy="0"/>
        </a:xfrm>
      </p:grpSpPr>
      <p:sp>
        <p:nvSpPr>
          <p:cNvPr id="1853" name="Google Shape;1853;p7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SSL Benchmark</a:t>
            </a:r>
            <a:endParaRPr sz="2600"/>
          </a:p>
        </p:txBody>
      </p:sp>
      <p:sp>
        <p:nvSpPr>
          <p:cNvPr id="1854" name="Google Shape;1854;p7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1855" name="Google Shape;1855;p73"/>
          <p:cNvPicPr preferRelativeResize="0"/>
          <p:nvPr/>
        </p:nvPicPr>
        <p:blipFill>
          <a:blip r:embed="rId3">
            <a:alphaModFix/>
          </a:blip>
          <a:stretch>
            <a:fillRect/>
          </a:stretch>
        </p:blipFill>
        <p:spPr>
          <a:xfrm>
            <a:off x="200925" y="2509025"/>
            <a:ext cx="8839200" cy="1823791"/>
          </a:xfrm>
          <a:prstGeom prst="rect">
            <a:avLst/>
          </a:prstGeom>
          <a:noFill/>
          <a:ln>
            <a:noFill/>
          </a:ln>
        </p:spPr>
      </p:pic>
      <p:sp>
        <p:nvSpPr>
          <p:cNvPr id="1856" name="Google Shape;1856;p73"/>
          <p:cNvSpPr txBox="1"/>
          <p:nvPr/>
        </p:nvSpPr>
        <p:spPr>
          <a:xfrm>
            <a:off x="533750" y="4429200"/>
            <a:ext cx="627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u="sng"/>
              <a:t>https://github.com/speechbrain/benchmarks/tree/main/benchmarks/MP3S</a:t>
            </a:r>
            <a:endParaRPr i="1" u="sng"/>
          </a:p>
        </p:txBody>
      </p:sp>
      <p:pic>
        <p:nvPicPr>
          <p:cNvPr id="1857" name="Google Shape;1857;p73"/>
          <p:cNvPicPr preferRelativeResize="0"/>
          <p:nvPr/>
        </p:nvPicPr>
        <p:blipFill>
          <a:blip r:embed="rId4">
            <a:alphaModFix/>
          </a:blip>
          <a:stretch>
            <a:fillRect/>
          </a:stretch>
        </p:blipFill>
        <p:spPr>
          <a:xfrm>
            <a:off x="200925" y="900177"/>
            <a:ext cx="6604498" cy="1512475"/>
          </a:xfrm>
          <a:prstGeom prst="rect">
            <a:avLst/>
          </a:prstGeom>
          <a:noFill/>
          <a:ln>
            <a:noFill/>
          </a:ln>
        </p:spPr>
      </p:pic>
      <p:sp>
        <p:nvSpPr>
          <p:cNvPr id="1858" name="Google Shape;1858;p73"/>
          <p:cNvSpPr/>
          <p:nvPr/>
        </p:nvSpPr>
        <p:spPr>
          <a:xfrm>
            <a:off x="533750" y="3620675"/>
            <a:ext cx="8224800" cy="602700"/>
          </a:xfrm>
          <a:prstGeom prst="rect">
            <a:avLst/>
          </a:prstGeom>
          <a:solidFill>
            <a:srgbClr val="FFFFFF">
              <a:alpha val="0"/>
            </a:srgbClr>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862" name="Shape 1862"/>
        <p:cNvGrpSpPr/>
        <p:nvPr/>
      </p:nvGrpSpPr>
      <p:grpSpPr>
        <a:xfrm>
          <a:off x="0" y="0"/>
          <a:ext cx="0" cy="0"/>
          <a:chOff x="0" y="0"/>
          <a:chExt cx="0" cy="0"/>
        </a:xfrm>
      </p:grpSpPr>
      <p:sp>
        <p:nvSpPr>
          <p:cNvPr id="1863" name="Google Shape;1863;p7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Discrete Audio Representations</a:t>
            </a:r>
            <a:endParaRPr sz="2600"/>
          </a:p>
        </p:txBody>
      </p:sp>
      <p:sp>
        <p:nvSpPr>
          <p:cNvPr id="1864" name="Google Shape;1864;p7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865" name="Google Shape;1865;p74"/>
          <p:cNvSpPr txBox="1"/>
          <p:nvPr/>
        </p:nvSpPr>
        <p:spPr>
          <a:xfrm>
            <a:off x="389250" y="1390525"/>
            <a:ext cx="82125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chemeClr val="lt2"/>
              </a:solidFill>
              <a:latin typeface="Roboto"/>
              <a:ea typeface="Roboto"/>
              <a:cs typeface="Roboto"/>
              <a:sym typeface="Roboto"/>
            </a:endParaRPr>
          </a:p>
        </p:txBody>
      </p:sp>
      <p:sp>
        <p:nvSpPr>
          <p:cNvPr id="1866" name="Google Shape;1866;p74"/>
          <p:cNvSpPr txBox="1"/>
          <p:nvPr/>
        </p:nvSpPr>
        <p:spPr>
          <a:xfrm>
            <a:off x="204100" y="773525"/>
            <a:ext cx="848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i="1" lang="en-GB">
                <a:solidFill>
                  <a:srgbClr val="0D0D0D"/>
                </a:solidFill>
                <a:highlight>
                  <a:srgbClr val="FFFFFF"/>
                </a:highlight>
                <a:latin typeface="Roboto"/>
                <a:ea typeface="Roboto"/>
                <a:cs typeface="Roboto"/>
                <a:sym typeface="Roboto"/>
              </a:rPr>
              <a:t>Recent Research Trend</a:t>
            </a:r>
            <a:r>
              <a:rPr lang="en-GB">
                <a:solidFill>
                  <a:srgbClr val="0D0D0D"/>
                </a:solidFill>
                <a:highlight>
                  <a:srgbClr val="FFFFFF"/>
                </a:highlight>
                <a:latin typeface="Roboto"/>
                <a:ea typeface="Roboto"/>
                <a:cs typeface="Roboto"/>
                <a:sym typeface="Roboto"/>
              </a:rPr>
              <a:t>: Learning </a:t>
            </a:r>
            <a:r>
              <a:rPr b="1" lang="en-GB">
                <a:solidFill>
                  <a:srgbClr val="0D0D0D"/>
                </a:solidFill>
                <a:highlight>
                  <a:srgbClr val="FFFFFF"/>
                </a:highlight>
                <a:latin typeface="Roboto"/>
                <a:ea typeface="Roboto"/>
                <a:cs typeface="Roboto"/>
                <a:sym typeface="Roboto"/>
              </a:rPr>
              <a:t>Discrete Audio Representations</a:t>
            </a:r>
            <a:r>
              <a:rPr lang="en-GB">
                <a:solidFill>
                  <a:srgbClr val="0D0D0D"/>
                </a:solidFill>
                <a:highlight>
                  <a:srgbClr val="FFFFFF"/>
                </a:highlight>
                <a:latin typeface="Roboto"/>
                <a:ea typeface="Roboto"/>
                <a:cs typeface="Roboto"/>
                <a:sym typeface="Roboto"/>
              </a:rPr>
              <a:t> rather than </a:t>
            </a:r>
            <a:r>
              <a:rPr lang="en-GB">
                <a:solidFill>
                  <a:srgbClr val="0D0D0D"/>
                </a:solidFill>
                <a:highlight>
                  <a:srgbClr val="FFFFFF"/>
                </a:highlight>
                <a:latin typeface="Roboto"/>
                <a:ea typeface="Roboto"/>
                <a:cs typeface="Roboto"/>
                <a:sym typeface="Roboto"/>
              </a:rPr>
              <a:t>continuous</a:t>
            </a:r>
            <a:r>
              <a:rPr lang="en-GB">
                <a:solidFill>
                  <a:srgbClr val="0D0D0D"/>
                </a:solidFill>
                <a:highlight>
                  <a:srgbClr val="FFFFFF"/>
                </a:highlight>
                <a:latin typeface="Roboto"/>
                <a:ea typeface="Roboto"/>
                <a:cs typeface="Roboto"/>
                <a:sym typeface="Roboto"/>
              </a:rPr>
              <a:t> ones.</a:t>
            </a:r>
            <a:endParaRPr b="0" i="0" u="none" cap="none" strike="noStrike">
              <a:solidFill>
                <a:srgbClr val="000000"/>
              </a:solidFill>
              <a:latin typeface="Roboto"/>
              <a:ea typeface="Roboto"/>
              <a:cs typeface="Roboto"/>
              <a:sym typeface="Roboto"/>
            </a:endParaRPr>
          </a:p>
        </p:txBody>
      </p:sp>
      <p:pic>
        <p:nvPicPr>
          <p:cNvPr id="1867" name="Google Shape;1867;p74"/>
          <p:cNvPicPr preferRelativeResize="0"/>
          <p:nvPr/>
        </p:nvPicPr>
        <p:blipFill rotWithShape="1">
          <a:blip r:embed="rId3">
            <a:alphaModFix/>
          </a:blip>
          <a:srcRect b="0" l="0" r="0" t="0"/>
          <a:stretch/>
        </p:blipFill>
        <p:spPr>
          <a:xfrm>
            <a:off x="241500" y="4460200"/>
            <a:ext cx="2143350" cy="546250"/>
          </a:xfrm>
          <a:prstGeom prst="rect">
            <a:avLst/>
          </a:prstGeom>
          <a:noFill/>
          <a:ln>
            <a:noFill/>
          </a:ln>
        </p:spPr>
      </p:pic>
      <p:sp>
        <p:nvSpPr>
          <p:cNvPr id="1868" name="Google Shape;1868;p74"/>
          <p:cNvSpPr/>
          <p:nvPr/>
        </p:nvSpPr>
        <p:spPr>
          <a:xfrm>
            <a:off x="439725" y="3406900"/>
            <a:ext cx="1746900" cy="800700"/>
          </a:xfrm>
          <a:prstGeom prst="rect">
            <a:avLst/>
          </a:prstGeom>
          <a:solidFill>
            <a:srgbClr val="29D2F5">
              <a:alpha val="21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latin typeface="Roboto"/>
                <a:ea typeface="Roboto"/>
                <a:cs typeface="Roboto"/>
                <a:sym typeface="Roboto"/>
              </a:rPr>
              <a:t>SSL Model</a:t>
            </a:r>
            <a:endParaRPr b="1" sz="1800">
              <a:latin typeface="Roboto"/>
              <a:ea typeface="Roboto"/>
              <a:cs typeface="Roboto"/>
              <a:sym typeface="Roboto"/>
            </a:endParaRPr>
          </a:p>
        </p:txBody>
      </p:sp>
      <p:sp>
        <p:nvSpPr>
          <p:cNvPr id="1869" name="Google Shape;1869;p74"/>
          <p:cNvSpPr/>
          <p:nvPr/>
        </p:nvSpPr>
        <p:spPr>
          <a:xfrm>
            <a:off x="1247175" y="4283800"/>
            <a:ext cx="132000" cy="176400"/>
          </a:xfrm>
          <a:prstGeom prst="up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70" name="Google Shape;1870;p74"/>
          <p:cNvSpPr/>
          <p:nvPr/>
        </p:nvSpPr>
        <p:spPr>
          <a:xfrm>
            <a:off x="1247175" y="3140800"/>
            <a:ext cx="132000" cy="176400"/>
          </a:xfrm>
          <a:prstGeom prst="up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71" name="Google Shape;1871;p74"/>
          <p:cNvSpPr txBox="1"/>
          <p:nvPr/>
        </p:nvSpPr>
        <p:spPr>
          <a:xfrm>
            <a:off x="735050" y="22021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72" name="Google Shape;1872;p74"/>
          <p:cNvSpPr txBox="1"/>
          <p:nvPr/>
        </p:nvSpPr>
        <p:spPr>
          <a:xfrm>
            <a:off x="735050" y="24307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73" name="Google Shape;1873;p74"/>
          <p:cNvSpPr txBox="1"/>
          <p:nvPr/>
        </p:nvSpPr>
        <p:spPr>
          <a:xfrm>
            <a:off x="735050" y="26593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74" name="Google Shape;1874;p74"/>
          <p:cNvSpPr txBox="1"/>
          <p:nvPr/>
        </p:nvSpPr>
        <p:spPr>
          <a:xfrm>
            <a:off x="735050" y="28879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75" name="Google Shape;1875;p74"/>
          <p:cNvSpPr txBox="1"/>
          <p:nvPr/>
        </p:nvSpPr>
        <p:spPr>
          <a:xfrm>
            <a:off x="439725" y="22021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76" name="Google Shape;1876;p74"/>
          <p:cNvSpPr txBox="1"/>
          <p:nvPr/>
        </p:nvSpPr>
        <p:spPr>
          <a:xfrm>
            <a:off x="439725" y="24307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77" name="Google Shape;1877;p74"/>
          <p:cNvSpPr txBox="1"/>
          <p:nvPr/>
        </p:nvSpPr>
        <p:spPr>
          <a:xfrm>
            <a:off x="439725" y="26593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78" name="Google Shape;1878;p74"/>
          <p:cNvSpPr txBox="1"/>
          <p:nvPr/>
        </p:nvSpPr>
        <p:spPr>
          <a:xfrm>
            <a:off x="439725" y="28879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79" name="Google Shape;1879;p74"/>
          <p:cNvSpPr txBox="1"/>
          <p:nvPr/>
        </p:nvSpPr>
        <p:spPr>
          <a:xfrm>
            <a:off x="1039850" y="22021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80" name="Google Shape;1880;p74"/>
          <p:cNvSpPr txBox="1"/>
          <p:nvPr/>
        </p:nvSpPr>
        <p:spPr>
          <a:xfrm>
            <a:off x="1039850" y="24307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81" name="Google Shape;1881;p74"/>
          <p:cNvSpPr txBox="1"/>
          <p:nvPr/>
        </p:nvSpPr>
        <p:spPr>
          <a:xfrm>
            <a:off x="1039850" y="26593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82" name="Google Shape;1882;p74"/>
          <p:cNvSpPr txBox="1"/>
          <p:nvPr/>
        </p:nvSpPr>
        <p:spPr>
          <a:xfrm>
            <a:off x="1039850" y="28879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83" name="Google Shape;1883;p74"/>
          <p:cNvSpPr txBox="1"/>
          <p:nvPr/>
        </p:nvSpPr>
        <p:spPr>
          <a:xfrm>
            <a:off x="1344650" y="22021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84" name="Google Shape;1884;p74"/>
          <p:cNvSpPr txBox="1"/>
          <p:nvPr/>
        </p:nvSpPr>
        <p:spPr>
          <a:xfrm>
            <a:off x="1344650" y="24307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85" name="Google Shape;1885;p74"/>
          <p:cNvSpPr txBox="1"/>
          <p:nvPr/>
        </p:nvSpPr>
        <p:spPr>
          <a:xfrm>
            <a:off x="1344650" y="26593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86" name="Google Shape;1886;p74"/>
          <p:cNvSpPr txBox="1"/>
          <p:nvPr/>
        </p:nvSpPr>
        <p:spPr>
          <a:xfrm>
            <a:off x="1344650" y="28879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87" name="Google Shape;1887;p74"/>
          <p:cNvSpPr txBox="1"/>
          <p:nvPr/>
        </p:nvSpPr>
        <p:spPr>
          <a:xfrm>
            <a:off x="1649450" y="22021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88" name="Google Shape;1888;p74"/>
          <p:cNvSpPr txBox="1"/>
          <p:nvPr/>
        </p:nvSpPr>
        <p:spPr>
          <a:xfrm>
            <a:off x="1649450" y="24307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89" name="Google Shape;1889;p74"/>
          <p:cNvSpPr txBox="1"/>
          <p:nvPr/>
        </p:nvSpPr>
        <p:spPr>
          <a:xfrm>
            <a:off x="1649450" y="26593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90" name="Google Shape;1890;p74"/>
          <p:cNvSpPr txBox="1"/>
          <p:nvPr/>
        </p:nvSpPr>
        <p:spPr>
          <a:xfrm>
            <a:off x="1649450" y="28879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91" name="Google Shape;1891;p74"/>
          <p:cNvSpPr txBox="1"/>
          <p:nvPr/>
        </p:nvSpPr>
        <p:spPr>
          <a:xfrm>
            <a:off x="1954250" y="22021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92" name="Google Shape;1892;p74"/>
          <p:cNvSpPr txBox="1"/>
          <p:nvPr/>
        </p:nvSpPr>
        <p:spPr>
          <a:xfrm>
            <a:off x="1954250" y="24307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93" name="Google Shape;1893;p74"/>
          <p:cNvSpPr txBox="1"/>
          <p:nvPr/>
        </p:nvSpPr>
        <p:spPr>
          <a:xfrm>
            <a:off x="1954250" y="26593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94" name="Google Shape;1894;p74"/>
          <p:cNvSpPr txBox="1"/>
          <p:nvPr/>
        </p:nvSpPr>
        <p:spPr>
          <a:xfrm>
            <a:off x="1954250" y="2887913"/>
            <a:ext cx="182100" cy="176400"/>
          </a:xfrm>
          <a:prstGeom prst="rect">
            <a:avLst/>
          </a:prstGeom>
          <a:noFill/>
          <a:ln cap="flat" cmpd="sng" w="9525">
            <a:solidFill>
              <a:srgbClr val="0D0D0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895" name="Google Shape;1895;p74"/>
          <p:cNvSpPr txBox="1"/>
          <p:nvPr/>
        </p:nvSpPr>
        <p:spPr>
          <a:xfrm>
            <a:off x="384500" y="1366538"/>
            <a:ext cx="27120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u="sng">
                <a:solidFill>
                  <a:schemeClr val="lt2"/>
                </a:solidFill>
                <a:latin typeface="Roboto"/>
                <a:ea typeface="Roboto"/>
                <a:cs typeface="Roboto"/>
                <a:sym typeface="Roboto"/>
              </a:rPr>
              <a:t>Continuous Representations</a:t>
            </a:r>
            <a:endParaRPr sz="1500" u="sng">
              <a:solidFill>
                <a:schemeClr val="lt2"/>
              </a:solidFill>
              <a:latin typeface="Roboto"/>
              <a:ea typeface="Roboto"/>
              <a:cs typeface="Roboto"/>
              <a:sym typeface="Roboto"/>
            </a:endParaRPr>
          </a:p>
        </p:txBody>
      </p:sp>
      <p:pic>
        <p:nvPicPr>
          <p:cNvPr id="1896" name="Google Shape;1896;p74"/>
          <p:cNvPicPr preferRelativeResize="0"/>
          <p:nvPr/>
        </p:nvPicPr>
        <p:blipFill rotWithShape="1">
          <a:blip r:embed="rId3">
            <a:alphaModFix/>
          </a:blip>
          <a:srcRect b="0" l="0" r="0" t="0"/>
          <a:stretch/>
        </p:blipFill>
        <p:spPr>
          <a:xfrm>
            <a:off x="4508700" y="4460200"/>
            <a:ext cx="2143350" cy="546250"/>
          </a:xfrm>
          <a:prstGeom prst="rect">
            <a:avLst/>
          </a:prstGeom>
          <a:noFill/>
          <a:ln>
            <a:noFill/>
          </a:ln>
        </p:spPr>
      </p:pic>
      <p:sp>
        <p:nvSpPr>
          <p:cNvPr id="1897" name="Google Shape;1897;p74"/>
          <p:cNvSpPr/>
          <p:nvPr/>
        </p:nvSpPr>
        <p:spPr>
          <a:xfrm>
            <a:off x="4706925" y="3406900"/>
            <a:ext cx="1746900" cy="800700"/>
          </a:xfrm>
          <a:prstGeom prst="rect">
            <a:avLst/>
          </a:prstGeom>
          <a:solidFill>
            <a:srgbClr val="84FB89">
              <a:alpha val="46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latin typeface="Roboto"/>
                <a:ea typeface="Roboto"/>
                <a:cs typeface="Roboto"/>
                <a:sym typeface="Roboto"/>
              </a:rPr>
              <a:t>SSL Model</a:t>
            </a:r>
            <a:endParaRPr b="1" sz="1800">
              <a:latin typeface="Roboto"/>
              <a:ea typeface="Roboto"/>
              <a:cs typeface="Roboto"/>
              <a:sym typeface="Roboto"/>
            </a:endParaRPr>
          </a:p>
        </p:txBody>
      </p:sp>
      <p:sp>
        <p:nvSpPr>
          <p:cNvPr id="1898" name="Google Shape;1898;p74"/>
          <p:cNvSpPr/>
          <p:nvPr/>
        </p:nvSpPr>
        <p:spPr>
          <a:xfrm>
            <a:off x="5514375" y="4283800"/>
            <a:ext cx="132000" cy="176400"/>
          </a:xfrm>
          <a:prstGeom prst="up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99" name="Google Shape;1899;p74"/>
          <p:cNvSpPr/>
          <p:nvPr/>
        </p:nvSpPr>
        <p:spPr>
          <a:xfrm>
            <a:off x="5514375" y="3140800"/>
            <a:ext cx="132000" cy="176400"/>
          </a:xfrm>
          <a:prstGeom prst="up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00" name="Google Shape;1900;p74"/>
          <p:cNvSpPr txBox="1"/>
          <p:nvPr/>
        </p:nvSpPr>
        <p:spPr>
          <a:xfrm>
            <a:off x="5002250" y="2202113"/>
            <a:ext cx="182100" cy="176400"/>
          </a:xfrm>
          <a:prstGeom prst="rect">
            <a:avLst/>
          </a:prstGeom>
          <a:noFill/>
          <a:ln cap="flat" cmpd="sng" w="9525">
            <a:solidFill>
              <a:srgbClr val="DB443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01" name="Google Shape;1901;p74"/>
          <p:cNvSpPr txBox="1"/>
          <p:nvPr/>
        </p:nvSpPr>
        <p:spPr>
          <a:xfrm>
            <a:off x="5002250" y="2430713"/>
            <a:ext cx="182100" cy="176400"/>
          </a:xfrm>
          <a:prstGeom prst="rect">
            <a:avLst/>
          </a:prstGeom>
          <a:noFill/>
          <a:ln cap="flat" cmpd="sng" w="9525">
            <a:solidFill>
              <a:srgbClr val="DB443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02" name="Google Shape;1902;p74"/>
          <p:cNvSpPr txBox="1"/>
          <p:nvPr/>
        </p:nvSpPr>
        <p:spPr>
          <a:xfrm>
            <a:off x="5002250" y="2659313"/>
            <a:ext cx="182100" cy="176400"/>
          </a:xfrm>
          <a:prstGeom prst="rect">
            <a:avLst/>
          </a:prstGeom>
          <a:noFill/>
          <a:ln cap="flat" cmpd="sng" w="9525">
            <a:solidFill>
              <a:srgbClr val="DB443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03" name="Google Shape;1903;p74"/>
          <p:cNvSpPr txBox="1"/>
          <p:nvPr/>
        </p:nvSpPr>
        <p:spPr>
          <a:xfrm>
            <a:off x="5002250" y="2887913"/>
            <a:ext cx="182100" cy="176400"/>
          </a:xfrm>
          <a:prstGeom prst="rect">
            <a:avLst/>
          </a:prstGeom>
          <a:noFill/>
          <a:ln cap="flat" cmpd="sng" w="9525">
            <a:solidFill>
              <a:srgbClr val="DB443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04" name="Google Shape;1904;p74"/>
          <p:cNvSpPr txBox="1"/>
          <p:nvPr/>
        </p:nvSpPr>
        <p:spPr>
          <a:xfrm>
            <a:off x="4706925" y="2202113"/>
            <a:ext cx="182100" cy="176400"/>
          </a:xfrm>
          <a:prstGeom prst="rect">
            <a:avLst/>
          </a:prstGeom>
          <a:noFill/>
          <a:ln cap="flat" cmpd="sng" w="9525">
            <a:solidFill>
              <a:srgbClr val="00B05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05" name="Google Shape;1905;p74"/>
          <p:cNvSpPr txBox="1"/>
          <p:nvPr/>
        </p:nvSpPr>
        <p:spPr>
          <a:xfrm>
            <a:off x="4706925" y="2430713"/>
            <a:ext cx="182100" cy="176400"/>
          </a:xfrm>
          <a:prstGeom prst="rect">
            <a:avLst/>
          </a:prstGeom>
          <a:noFill/>
          <a:ln cap="flat" cmpd="sng" w="9525">
            <a:solidFill>
              <a:srgbClr val="00B05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06" name="Google Shape;1906;p74"/>
          <p:cNvSpPr txBox="1"/>
          <p:nvPr/>
        </p:nvSpPr>
        <p:spPr>
          <a:xfrm>
            <a:off x="4706925" y="2659313"/>
            <a:ext cx="182100" cy="176400"/>
          </a:xfrm>
          <a:prstGeom prst="rect">
            <a:avLst/>
          </a:prstGeom>
          <a:noFill/>
          <a:ln cap="flat" cmpd="sng" w="9525">
            <a:solidFill>
              <a:srgbClr val="00B05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07" name="Google Shape;1907;p74"/>
          <p:cNvSpPr txBox="1"/>
          <p:nvPr/>
        </p:nvSpPr>
        <p:spPr>
          <a:xfrm>
            <a:off x="4706925" y="2887913"/>
            <a:ext cx="182100" cy="176400"/>
          </a:xfrm>
          <a:prstGeom prst="rect">
            <a:avLst/>
          </a:prstGeom>
          <a:noFill/>
          <a:ln cap="flat" cmpd="sng" w="9525">
            <a:solidFill>
              <a:srgbClr val="00B05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08" name="Google Shape;1908;p74"/>
          <p:cNvSpPr txBox="1"/>
          <p:nvPr/>
        </p:nvSpPr>
        <p:spPr>
          <a:xfrm>
            <a:off x="5307050" y="2202113"/>
            <a:ext cx="182100" cy="176400"/>
          </a:xfrm>
          <a:prstGeom prst="rect">
            <a:avLst/>
          </a:prstGeom>
          <a:noFill/>
          <a:ln cap="flat" cmpd="sng" w="9525">
            <a:solidFill>
              <a:srgbClr val="F4B4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09" name="Google Shape;1909;p74"/>
          <p:cNvSpPr txBox="1"/>
          <p:nvPr/>
        </p:nvSpPr>
        <p:spPr>
          <a:xfrm>
            <a:off x="5307050" y="2430713"/>
            <a:ext cx="182100" cy="176400"/>
          </a:xfrm>
          <a:prstGeom prst="rect">
            <a:avLst/>
          </a:prstGeom>
          <a:noFill/>
          <a:ln cap="flat" cmpd="sng" w="9525">
            <a:solidFill>
              <a:srgbClr val="F4B4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10" name="Google Shape;1910;p74"/>
          <p:cNvSpPr txBox="1"/>
          <p:nvPr/>
        </p:nvSpPr>
        <p:spPr>
          <a:xfrm>
            <a:off x="5307050" y="2659313"/>
            <a:ext cx="182100" cy="176400"/>
          </a:xfrm>
          <a:prstGeom prst="rect">
            <a:avLst/>
          </a:prstGeom>
          <a:noFill/>
          <a:ln cap="flat" cmpd="sng" w="9525">
            <a:solidFill>
              <a:srgbClr val="F4B4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11" name="Google Shape;1911;p74"/>
          <p:cNvSpPr txBox="1"/>
          <p:nvPr/>
        </p:nvSpPr>
        <p:spPr>
          <a:xfrm>
            <a:off x="5307050" y="2887913"/>
            <a:ext cx="182100" cy="176400"/>
          </a:xfrm>
          <a:prstGeom prst="rect">
            <a:avLst/>
          </a:prstGeom>
          <a:noFill/>
          <a:ln cap="flat" cmpd="sng" w="9525">
            <a:solidFill>
              <a:srgbClr val="F4B4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12" name="Google Shape;1912;p74"/>
          <p:cNvSpPr txBox="1"/>
          <p:nvPr/>
        </p:nvSpPr>
        <p:spPr>
          <a:xfrm>
            <a:off x="5611850" y="2202113"/>
            <a:ext cx="182100" cy="176400"/>
          </a:xfrm>
          <a:prstGeom prst="rect">
            <a:avLst/>
          </a:prstGeom>
          <a:noFill/>
          <a:ln cap="flat" cmpd="sng" w="9525">
            <a:solidFill>
              <a:srgbClr val="F4B4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13" name="Google Shape;1913;p74"/>
          <p:cNvSpPr txBox="1"/>
          <p:nvPr/>
        </p:nvSpPr>
        <p:spPr>
          <a:xfrm>
            <a:off x="5611850" y="2430713"/>
            <a:ext cx="182100" cy="176400"/>
          </a:xfrm>
          <a:prstGeom prst="rect">
            <a:avLst/>
          </a:prstGeom>
          <a:noFill/>
          <a:ln cap="flat" cmpd="sng" w="9525">
            <a:solidFill>
              <a:srgbClr val="F4B4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14" name="Google Shape;1914;p74"/>
          <p:cNvSpPr txBox="1"/>
          <p:nvPr/>
        </p:nvSpPr>
        <p:spPr>
          <a:xfrm>
            <a:off x="5611850" y="2659313"/>
            <a:ext cx="182100" cy="176400"/>
          </a:xfrm>
          <a:prstGeom prst="rect">
            <a:avLst/>
          </a:prstGeom>
          <a:noFill/>
          <a:ln cap="flat" cmpd="sng" w="9525">
            <a:solidFill>
              <a:srgbClr val="F4B4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15" name="Google Shape;1915;p74"/>
          <p:cNvSpPr txBox="1"/>
          <p:nvPr/>
        </p:nvSpPr>
        <p:spPr>
          <a:xfrm>
            <a:off x="5611850" y="2887913"/>
            <a:ext cx="182100" cy="176400"/>
          </a:xfrm>
          <a:prstGeom prst="rect">
            <a:avLst/>
          </a:prstGeom>
          <a:noFill/>
          <a:ln cap="flat" cmpd="sng" w="9525">
            <a:solidFill>
              <a:srgbClr val="F4B4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16" name="Google Shape;1916;p74"/>
          <p:cNvSpPr txBox="1"/>
          <p:nvPr/>
        </p:nvSpPr>
        <p:spPr>
          <a:xfrm>
            <a:off x="5916650" y="2202113"/>
            <a:ext cx="182100" cy="1764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17" name="Google Shape;1917;p74"/>
          <p:cNvSpPr txBox="1"/>
          <p:nvPr/>
        </p:nvSpPr>
        <p:spPr>
          <a:xfrm>
            <a:off x="5916650" y="2430713"/>
            <a:ext cx="182100" cy="1764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18" name="Google Shape;1918;p74"/>
          <p:cNvSpPr txBox="1"/>
          <p:nvPr/>
        </p:nvSpPr>
        <p:spPr>
          <a:xfrm>
            <a:off x="5916650" y="2659313"/>
            <a:ext cx="182100" cy="1764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19" name="Google Shape;1919;p74"/>
          <p:cNvSpPr txBox="1"/>
          <p:nvPr/>
        </p:nvSpPr>
        <p:spPr>
          <a:xfrm>
            <a:off x="5916650" y="2887913"/>
            <a:ext cx="182100" cy="1764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20" name="Google Shape;1920;p74"/>
          <p:cNvSpPr txBox="1"/>
          <p:nvPr/>
        </p:nvSpPr>
        <p:spPr>
          <a:xfrm>
            <a:off x="6221450" y="2202113"/>
            <a:ext cx="182100" cy="17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21" name="Google Shape;1921;p74"/>
          <p:cNvSpPr txBox="1"/>
          <p:nvPr/>
        </p:nvSpPr>
        <p:spPr>
          <a:xfrm>
            <a:off x="6221450" y="2430713"/>
            <a:ext cx="182100" cy="17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22" name="Google Shape;1922;p74"/>
          <p:cNvSpPr txBox="1"/>
          <p:nvPr/>
        </p:nvSpPr>
        <p:spPr>
          <a:xfrm>
            <a:off x="6221450" y="2659313"/>
            <a:ext cx="182100" cy="17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23" name="Google Shape;1923;p74"/>
          <p:cNvSpPr txBox="1"/>
          <p:nvPr/>
        </p:nvSpPr>
        <p:spPr>
          <a:xfrm>
            <a:off x="6221450" y="2887913"/>
            <a:ext cx="182100" cy="17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cxnSp>
        <p:nvCxnSpPr>
          <p:cNvPr id="1924" name="Google Shape;1924;p74"/>
          <p:cNvCxnSpPr/>
          <p:nvPr/>
        </p:nvCxnSpPr>
        <p:spPr>
          <a:xfrm flipH="1" rot="10800000">
            <a:off x="2235850" y="2378525"/>
            <a:ext cx="448800" cy="267000"/>
          </a:xfrm>
          <a:prstGeom prst="straightConnector1">
            <a:avLst/>
          </a:prstGeom>
          <a:noFill/>
          <a:ln cap="flat" cmpd="sng" w="9525">
            <a:solidFill>
              <a:schemeClr val="dk2"/>
            </a:solidFill>
            <a:prstDash val="solid"/>
            <a:round/>
            <a:headEnd len="med" w="med" type="none"/>
            <a:tailEnd len="med" w="med" type="triangle"/>
          </a:ln>
        </p:spPr>
      </p:cxnSp>
      <p:sp>
        <p:nvSpPr>
          <p:cNvPr id="1925" name="Google Shape;1925;p74"/>
          <p:cNvSpPr txBox="1"/>
          <p:nvPr/>
        </p:nvSpPr>
        <p:spPr>
          <a:xfrm>
            <a:off x="2784152" y="1874675"/>
            <a:ext cx="15726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sz="1200">
                <a:solidFill>
                  <a:srgbClr val="0D0D0D"/>
                </a:solidFill>
                <a:highlight>
                  <a:srgbClr val="FFFFFF"/>
                </a:highlight>
                <a:latin typeface="Roboto"/>
                <a:ea typeface="Roboto"/>
                <a:cs typeface="Roboto"/>
                <a:sym typeface="Roboto"/>
              </a:rPr>
              <a:t>At each time step, our model outputs a vector of </a:t>
            </a:r>
            <a:r>
              <a:rPr b="1" lang="en-GB" sz="1200">
                <a:solidFill>
                  <a:srgbClr val="0D0D0D"/>
                </a:solidFill>
                <a:highlight>
                  <a:srgbClr val="FFFFFF"/>
                </a:highlight>
                <a:latin typeface="Roboto"/>
                <a:ea typeface="Roboto"/>
                <a:cs typeface="Roboto"/>
                <a:sym typeface="Roboto"/>
              </a:rPr>
              <a:t>real numbers</a:t>
            </a:r>
            <a:r>
              <a:rPr lang="en-GB" sz="1200">
                <a:solidFill>
                  <a:srgbClr val="0D0D0D"/>
                </a:solidFill>
                <a:highlight>
                  <a:srgbClr val="FFFFFF"/>
                </a:highlight>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926" name="Google Shape;1926;p74"/>
          <p:cNvSpPr/>
          <p:nvPr/>
        </p:nvSpPr>
        <p:spPr>
          <a:xfrm>
            <a:off x="7135850" y="2887913"/>
            <a:ext cx="1572600" cy="1516200"/>
          </a:xfrm>
          <a:prstGeom prst="can">
            <a:avLst>
              <a:gd fmla="val 25000"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27" name="Google Shape;1927;p74"/>
          <p:cNvSpPr txBox="1"/>
          <p:nvPr/>
        </p:nvSpPr>
        <p:spPr>
          <a:xfrm>
            <a:off x="7049053" y="1846188"/>
            <a:ext cx="1854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sz="1200">
                <a:solidFill>
                  <a:srgbClr val="0D0D0D"/>
                </a:solidFill>
                <a:highlight>
                  <a:srgbClr val="FFFFFF"/>
                </a:highlight>
                <a:latin typeface="Roboto"/>
                <a:ea typeface="Roboto"/>
                <a:cs typeface="Roboto"/>
                <a:sym typeface="Roboto"/>
              </a:rPr>
              <a:t>At each time step, our model outputs a vector from the </a:t>
            </a:r>
            <a:r>
              <a:rPr b="1" lang="en-GB" sz="1200">
                <a:solidFill>
                  <a:srgbClr val="0D0D0D"/>
                </a:solidFill>
                <a:highlight>
                  <a:srgbClr val="FFFFFF"/>
                </a:highlight>
                <a:latin typeface="Roboto"/>
                <a:ea typeface="Roboto"/>
                <a:cs typeface="Roboto"/>
                <a:sym typeface="Roboto"/>
              </a:rPr>
              <a:t>codebook.</a:t>
            </a:r>
            <a:endParaRPr b="1" i="0" sz="1400" u="none" cap="none" strike="noStrike">
              <a:solidFill>
                <a:srgbClr val="000000"/>
              </a:solidFill>
              <a:latin typeface="Roboto"/>
              <a:ea typeface="Roboto"/>
              <a:cs typeface="Roboto"/>
              <a:sym typeface="Roboto"/>
            </a:endParaRPr>
          </a:p>
        </p:txBody>
      </p:sp>
      <p:sp>
        <p:nvSpPr>
          <p:cNvPr id="1928" name="Google Shape;1928;p74"/>
          <p:cNvSpPr txBox="1"/>
          <p:nvPr/>
        </p:nvSpPr>
        <p:spPr>
          <a:xfrm>
            <a:off x="7511838" y="4460200"/>
            <a:ext cx="141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GB">
                <a:solidFill>
                  <a:srgbClr val="0D0D0D"/>
                </a:solidFill>
                <a:highlight>
                  <a:srgbClr val="FFFFFF"/>
                </a:highlight>
                <a:latin typeface="Roboto"/>
                <a:ea typeface="Roboto"/>
                <a:cs typeface="Roboto"/>
                <a:sym typeface="Roboto"/>
              </a:rPr>
              <a:t>Codebook</a:t>
            </a:r>
            <a:endParaRPr b="1" i="0" u="none" cap="none" strike="noStrike">
              <a:solidFill>
                <a:srgbClr val="000000"/>
              </a:solidFill>
              <a:latin typeface="Roboto"/>
              <a:ea typeface="Roboto"/>
              <a:cs typeface="Roboto"/>
              <a:sym typeface="Roboto"/>
            </a:endParaRPr>
          </a:p>
        </p:txBody>
      </p:sp>
      <p:sp>
        <p:nvSpPr>
          <p:cNvPr id="1929" name="Google Shape;1929;p74"/>
          <p:cNvSpPr txBox="1"/>
          <p:nvPr/>
        </p:nvSpPr>
        <p:spPr>
          <a:xfrm>
            <a:off x="7523550" y="3355038"/>
            <a:ext cx="182100" cy="176400"/>
          </a:xfrm>
          <a:prstGeom prst="rect">
            <a:avLst/>
          </a:prstGeom>
          <a:noFill/>
          <a:ln cap="flat" cmpd="sng" w="9525">
            <a:solidFill>
              <a:srgbClr val="0F9D5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30" name="Google Shape;1930;p74"/>
          <p:cNvSpPr txBox="1"/>
          <p:nvPr/>
        </p:nvSpPr>
        <p:spPr>
          <a:xfrm>
            <a:off x="7523550" y="3583638"/>
            <a:ext cx="182100" cy="176400"/>
          </a:xfrm>
          <a:prstGeom prst="rect">
            <a:avLst/>
          </a:prstGeom>
          <a:noFill/>
          <a:ln cap="flat" cmpd="sng" w="9525">
            <a:solidFill>
              <a:srgbClr val="0F9D5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31" name="Google Shape;1931;p74"/>
          <p:cNvSpPr txBox="1"/>
          <p:nvPr/>
        </p:nvSpPr>
        <p:spPr>
          <a:xfrm>
            <a:off x="7523550" y="3812238"/>
            <a:ext cx="182100" cy="176400"/>
          </a:xfrm>
          <a:prstGeom prst="rect">
            <a:avLst/>
          </a:prstGeom>
          <a:noFill/>
          <a:ln cap="flat" cmpd="sng" w="9525">
            <a:solidFill>
              <a:srgbClr val="0F9D5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32" name="Google Shape;1932;p74"/>
          <p:cNvSpPr txBox="1"/>
          <p:nvPr/>
        </p:nvSpPr>
        <p:spPr>
          <a:xfrm>
            <a:off x="7523550" y="4040838"/>
            <a:ext cx="182100" cy="176400"/>
          </a:xfrm>
          <a:prstGeom prst="rect">
            <a:avLst/>
          </a:prstGeom>
          <a:noFill/>
          <a:ln cap="flat" cmpd="sng" w="9525">
            <a:solidFill>
              <a:srgbClr val="0F9D5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33" name="Google Shape;1933;p74"/>
          <p:cNvSpPr txBox="1"/>
          <p:nvPr/>
        </p:nvSpPr>
        <p:spPr>
          <a:xfrm>
            <a:off x="7228225" y="3355038"/>
            <a:ext cx="182100" cy="176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Roboto"/>
              <a:ea typeface="Roboto"/>
              <a:cs typeface="Roboto"/>
              <a:sym typeface="Roboto"/>
            </a:endParaRPr>
          </a:p>
        </p:txBody>
      </p:sp>
      <p:sp>
        <p:nvSpPr>
          <p:cNvPr id="1934" name="Google Shape;1934;p74"/>
          <p:cNvSpPr txBox="1"/>
          <p:nvPr/>
        </p:nvSpPr>
        <p:spPr>
          <a:xfrm>
            <a:off x="7228225" y="3583638"/>
            <a:ext cx="182100" cy="176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Roboto"/>
              <a:ea typeface="Roboto"/>
              <a:cs typeface="Roboto"/>
              <a:sym typeface="Roboto"/>
            </a:endParaRPr>
          </a:p>
        </p:txBody>
      </p:sp>
      <p:sp>
        <p:nvSpPr>
          <p:cNvPr id="1935" name="Google Shape;1935;p74"/>
          <p:cNvSpPr txBox="1"/>
          <p:nvPr/>
        </p:nvSpPr>
        <p:spPr>
          <a:xfrm>
            <a:off x="7228225" y="3812238"/>
            <a:ext cx="182100" cy="176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Roboto"/>
              <a:ea typeface="Roboto"/>
              <a:cs typeface="Roboto"/>
              <a:sym typeface="Roboto"/>
            </a:endParaRPr>
          </a:p>
        </p:txBody>
      </p:sp>
      <p:sp>
        <p:nvSpPr>
          <p:cNvPr id="1936" name="Google Shape;1936;p74"/>
          <p:cNvSpPr txBox="1"/>
          <p:nvPr/>
        </p:nvSpPr>
        <p:spPr>
          <a:xfrm>
            <a:off x="7228225" y="4040838"/>
            <a:ext cx="182100" cy="176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Roboto"/>
              <a:ea typeface="Roboto"/>
              <a:cs typeface="Roboto"/>
              <a:sym typeface="Roboto"/>
            </a:endParaRPr>
          </a:p>
        </p:txBody>
      </p:sp>
      <p:sp>
        <p:nvSpPr>
          <p:cNvPr id="1937" name="Google Shape;1937;p74"/>
          <p:cNvSpPr txBox="1"/>
          <p:nvPr/>
        </p:nvSpPr>
        <p:spPr>
          <a:xfrm>
            <a:off x="7828350" y="3355038"/>
            <a:ext cx="182100" cy="17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38" name="Google Shape;1938;p74"/>
          <p:cNvSpPr txBox="1"/>
          <p:nvPr/>
        </p:nvSpPr>
        <p:spPr>
          <a:xfrm>
            <a:off x="7828350" y="3583638"/>
            <a:ext cx="182100" cy="17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39" name="Google Shape;1939;p74"/>
          <p:cNvSpPr txBox="1"/>
          <p:nvPr/>
        </p:nvSpPr>
        <p:spPr>
          <a:xfrm>
            <a:off x="7828350" y="3812238"/>
            <a:ext cx="182100" cy="17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40" name="Google Shape;1940;p74"/>
          <p:cNvSpPr txBox="1"/>
          <p:nvPr/>
        </p:nvSpPr>
        <p:spPr>
          <a:xfrm>
            <a:off x="7828350" y="4040838"/>
            <a:ext cx="182100" cy="17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41" name="Google Shape;1941;p74"/>
          <p:cNvSpPr txBox="1"/>
          <p:nvPr/>
        </p:nvSpPr>
        <p:spPr>
          <a:xfrm>
            <a:off x="8133150" y="3355038"/>
            <a:ext cx="182100" cy="1764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42" name="Google Shape;1942;p74"/>
          <p:cNvSpPr txBox="1"/>
          <p:nvPr/>
        </p:nvSpPr>
        <p:spPr>
          <a:xfrm>
            <a:off x="8133150" y="3583638"/>
            <a:ext cx="182100" cy="1764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43" name="Google Shape;1943;p74"/>
          <p:cNvSpPr txBox="1"/>
          <p:nvPr/>
        </p:nvSpPr>
        <p:spPr>
          <a:xfrm>
            <a:off x="8133150" y="3812238"/>
            <a:ext cx="182100" cy="1764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44" name="Google Shape;1944;p74"/>
          <p:cNvSpPr txBox="1"/>
          <p:nvPr/>
        </p:nvSpPr>
        <p:spPr>
          <a:xfrm>
            <a:off x="8133150" y="4040838"/>
            <a:ext cx="182100" cy="1764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45" name="Google Shape;1945;p74"/>
          <p:cNvSpPr txBox="1"/>
          <p:nvPr/>
        </p:nvSpPr>
        <p:spPr>
          <a:xfrm>
            <a:off x="8437950" y="3355038"/>
            <a:ext cx="182100" cy="1764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46" name="Google Shape;1946;p74"/>
          <p:cNvSpPr txBox="1"/>
          <p:nvPr/>
        </p:nvSpPr>
        <p:spPr>
          <a:xfrm>
            <a:off x="8437950" y="3583638"/>
            <a:ext cx="182100" cy="1764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47" name="Google Shape;1947;p74"/>
          <p:cNvSpPr txBox="1"/>
          <p:nvPr/>
        </p:nvSpPr>
        <p:spPr>
          <a:xfrm>
            <a:off x="8437950" y="3812238"/>
            <a:ext cx="182100" cy="1764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48" name="Google Shape;1948;p74"/>
          <p:cNvSpPr txBox="1"/>
          <p:nvPr/>
        </p:nvSpPr>
        <p:spPr>
          <a:xfrm>
            <a:off x="8437950" y="4040838"/>
            <a:ext cx="182100" cy="1764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cxnSp>
        <p:nvCxnSpPr>
          <p:cNvPr id="1949" name="Google Shape;1949;p74"/>
          <p:cNvCxnSpPr/>
          <p:nvPr/>
        </p:nvCxnSpPr>
        <p:spPr>
          <a:xfrm flipH="1" rot="10800000">
            <a:off x="6563700" y="2406125"/>
            <a:ext cx="448800" cy="267000"/>
          </a:xfrm>
          <a:prstGeom prst="straightConnector1">
            <a:avLst/>
          </a:prstGeom>
          <a:noFill/>
          <a:ln cap="flat" cmpd="sng" w="9525">
            <a:solidFill>
              <a:schemeClr val="dk2"/>
            </a:solidFill>
            <a:prstDash val="solid"/>
            <a:round/>
            <a:headEnd len="med" w="med" type="none"/>
            <a:tailEnd len="med" w="med" type="triangle"/>
          </a:ln>
        </p:spPr>
      </p:cxnSp>
      <p:cxnSp>
        <p:nvCxnSpPr>
          <p:cNvPr id="1950" name="Google Shape;1950;p74"/>
          <p:cNvCxnSpPr>
            <a:stCxn id="1865" idx="2"/>
            <a:endCxn id="1896" idx="1"/>
          </p:cNvCxnSpPr>
          <p:nvPr/>
        </p:nvCxnSpPr>
        <p:spPr>
          <a:xfrm>
            <a:off x="4495500" y="1705825"/>
            <a:ext cx="13200" cy="3027600"/>
          </a:xfrm>
          <a:prstGeom prst="straightConnector1">
            <a:avLst/>
          </a:prstGeom>
          <a:noFill/>
          <a:ln cap="flat" cmpd="sng" w="9525">
            <a:solidFill>
              <a:schemeClr val="dk2"/>
            </a:solidFill>
            <a:prstDash val="solid"/>
            <a:round/>
            <a:headEnd len="med" w="med" type="none"/>
            <a:tailEnd len="med" w="med" type="none"/>
          </a:ln>
        </p:spPr>
      </p:cxnSp>
      <p:sp>
        <p:nvSpPr>
          <p:cNvPr id="1951" name="Google Shape;1951;p74"/>
          <p:cNvSpPr txBox="1"/>
          <p:nvPr/>
        </p:nvSpPr>
        <p:spPr>
          <a:xfrm>
            <a:off x="4727900" y="1366538"/>
            <a:ext cx="27120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u="sng">
                <a:solidFill>
                  <a:schemeClr val="lt2"/>
                </a:solidFill>
                <a:latin typeface="Roboto"/>
                <a:ea typeface="Roboto"/>
                <a:cs typeface="Roboto"/>
                <a:sym typeface="Roboto"/>
              </a:rPr>
              <a:t>Discrete</a:t>
            </a:r>
            <a:r>
              <a:rPr lang="en-GB" sz="1500" u="sng">
                <a:solidFill>
                  <a:schemeClr val="lt2"/>
                </a:solidFill>
                <a:latin typeface="Roboto"/>
                <a:ea typeface="Roboto"/>
                <a:cs typeface="Roboto"/>
                <a:sym typeface="Roboto"/>
              </a:rPr>
              <a:t> Representations</a:t>
            </a:r>
            <a:endParaRPr sz="1500" u="sng">
              <a:solidFill>
                <a:schemeClr val="lt2"/>
              </a:solidFill>
              <a:latin typeface="Roboto"/>
              <a:ea typeface="Roboto"/>
              <a:cs typeface="Roboto"/>
              <a:sym typeface="Roboto"/>
            </a:endParaRPr>
          </a:p>
        </p:txBody>
      </p:sp>
      <p:sp>
        <p:nvSpPr>
          <p:cNvPr id="1952" name="Google Shape;1952;p74"/>
          <p:cNvSpPr/>
          <p:nvPr/>
        </p:nvSpPr>
        <p:spPr>
          <a:xfrm>
            <a:off x="254750" y="806300"/>
            <a:ext cx="7755600" cy="315300"/>
          </a:xfrm>
          <a:prstGeom prst="rect">
            <a:avLst/>
          </a:prstGeom>
          <a:solidFill>
            <a:srgbClr val="FFFFFF">
              <a:alpha val="0"/>
            </a:srgbClr>
          </a:solidFill>
          <a:ln cap="flat" cmpd="sng" w="9525">
            <a:solidFill>
              <a:srgbClr val="0D0D0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956" name="Shape 1956"/>
        <p:cNvGrpSpPr/>
        <p:nvPr/>
      </p:nvGrpSpPr>
      <p:grpSpPr>
        <a:xfrm>
          <a:off x="0" y="0"/>
          <a:ext cx="0" cy="0"/>
          <a:chOff x="0" y="0"/>
          <a:chExt cx="0" cy="0"/>
        </a:xfrm>
      </p:grpSpPr>
      <p:sp>
        <p:nvSpPr>
          <p:cNvPr id="1957" name="Google Shape;1957;p7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Discrete Audio Representations</a:t>
            </a:r>
            <a:endParaRPr sz="2600"/>
          </a:p>
        </p:txBody>
      </p:sp>
      <p:sp>
        <p:nvSpPr>
          <p:cNvPr id="1958" name="Google Shape;1958;p75"/>
          <p:cNvSpPr txBox="1"/>
          <p:nvPr>
            <p:ph idx="12" type="sldNum"/>
          </p:nvPr>
        </p:nvSpPr>
        <p:spPr>
          <a:xfrm>
            <a:off x="82949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1959" name="Google Shape;1959;p75"/>
          <p:cNvPicPr preferRelativeResize="0"/>
          <p:nvPr/>
        </p:nvPicPr>
        <p:blipFill rotWithShape="1">
          <a:blip r:embed="rId3">
            <a:alphaModFix/>
          </a:blip>
          <a:srcRect b="0" l="0" r="0" t="0"/>
          <a:stretch/>
        </p:blipFill>
        <p:spPr>
          <a:xfrm>
            <a:off x="241500" y="4460200"/>
            <a:ext cx="2143350" cy="546250"/>
          </a:xfrm>
          <a:prstGeom prst="rect">
            <a:avLst/>
          </a:prstGeom>
          <a:noFill/>
          <a:ln>
            <a:noFill/>
          </a:ln>
        </p:spPr>
      </p:pic>
      <p:sp>
        <p:nvSpPr>
          <p:cNvPr id="1960" name="Google Shape;1960;p75"/>
          <p:cNvSpPr/>
          <p:nvPr/>
        </p:nvSpPr>
        <p:spPr>
          <a:xfrm>
            <a:off x="439725" y="3406900"/>
            <a:ext cx="1746900" cy="800700"/>
          </a:xfrm>
          <a:prstGeom prst="rect">
            <a:avLst/>
          </a:prstGeom>
          <a:solidFill>
            <a:srgbClr val="84FB89">
              <a:alpha val="46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latin typeface="Roboto"/>
                <a:ea typeface="Roboto"/>
                <a:cs typeface="Roboto"/>
                <a:sym typeface="Roboto"/>
              </a:rPr>
              <a:t>SSL Model</a:t>
            </a:r>
            <a:endParaRPr b="1" sz="1800">
              <a:latin typeface="Roboto"/>
              <a:ea typeface="Roboto"/>
              <a:cs typeface="Roboto"/>
              <a:sym typeface="Roboto"/>
            </a:endParaRPr>
          </a:p>
        </p:txBody>
      </p:sp>
      <p:sp>
        <p:nvSpPr>
          <p:cNvPr id="1961" name="Google Shape;1961;p75"/>
          <p:cNvSpPr/>
          <p:nvPr/>
        </p:nvSpPr>
        <p:spPr>
          <a:xfrm>
            <a:off x="1247175" y="4283800"/>
            <a:ext cx="132000" cy="176400"/>
          </a:xfrm>
          <a:prstGeom prst="up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62" name="Google Shape;1962;p75"/>
          <p:cNvSpPr/>
          <p:nvPr/>
        </p:nvSpPr>
        <p:spPr>
          <a:xfrm>
            <a:off x="1247175" y="3140800"/>
            <a:ext cx="132000" cy="176400"/>
          </a:xfrm>
          <a:prstGeom prst="up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63" name="Google Shape;1963;p75"/>
          <p:cNvSpPr txBox="1"/>
          <p:nvPr/>
        </p:nvSpPr>
        <p:spPr>
          <a:xfrm>
            <a:off x="735050" y="2202113"/>
            <a:ext cx="182100" cy="176400"/>
          </a:xfrm>
          <a:prstGeom prst="rect">
            <a:avLst/>
          </a:prstGeom>
          <a:noFill/>
          <a:ln cap="flat" cmpd="sng" w="9525">
            <a:solidFill>
              <a:srgbClr val="DB443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64" name="Google Shape;1964;p75"/>
          <p:cNvSpPr txBox="1"/>
          <p:nvPr/>
        </p:nvSpPr>
        <p:spPr>
          <a:xfrm>
            <a:off x="735050" y="2430713"/>
            <a:ext cx="182100" cy="176400"/>
          </a:xfrm>
          <a:prstGeom prst="rect">
            <a:avLst/>
          </a:prstGeom>
          <a:noFill/>
          <a:ln cap="flat" cmpd="sng" w="9525">
            <a:solidFill>
              <a:srgbClr val="DB443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65" name="Google Shape;1965;p75"/>
          <p:cNvSpPr txBox="1"/>
          <p:nvPr/>
        </p:nvSpPr>
        <p:spPr>
          <a:xfrm>
            <a:off x="735050" y="2659313"/>
            <a:ext cx="182100" cy="176400"/>
          </a:xfrm>
          <a:prstGeom prst="rect">
            <a:avLst/>
          </a:prstGeom>
          <a:noFill/>
          <a:ln cap="flat" cmpd="sng" w="9525">
            <a:solidFill>
              <a:srgbClr val="DB443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66" name="Google Shape;1966;p75"/>
          <p:cNvSpPr txBox="1"/>
          <p:nvPr/>
        </p:nvSpPr>
        <p:spPr>
          <a:xfrm>
            <a:off x="735050" y="2887913"/>
            <a:ext cx="182100" cy="176400"/>
          </a:xfrm>
          <a:prstGeom prst="rect">
            <a:avLst/>
          </a:prstGeom>
          <a:noFill/>
          <a:ln cap="flat" cmpd="sng" w="9525">
            <a:solidFill>
              <a:srgbClr val="DB443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67" name="Google Shape;1967;p75"/>
          <p:cNvSpPr txBox="1"/>
          <p:nvPr/>
        </p:nvSpPr>
        <p:spPr>
          <a:xfrm>
            <a:off x="439725" y="2202113"/>
            <a:ext cx="182100" cy="176400"/>
          </a:xfrm>
          <a:prstGeom prst="rect">
            <a:avLst/>
          </a:prstGeom>
          <a:noFill/>
          <a:ln cap="flat" cmpd="sng" w="9525">
            <a:solidFill>
              <a:srgbClr val="00B05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68" name="Google Shape;1968;p75"/>
          <p:cNvSpPr txBox="1"/>
          <p:nvPr/>
        </p:nvSpPr>
        <p:spPr>
          <a:xfrm>
            <a:off x="439725" y="2430713"/>
            <a:ext cx="182100" cy="176400"/>
          </a:xfrm>
          <a:prstGeom prst="rect">
            <a:avLst/>
          </a:prstGeom>
          <a:noFill/>
          <a:ln cap="flat" cmpd="sng" w="9525">
            <a:solidFill>
              <a:srgbClr val="00B05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69" name="Google Shape;1969;p75"/>
          <p:cNvSpPr txBox="1"/>
          <p:nvPr/>
        </p:nvSpPr>
        <p:spPr>
          <a:xfrm>
            <a:off x="439725" y="2659313"/>
            <a:ext cx="182100" cy="176400"/>
          </a:xfrm>
          <a:prstGeom prst="rect">
            <a:avLst/>
          </a:prstGeom>
          <a:noFill/>
          <a:ln cap="flat" cmpd="sng" w="9525">
            <a:solidFill>
              <a:srgbClr val="00B05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70" name="Google Shape;1970;p75"/>
          <p:cNvSpPr txBox="1"/>
          <p:nvPr/>
        </p:nvSpPr>
        <p:spPr>
          <a:xfrm>
            <a:off x="439725" y="2887913"/>
            <a:ext cx="182100" cy="176400"/>
          </a:xfrm>
          <a:prstGeom prst="rect">
            <a:avLst/>
          </a:prstGeom>
          <a:noFill/>
          <a:ln cap="flat" cmpd="sng" w="9525">
            <a:solidFill>
              <a:srgbClr val="00B05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71" name="Google Shape;1971;p75"/>
          <p:cNvSpPr txBox="1"/>
          <p:nvPr/>
        </p:nvSpPr>
        <p:spPr>
          <a:xfrm>
            <a:off x="1039850" y="2202113"/>
            <a:ext cx="182100" cy="176400"/>
          </a:xfrm>
          <a:prstGeom prst="rect">
            <a:avLst/>
          </a:prstGeom>
          <a:noFill/>
          <a:ln cap="flat" cmpd="sng" w="9525">
            <a:solidFill>
              <a:srgbClr val="F4B4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72" name="Google Shape;1972;p75"/>
          <p:cNvSpPr txBox="1"/>
          <p:nvPr/>
        </p:nvSpPr>
        <p:spPr>
          <a:xfrm>
            <a:off x="1039850" y="2430713"/>
            <a:ext cx="182100" cy="176400"/>
          </a:xfrm>
          <a:prstGeom prst="rect">
            <a:avLst/>
          </a:prstGeom>
          <a:noFill/>
          <a:ln cap="flat" cmpd="sng" w="9525">
            <a:solidFill>
              <a:srgbClr val="F4B4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73" name="Google Shape;1973;p75"/>
          <p:cNvSpPr txBox="1"/>
          <p:nvPr/>
        </p:nvSpPr>
        <p:spPr>
          <a:xfrm>
            <a:off x="1039850" y="2659313"/>
            <a:ext cx="182100" cy="176400"/>
          </a:xfrm>
          <a:prstGeom prst="rect">
            <a:avLst/>
          </a:prstGeom>
          <a:noFill/>
          <a:ln cap="flat" cmpd="sng" w="9525">
            <a:solidFill>
              <a:srgbClr val="F4B4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74" name="Google Shape;1974;p75"/>
          <p:cNvSpPr txBox="1"/>
          <p:nvPr/>
        </p:nvSpPr>
        <p:spPr>
          <a:xfrm>
            <a:off x="1039850" y="2887913"/>
            <a:ext cx="182100" cy="176400"/>
          </a:xfrm>
          <a:prstGeom prst="rect">
            <a:avLst/>
          </a:prstGeom>
          <a:noFill/>
          <a:ln cap="flat" cmpd="sng" w="9525">
            <a:solidFill>
              <a:srgbClr val="F4B4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75" name="Google Shape;1975;p75"/>
          <p:cNvSpPr txBox="1"/>
          <p:nvPr/>
        </p:nvSpPr>
        <p:spPr>
          <a:xfrm>
            <a:off x="1344650" y="2202113"/>
            <a:ext cx="182100" cy="176400"/>
          </a:xfrm>
          <a:prstGeom prst="rect">
            <a:avLst/>
          </a:prstGeom>
          <a:noFill/>
          <a:ln cap="flat" cmpd="sng" w="9525">
            <a:solidFill>
              <a:srgbClr val="F4B4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76" name="Google Shape;1976;p75"/>
          <p:cNvSpPr txBox="1"/>
          <p:nvPr/>
        </p:nvSpPr>
        <p:spPr>
          <a:xfrm>
            <a:off x="1344650" y="2430713"/>
            <a:ext cx="182100" cy="176400"/>
          </a:xfrm>
          <a:prstGeom prst="rect">
            <a:avLst/>
          </a:prstGeom>
          <a:noFill/>
          <a:ln cap="flat" cmpd="sng" w="9525">
            <a:solidFill>
              <a:srgbClr val="F4B4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77" name="Google Shape;1977;p75"/>
          <p:cNvSpPr txBox="1"/>
          <p:nvPr/>
        </p:nvSpPr>
        <p:spPr>
          <a:xfrm>
            <a:off x="1344650" y="2659313"/>
            <a:ext cx="182100" cy="176400"/>
          </a:xfrm>
          <a:prstGeom prst="rect">
            <a:avLst/>
          </a:prstGeom>
          <a:noFill/>
          <a:ln cap="flat" cmpd="sng" w="9525">
            <a:solidFill>
              <a:srgbClr val="F4B4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78" name="Google Shape;1978;p75"/>
          <p:cNvSpPr txBox="1"/>
          <p:nvPr/>
        </p:nvSpPr>
        <p:spPr>
          <a:xfrm>
            <a:off x="1344650" y="2887913"/>
            <a:ext cx="182100" cy="176400"/>
          </a:xfrm>
          <a:prstGeom prst="rect">
            <a:avLst/>
          </a:prstGeom>
          <a:noFill/>
          <a:ln cap="flat" cmpd="sng" w="9525">
            <a:solidFill>
              <a:srgbClr val="F4B4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79" name="Google Shape;1979;p75"/>
          <p:cNvSpPr txBox="1"/>
          <p:nvPr/>
        </p:nvSpPr>
        <p:spPr>
          <a:xfrm>
            <a:off x="1649450" y="2202113"/>
            <a:ext cx="182100" cy="1764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80" name="Google Shape;1980;p75"/>
          <p:cNvSpPr txBox="1"/>
          <p:nvPr/>
        </p:nvSpPr>
        <p:spPr>
          <a:xfrm>
            <a:off x="1649450" y="2430713"/>
            <a:ext cx="182100" cy="1764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81" name="Google Shape;1981;p75"/>
          <p:cNvSpPr txBox="1"/>
          <p:nvPr/>
        </p:nvSpPr>
        <p:spPr>
          <a:xfrm>
            <a:off x="1649450" y="2659313"/>
            <a:ext cx="182100" cy="1764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82" name="Google Shape;1982;p75"/>
          <p:cNvSpPr txBox="1"/>
          <p:nvPr/>
        </p:nvSpPr>
        <p:spPr>
          <a:xfrm>
            <a:off x="1649450" y="2887913"/>
            <a:ext cx="182100" cy="1764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83" name="Google Shape;1983;p75"/>
          <p:cNvSpPr txBox="1"/>
          <p:nvPr/>
        </p:nvSpPr>
        <p:spPr>
          <a:xfrm>
            <a:off x="1954250" y="2202113"/>
            <a:ext cx="182100" cy="17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84" name="Google Shape;1984;p75"/>
          <p:cNvSpPr txBox="1"/>
          <p:nvPr/>
        </p:nvSpPr>
        <p:spPr>
          <a:xfrm>
            <a:off x="1954250" y="2430713"/>
            <a:ext cx="182100" cy="17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85" name="Google Shape;1985;p75"/>
          <p:cNvSpPr txBox="1"/>
          <p:nvPr/>
        </p:nvSpPr>
        <p:spPr>
          <a:xfrm>
            <a:off x="1954250" y="2659313"/>
            <a:ext cx="182100" cy="17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86" name="Google Shape;1986;p75"/>
          <p:cNvSpPr txBox="1"/>
          <p:nvPr/>
        </p:nvSpPr>
        <p:spPr>
          <a:xfrm>
            <a:off x="1954250" y="2887913"/>
            <a:ext cx="182100" cy="17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87" name="Google Shape;1987;p75"/>
          <p:cNvSpPr/>
          <p:nvPr/>
        </p:nvSpPr>
        <p:spPr>
          <a:xfrm>
            <a:off x="2868650" y="2887925"/>
            <a:ext cx="1572600" cy="1807800"/>
          </a:xfrm>
          <a:prstGeom prst="can">
            <a:avLst>
              <a:gd fmla="val 25000"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88" name="Google Shape;1988;p75"/>
          <p:cNvSpPr txBox="1"/>
          <p:nvPr/>
        </p:nvSpPr>
        <p:spPr>
          <a:xfrm>
            <a:off x="3266800" y="1802400"/>
            <a:ext cx="3256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sz="1200">
                <a:solidFill>
                  <a:srgbClr val="0D0D0D"/>
                </a:solidFill>
                <a:highlight>
                  <a:srgbClr val="FFFFFF"/>
                </a:highlight>
                <a:latin typeface="Roboto"/>
                <a:ea typeface="Roboto"/>
                <a:cs typeface="Roboto"/>
                <a:sym typeface="Roboto"/>
              </a:rPr>
              <a:t>The models </a:t>
            </a:r>
            <a:r>
              <a:rPr lang="en-GB" sz="1200">
                <a:solidFill>
                  <a:srgbClr val="0D0D0D"/>
                </a:solidFill>
                <a:highlight>
                  <a:srgbClr val="FFFFFF"/>
                </a:highlight>
                <a:latin typeface="Roboto"/>
                <a:ea typeface="Roboto"/>
                <a:cs typeface="Roboto"/>
                <a:sym typeface="Roboto"/>
              </a:rPr>
              <a:t>output</a:t>
            </a:r>
            <a:r>
              <a:rPr lang="en-GB" sz="1200">
                <a:solidFill>
                  <a:srgbClr val="0D0D0D"/>
                </a:solidFill>
                <a:highlight>
                  <a:srgbClr val="FFFFFF"/>
                </a:highlight>
                <a:latin typeface="Roboto"/>
                <a:ea typeface="Roboto"/>
                <a:cs typeface="Roboto"/>
                <a:sym typeface="Roboto"/>
              </a:rPr>
              <a:t> a sequence of integers</a:t>
            </a:r>
            <a:endParaRPr b="1" i="0" sz="1400" u="none" cap="none" strike="noStrike">
              <a:solidFill>
                <a:srgbClr val="000000"/>
              </a:solidFill>
              <a:latin typeface="Roboto"/>
              <a:ea typeface="Roboto"/>
              <a:cs typeface="Roboto"/>
              <a:sym typeface="Roboto"/>
            </a:endParaRPr>
          </a:p>
        </p:txBody>
      </p:sp>
      <p:sp>
        <p:nvSpPr>
          <p:cNvPr id="1989" name="Google Shape;1989;p75"/>
          <p:cNvSpPr txBox="1"/>
          <p:nvPr/>
        </p:nvSpPr>
        <p:spPr>
          <a:xfrm>
            <a:off x="3143113" y="4726650"/>
            <a:ext cx="141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GB">
                <a:solidFill>
                  <a:srgbClr val="0D0D0D"/>
                </a:solidFill>
                <a:highlight>
                  <a:srgbClr val="FFFFFF"/>
                </a:highlight>
                <a:latin typeface="Roboto"/>
                <a:ea typeface="Roboto"/>
                <a:cs typeface="Roboto"/>
                <a:sym typeface="Roboto"/>
              </a:rPr>
              <a:t>Codebook</a:t>
            </a:r>
            <a:endParaRPr b="1" i="0" u="none" cap="none" strike="noStrike">
              <a:solidFill>
                <a:srgbClr val="000000"/>
              </a:solidFill>
              <a:latin typeface="Roboto"/>
              <a:ea typeface="Roboto"/>
              <a:cs typeface="Roboto"/>
              <a:sym typeface="Roboto"/>
            </a:endParaRPr>
          </a:p>
        </p:txBody>
      </p:sp>
      <p:sp>
        <p:nvSpPr>
          <p:cNvPr id="1990" name="Google Shape;1990;p75"/>
          <p:cNvSpPr txBox="1"/>
          <p:nvPr/>
        </p:nvSpPr>
        <p:spPr>
          <a:xfrm>
            <a:off x="3256350" y="3355038"/>
            <a:ext cx="182100" cy="176400"/>
          </a:xfrm>
          <a:prstGeom prst="rect">
            <a:avLst/>
          </a:prstGeom>
          <a:noFill/>
          <a:ln cap="flat" cmpd="sng" w="9525">
            <a:solidFill>
              <a:srgbClr val="0F9D5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91" name="Google Shape;1991;p75"/>
          <p:cNvSpPr txBox="1"/>
          <p:nvPr/>
        </p:nvSpPr>
        <p:spPr>
          <a:xfrm>
            <a:off x="3256350" y="3583638"/>
            <a:ext cx="182100" cy="176400"/>
          </a:xfrm>
          <a:prstGeom prst="rect">
            <a:avLst/>
          </a:prstGeom>
          <a:noFill/>
          <a:ln cap="flat" cmpd="sng" w="9525">
            <a:solidFill>
              <a:srgbClr val="0F9D5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92" name="Google Shape;1992;p75"/>
          <p:cNvSpPr txBox="1"/>
          <p:nvPr/>
        </p:nvSpPr>
        <p:spPr>
          <a:xfrm>
            <a:off x="3256350" y="3812238"/>
            <a:ext cx="182100" cy="176400"/>
          </a:xfrm>
          <a:prstGeom prst="rect">
            <a:avLst/>
          </a:prstGeom>
          <a:noFill/>
          <a:ln cap="flat" cmpd="sng" w="9525">
            <a:solidFill>
              <a:srgbClr val="0F9D5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93" name="Google Shape;1993;p75"/>
          <p:cNvSpPr txBox="1"/>
          <p:nvPr/>
        </p:nvSpPr>
        <p:spPr>
          <a:xfrm>
            <a:off x="3256350" y="4040838"/>
            <a:ext cx="182100" cy="176400"/>
          </a:xfrm>
          <a:prstGeom prst="rect">
            <a:avLst/>
          </a:prstGeom>
          <a:noFill/>
          <a:ln cap="flat" cmpd="sng" w="9525">
            <a:solidFill>
              <a:srgbClr val="0F9D5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94" name="Google Shape;1994;p75"/>
          <p:cNvSpPr txBox="1"/>
          <p:nvPr/>
        </p:nvSpPr>
        <p:spPr>
          <a:xfrm>
            <a:off x="2961025" y="3355038"/>
            <a:ext cx="182100" cy="176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Roboto"/>
              <a:ea typeface="Roboto"/>
              <a:cs typeface="Roboto"/>
              <a:sym typeface="Roboto"/>
            </a:endParaRPr>
          </a:p>
        </p:txBody>
      </p:sp>
      <p:sp>
        <p:nvSpPr>
          <p:cNvPr id="1995" name="Google Shape;1995;p75"/>
          <p:cNvSpPr txBox="1"/>
          <p:nvPr/>
        </p:nvSpPr>
        <p:spPr>
          <a:xfrm>
            <a:off x="2961025" y="3583638"/>
            <a:ext cx="182100" cy="176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Roboto"/>
              <a:ea typeface="Roboto"/>
              <a:cs typeface="Roboto"/>
              <a:sym typeface="Roboto"/>
            </a:endParaRPr>
          </a:p>
        </p:txBody>
      </p:sp>
      <p:sp>
        <p:nvSpPr>
          <p:cNvPr id="1996" name="Google Shape;1996;p75"/>
          <p:cNvSpPr txBox="1"/>
          <p:nvPr/>
        </p:nvSpPr>
        <p:spPr>
          <a:xfrm>
            <a:off x="2961025" y="3812238"/>
            <a:ext cx="182100" cy="176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Roboto"/>
              <a:ea typeface="Roboto"/>
              <a:cs typeface="Roboto"/>
              <a:sym typeface="Roboto"/>
            </a:endParaRPr>
          </a:p>
        </p:txBody>
      </p:sp>
      <p:sp>
        <p:nvSpPr>
          <p:cNvPr id="1997" name="Google Shape;1997;p75"/>
          <p:cNvSpPr txBox="1"/>
          <p:nvPr/>
        </p:nvSpPr>
        <p:spPr>
          <a:xfrm>
            <a:off x="2961025" y="4040838"/>
            <a:ext cx="182100" cy="176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Roboto"/>
              <a:ea typeface="Roboto"/>
              <a:cs typeface="Roboto"/>
              <a:sym typeface="Roboto"/>
            </a:endParaRPr>
          </a:p>
        </p:txBody>
      </p:sp>
      <p:sp>
        <p:nvSpPr>
          <p:cNvPr id="1998" name="Google Shape;1998;p75"/>
          <p:cNvSpPr txBox="1"/>
          <p:nvPr/>
        </p:nvSpPr>
        <p:spPr>
          <a:xfrm>
            <a:off x="3561150" y="3355038"/>
            <a:ext cx="182100" cy="17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999" name="Google Shape;1999;p75"/>
          <p:cNvSpPr txBox="1"/>
          <p:nvPr/>
        </p:nvSpPr>
        <p:spPr>
          <a:xfrm>
            <a:off x="3561150" y="3583638"/>
            <a:ext cx="182100" cy="17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2000" name="Google Shape;2000;p75"/>
          <p:cNvSpPr txBox="1"/>
          <p:nvPr/>
        </p:nvSpPr>
        <p:spPr>
          <a:xfrm>
            <a:off x="3561150" y="3812238"/>
            <a:ext cx="182100" cy="17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2001" name="Google Shape;2001;p75"/>
          <p:cNvSpPr txBox="1"/>
          <p:nvPr/>
        </p:nvSpPr>
        <p:spPr>
          <a:xfrm>
            <a:off x="3561150" y="4040838"/>
            <a:ext cx="182100" cy="17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2002" name="Google Shape;2002;p75"/>
          <p:cNvSpPr txBox="1"/>
          <p:nvPr/>
        </p:nvSpPr>
        <p:spPr>
          <a:xfrm>
            <a:off x="3865950" y="3355038"/>
            <a:ext cx="182100" cy="1764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2003" name="Google Shape;2003;p75"/>
          <p:cNvSpPr txBox="1"/>
          <p:nvPr/>
        </p:nvSpPr>
        <p:spPr>
          <a:xfrm>
            <a:off x="3865950" y="3583638"/>
            <a:ext cx="182100" cy="1764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2004" name="Google Shape;2004;p75"/>
          <p:cNvSpPr txBox="1"/>
          <p:nvPr/>
        </p:nvSpPr>
        <p:spPr>
          <a:xfrm>
            <a:off x="3865950" y="3812238"/>
            <a:ext cx="182100" cy="1764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2005" name="Google Shape;2005;p75"/>
          <p:cNvSpPr txBox="1"/>
          <p:nvPr/>
        </p:nvSpPr>
        <p:spPr>
          <a:xfrm>
            <a:off x="3865950" y="4040838"/>
            <a:ext cx="182100" cy="1764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2006" name="Google Shape;2006;p75"/>
          <p:cNvSpPr txBox="1"/>
          <p:nvPr/>
        </p:nvSpPr>
        <p:spPr>
          <a:xfrm>
            <a:off x="4170750" y="3355038"/>
            <a:ext cx="182100" cy="1764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2007" name="Google Shape;2007;p75"/>
          <p:cNvSpPr txBox="1"/>
          <p:nvPr/>
        </p:nvSpPr>
        <p:spPr>
          <a:xfrm>
            <a:off x="4170750" y="3583638"/>
            <a:ext cx="182100" cy="1764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2008" name="Google Shape;2008;p75"/>
          <p:cNvSpPr txBox="1"/>
          <p:nvPr/>
        </p:nvSpPr>
        <p:spPr>
          <a:xfrm>
            <a:off x="4170750" y="3812238"/>
            <a:ext cx="182100" cy="1764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2009" name="Google Shape;2009;p75"/>
          <p:cNvSpPr txBox="1"/>
          <p:nvPr/>
        </p:nvSpPr>
        <p:spPr>
          <a:xfrm>
            <a:off x="4170750" y="4040838"/>
            <a:ext cx="182100" cy="1764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2010" name="Google Shape;2010;p75"/>
          <p:cNvSpPr txBox="1"/>
          <p:nvPr/>
        </p:nvSpPr>
        <p:spPr>
          <a:xfrm>
            <a:off x="2961028" y="4269450"/>
            <a:ext cx="295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sz="1200">
                <a:solidFill>
                  <a:schemeClr val="accent3"/>
                </a:solidFill>
                <a:highlight>
                  <a:srgbClr val="FFFFFF"/>
                </a:highlight>
                <a:latin typeface="Roboto"/>
                <a:ea typeface="Roboto"/>
                <a:cs typeface="Roboto"/>
                <a:sym typeface="Roboto"/>
              </a:rPr>
              <a:t>0</a:t>
            </a:r>
            <a:endParaRPr b="1" i="0" sz="1400" u="none" cap="none" strike="noStrike">
              <a:solidFill>
                <a:schemeClr val="accent3"/>
              </a:solidFill>
              <a:latin typeface="Roboto"/>
              <a:ea typeface="Roboto"/>
              <a:cs typeface="Roboto"/>
              <a:sym typeface="Roboto"/>
            </a:endParaRPr>
          </a:p>
        </p:txBody>
      </p:sp>
      <p:sp>
        <p:nvSpPr>
          <p:cNvPr id="2011" name="Google Shape;2011;p75"/>
          <p:cNvSpPr txBox="1"/>
          <p:nvPr/>
        </p:nvSpPr>
        <p:spPr>
          <a:xfrm>
            <a:off x="3265828" y="4269450"/>
            <a:ext cx="295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sz="1200">
                <a:solidFill>
                  <a:schemeClr val="accent2"/>
                </a:solidFill>
                <a:highlight>
                  <a:srgbClr val="FFFFFF"/>
                </a:highlight>
                <a:latin typeface="Roboto"/>
                <a:ea typeface="Roboto"/>
                <a:cs typeface="Roboto"/>
                <a:sym typeface="Roboto"/>
              </a:rPr>
              <a:t>1</a:t>
            </a:r>
            <a:endParaRPr b="1" i="0" sz="1400" u="none" cap="none" strike="noStrike">
              <a:solidFill>
                <a:schemeClr val="accent2"/>
              </a:solidFill>
              <a:latin typeface="Roboto"/>
              <a:ea typeface="Roboto"/>
              <a:cs typeface="Roboto"/>
              <a:sym typeface="Roboto"/>
            </a:endParaRPr>
          </a:p>
        </p:txBody>
      </p:sp>
      <p:sp>
        <p:nvSpPr>
          <p:cNvPr id="2012" name="Google Shape;2012;p75"/>
          <p:cNvSpPr txBox="1"/>
          <p:nvPr/>
        </p:nvSpPr>
        <p:spPr>
          <a:xfrm>
            <a:off x="3561553" y="4269450"/>
            <a:ext cx="295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sz="1200">
                <a:solidFill>
                  <a:schemeClr val="dk1"/>
                </a:solidFill>
                <a:highlight>
                  <a:srgbClr val="FFFFFF"/>
                </a:highlight>
                <a:latin typeface="Roboto"/>
                <a:ea typeface="Roboto"/>
                <a:cs typeface="Roboto"/>
                <a:sym typeface="Roboto"/>
              </a:rPr>
              <a:t>2</a:t>
            </a:r>
            <a:endParaRPr b="1" i="0" sz="1400" u="none" cap="none" strike="noStrike">
              <a:solidFill>
                <a:schemeClr val="dk1"/>
              </a:solidFill>
              <a:latin typeface="Roboto"/>
              <a:ea typeface="Roboto"/>
              <a:cs typeface="Roboto"/>
              <a:sym typeface="Roboto"/>
            </a:endParaRPr>
          </a:p>
        </p:txBody>
      </p:sp>
      <p:sp>
        <p:nvSpPr>
          <p:cNvPr id="2013" name="Google Shape;2013;p75"/>
          <p:cNvSpPr txBox="1"/>
          <p:nvPr/>
        </p:nvSpPr>
        <p:spPr>
          <a:xfrm>
            <a:off x="3857278" y="4269450"/>
            <a:ext cx="295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sz="1200">
                <a:solidFill>
                  <a:schemeClr val="accent6"/>
                </a:solidFill>
                <a:highlight>
                  <a:srgbClr val="FFFFFF"/>
                </a:highlight>
                <a:latin typeface="Roboto"/>
                <a:ea typeface="Roboto"/>
                <a:cs typeface="Roboto"/>
                <a:sym typeface="Roboto"/>
              </a:rPr>
              <a:t>3</a:t>
            </a:r>
            <a:endParaRPr b="1" i="0" sz="1400" u="none" cap="none" strike="noStrike">
              <a:solidFill>
                <a:schemeClr val="accent6"/>
              </a:solidFill>
              <a:latin typeface="Roboto"/>
              <a:ea typeface="Roboto"/>
              <a:cs typeface="Roboto"/>
              <a:sym typeface="Roboto"/>
            </a:endParaRPr>
          </a:p>
        </p:txBody>
      </p:sp>
      <p:sp>
        <p:nvSpPr>
          <p:cNvPr id="2014" name="Google Shape;2014;p75"/>
          <p:cNvSpPr txBox="1"/>
          <p:nvPr/>
        </p:nvSpPr>
        <p:spPr>
          <a:xfrm>
            <a:off x="4162078" y="4269450"/>
            <a:ext cx="295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sz="1200">
                <a:solidFill>
                  <a:srgbClr val="FF00FF"/>
                </a:solidFill>
                <a:highlight>
                  <a:srgbClr val="FFFFFF"/>
                </a:highlight>
                <a:latin typeface="Roboto"/>
                <a:ea typeface="Roboto"/>
                <a:cs typeface="Roboto"/>
                <a:sym typeface="Roboto"/>
              </a:rPr>
              <a:t>4</a:t>
            </a:r>
            <a:endParaRPr b="1" i="0" sz="1400" u="none" cap="none" strike="noStrike">
              <a:solidFill>
                <a:srgbClr val="FF00FF"/>
              </a:solidFill>
              <a:latin typeface="Roboto"/>
              <a:ea typeface="Roboto"/>
              <a:cs typeface="Roboto"/>
              <a:sym typeface="Roboto"/>
            </a:endParaRPr>
          </a:p>
        </p:txBody>
      </p:sp>
      <p:sp>
        <p:nvSpPr>
          <p:cNvPr id="2015" name="Google Shape;2015;p75"/>
          <p:cNvSpPr txBox="1"/>
          <p:nvPr/>
        </p:nvSpPr>
        <p:spPr>
          <a:xfrm>
            <a:off x="370228" y="1831050"/>
            <a:ext cx="295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sz="1200">
                <a:solidFill>
                  <a:schemeClr val="accent2"/>
                </a:solidFill>
                <a:highlight>
                  <a:srgbClr val="FFFFFF"/>
                </a:highlight>
                <a:latin typeface="Roboto"/>
                <a:ea typeface="Roboto"/>
                <a:cs typeface="Roboto"/>
                <a:sym typeface="Roboto"/>
              </a:rPr>
              <a:t>1</a:t>
            </a:r>
            <a:endParaRPr b="1" i="0" sz="1400" u="none" cap="none" strike="noStrike">
              <a:solidFill>
                <a:schemeClr val="accent2"/>
              </a:solidFill>
              <a:latin typeface="Roboto"/>
              <a:ea typeface="Roboto"/>
              <a:cs typeface="Roboto"/>
              <a:sym typeface="Roboto"/>
            </a:endParaRPr>
          </a:p>
        </p:txBody>
      </p:sp>
      <p:sp>
        <p:nvSpPr>
          <p:cNvPr id="2016" name="Google Shape;2016;p75"/>
          <p:cNvSpPr txBox="1"/>
          <p:nvPr/>
        </p:nvSpPr>
        <p:spPr>
          <a:xfrm>
            <a:off x="675028" y="1831050"/>
            <a:ext cx="295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sz="1200">
                <a:solidFill>
                  <a:schemeClr val="accent3"/>
                </a:solidFill>
                <a:highlight>
                  <a:srgbClr val="FFFFFF"/>
                </a:highlight>
                <a:latin typeface="Roboto"/>
                <a:ea typeface="Roboto"/>
                <a:cs typeface="Roboto"/>
                <a:sym typeface="Roboto"/>
              </a:rPr>
              <a:t>0</a:t>
            </a:r>
            <a:endParaRPr b="1" i="0" sz="1400" u="none" cap="none" strike="noStrike">
              <a:solidFill>
                <a:schemeClr val="accent3"/>
              </a:solidFill>
              <a:latin typeface="Roboto"/>
              <a:ea typeface="Roboto"/>
              <a:cs typeface="Roboto"/>
              <a:sym typeface="Roboto"/>
            </a:endParaRPr>
          </a:p>
        </p:txBody>
      </p:sp>
      <p:sp>
        <p:nvSpPr>
          <p:cNvPr id="2017" name="Google Shape;2017;p75"/>
          <p:cNvSpPr txBox="1"/>
          <p:nvPr/>
        </p:nvSpPr>
        <p:spPr>
          <a:xfrm>
            <a:off x="1037878" y="1831050"/>
            <a:ext cx="295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sz="1200">
                <a:solidFill>
                  <a:schemeClr val="accent6"/>
                </a:solidFill>
                <a:highlight>
                  <a:srgbClr val="FFFFFF"/>
                </a:highlight>
                <a:latin typeface="Roboto"/>
                <a:ea typeface="Roboto"/>
                <a:cs typeface="Roboto"/>
                <a:sym typeface="Roboto"/>
              </a:rPr>
              <a:t>3</a:t>
            </a:r>
            <a:endParaRPr b="1" i="0" sz="1400" u="none" cap="none" strike="noStrike">
              <a:solidFill>
                <a:schemeClr val="accent6"/>
              </a:solidFill>
              <a:latin typeface="Roboto"/>
              <a:ea typeface="Roboto"/>
              <a:cs typeface="Roboto"/>
              <a:sym typeface="Roboto"/>
            </a:endParaRPr>
          </a:p>
        </p:txBody>
      </p:sp>
      <p:sp>
        <p:nvSpPr>
          <p:cNvPr id="2018" name="Google Shape;2018;p75"/>
          <p:cNvSpPr txBox="1"/>
          <p:nvPr/>
        </p:nvSpPr>
        <p:spPr>
          <a:xfrm>
            <a:off x="1342678" y="1831050"/>
            <a:ext cx="295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sz="1200">
                <a:solidFill>
                  <a:schemeClr val="accent6"/>
                </a:solidFill>
                <a:highlight>
                  <a:srgbClr val="FFFFFF"/>
                </a:highlight>
                <a:latin typeface="Roboto"/>
                <a:ea typeface="Roboto"/>
                <a:cs typeface="Roboto"/>
                <a:sym typeface="Roboto"/>
              </a:rPr>
              <a:t>3</a:t>
            </a:r>
            <a:endParaRPr b="1" i="0" sz="1400" u="none" cap="none" strike="noStrike">
              <a:solidFill>
                <a:schemeClr val="accent6"/>
              </a:solidFill>
              <a:latin typeface="Roboto"/>
              <a:ea typeface="Roboto"/>
              <a:cs typeface="Roboto"/>
              <a:sym typeface="Roboto"/>
            </a:endParaRPr>
          </a:p>
        </p:txBody>
      </p:sp>
      <p:sp>
        <p:nvSpPr>
          <p:cNvPr id="2019" name="Google Shape;2019;p75"/>
          <p:cNvSpPr txBox="1"/>
          <p:nvPr/>
        </p:nvSpPr>
        <p:spPr>
          <a:xfrm>
            <a:off x="1571278" y="1831050"/>
            <a:ext cx="295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sz="1200">
                <a:solidFill>
                  <a:srgbClr val="FF00FF"/>
                </a:solidFill>
                <a:highlight>
                  <a:srgbClr val="FFFFFF"/>
                </a:highlight>
                <a:latin typeface="Roboto"/>
                <a:ea typeface="Roboto"/>
                <a:cs typeface="Roboto"/>
                <a:sym typeface="Roboto"/>
              </a:rPr>
              <a:t>4</a:t>
            </a:r>
            <a:endParaRPr b="1" i="0" sz="1400" u="none" cap="none" strike="noStrike">
              <a:solidFill>
                <a:srgbClr val="FF00FF"/>
              </a:solidFill>
              <a:latin typeface="Roboto"/>
              <a:ea typeface="Roboto"/>
              <a:cs typeface="Roboto"/>
              <a:sym typeface="Roboto"/>
            </a:endParaRPr>
          </a:p>
        </p:txBody>
      </p:sp>
      <p:sp>
        <p:nvSpPr>
          <p:cNvPr id="2020" name="Google Shape;2020;p75"/>
          <p:cNvSpPr txBox="1"/>
          <p:nvPr/>
        </p:nvSpPr>
        <p:spPr>
          <a:xfrm>
            <a:off x="1885153" y="1831050"/>
            <a:ext cx="295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sz="1200">
                <a:solidFill>
                  <a:schemeClr val="dk1"/>
                </a:solidFill>
                <a:highlight>
                  <a:srgbClr val="FFFFFF"/>
                </a:highlight>
                <a:latin typeface="Roboto"/>
                <a:ea typeface="Roboto"/>
                <a:cs typeface="Roboto"/>
                <a:sym typeface="Roboto"/>
              </a:rPr>
              <a:t>2</a:t>
            </a:r>
            <a:endParaRPr b="1" i="0" sz="1400" u="none" cap="none" strike="noStrike">
              <a:solidFill>
                <a:schemeClr val="dk1"/>
              </a:solidFill>
              <a:latin typeface="Roboto"/>
              <a:ea typeface="Roboto"/>
              <a:cs typeface="Roboto"/>
              <a:sym typeface="Roboto"/>
            </a:endParaRPr>
          </a:p>
        </p:txBody>
      </p:sp>
      <p:sp>
        <p:nvSpPr>
          <p:cNvPr id="2021" name="Google Shape;2021;p75"/>
          <p:cNvSpPr txBox="1"/>
          <p:nvPr/>
        </p:nvSpPr>
        <p:spPr>
          <a:xfrm>
            <a:off x="232000" y="894475"/>
            <a:ext cx="5664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lang="en-GB">
                <a:latin typeface="Roboto"/>
                <a:ea typeface="Roboto"/>
                <a:cs typeface="Roboto"/>
                <a:sym typeface="Roboto"/>
              </a:rPr>
              <a:t>We assign a different integer to each vector in the codebook.</a:t>
            </a:r>
            <a:endParaRPr b="0" i="0" sz="1400" u="none" cap="none" strike="noStrike">
              <a:solidFill>
                <a:srgbClr val="000000"/>
              </a:solidFill>
              <a:latin typeface="Roboto"/>
              <a:ea typeface="Roboto"/>
              <a:cs typeface="Roboto"/>
              <a:sym typeface="Roboto"/>
            </a:endParaRPr>
          </a:p>
        </p:txBody>
      </p:sp>
      <p:cxnSp>
        <p:nvCxnSpPr>
          <p:cNvPr id="2022" name="Google Shape;2022;p75"/>
          <p:cNvCxnSpPr/>
          <p:nvPr/>
        </p:nvCxnSpPr>
        <p:spPr>
          <a:xfrm>
            <a:off x="2285863" y="1985700"/>
            <a:ext cx="875400" cy="2700"/>
          </a:xfrm>
          <a:prstGeom prst="straightConnector1">
            <a:avLst/>
          </a:prstGeom>
          <a:noFill/>
          <a:ln cap="flat" cmpd="sng" w="9525">
            <a:solidFill>
              <a:schemeClr val="dk2"/>
            </a:solidFill>
            <a:prstDash val="solid"/>
            <a:round/>
            <a:headEnd len="med" w="med" type="none"/>
            <a:tailEnd len="med" w="med" type="triangle"/>
          </a:ln>
        </p:spPr>
      </p:cxnSp>
      <p:sp>
        <p:nvSpPr>
          <p:cNvPr id="2023" name="Google Shape;2023;p75"/>
          <p:cNvSpPr txBox="1"/>
          <p:nvPr/>
        </p:nvSpPr>
        <p:spPr>
          <a:xfrm>
            <a:off x="5990200" y="29287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solidFill>
                  <a:srgbClr val="0D0D0D"/>
                </a:solidFill>
                <a:highlight>
                  <a:srgbClr val="FFFFFF"/>
                </a:highlight>
                <a:latin typeface="Roboto"/>
                <a:ea typeface="Roboto"/>
                <a:cs typeface="Roboto"/>
                <a:sym typeface="Roboto"/>
              </a:rPr>
              <a:t>Where can this be helpful?</a:t>
            </a:r>
            <a:endParaRPr i="1" sz="1600"/>
          </a:p>
        </p:txBody>
      </p:sp>
      <p:pic>
        <p:nvPicPr>
          <p:cNvPr id="2024" name="Google Shape;2024;p75"/>
          <p:cNvPicPr preferRelativeResize="0"/>
          <p:nvPr/>
        </p:nvPicPr>
        <p:blipFill>
          <a:blip r:embed="rId4">
            <a:alphaModFix/>
          </a:blip>
          <a:stretch>
            <a:fillRect/>
          </a:stretch>
        </p:blipFill>
        <p:spPr>
          <a:xfrm>
            <a:off x="4589875" y="3507450"/>
            <a:ext cx="1746900" cy="917115"/>
          </a:xfrm>
          <a:prstGeom prst="rect">
            <a:avLst/>
          </a:prstGeom>
          <a:noFill/>
          <a:ln>
            <a:noFill/>
          </a:ln>
        </p:spPr>
      </p:pic>
      <p:sp>
        <p:nvSpPr>
          <p:cNvPr id="2025" name="Google Shape;2025;p75"/>
          <p:cNvSpPr/>
          <p:nvPr/>
        </p:nvSpPr>
        <p:spPr>
          <a:xfrm>
            <a:off x="5608388" y="2479075"/>
            <a:ext cx="3136320" cy="1433376"/>
          </a:xfrm>
          <a:prstGeom prst="cloud">
            <a:avLst/>
          </a:prstGeom>
          <a:solidFill>
            <a:srgbClr val="29D2F5">
              <a:alpha val="21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9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029" name="Shape 2029"/>
        <p:cNvGrpSpPr/>
        <p:nvPr/>
      </p:nvGrpSpPr>
      <p:grpSpPr>
        <a:xfrm>
          <a:off x="0" y="0"/>
          <a:ext cx="0" cy="0"/>
          <a:chOff x="0" y="0"/>
          <a:chExt cx="0" cy="0"/>
        </a:xfrm>
      </p:grpSpPr>
      <p:sp>
        <p:nvSpPr>
          <p:cNvPr id="2030" name="Google Shape;2030;p7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Discrete Audio Representations</a:t>
            </a:r>
            <a:endParaRPr sz="2600"/>
          </a:p>
        </p:txBody>
      </p:sp>
      <p:sp>
        <p:nvSpPr>
          <p:cNvPr id="2031" name="Google Shape;2031;p76"/>
          <p:cNvSpPr txBox="1"/>
          <p:nvPr>
            <p:ph idx="12" type="sldNum"/>
          </p:nvPr>
        </p:nvSpPr>
        <p:spPr>
          <a:xfrm>
            <a:off x="82949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2032" name="Google Shape;2032;p76"/>
          <p:cNvSpPr txBox="1"/>
          <p:nvPr/>
        </p:nvSpPr>
        <p:spPr>
          <a:xfrm>
            <a:off x="232000" y="818275"/>
            <a:ext cx="4045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lang="en-GB">
                <a:latin typeface="Roboto"/>
                <a:ea typeface="Roboto"/>
                <a:cs typeface="Roboto"/>
                <a:sym typeface="Roboto"/>
              </a:rPr>
              <a:t>Discrete audio tokens can be </a:t>
            </a:r>
            <a:r>
              <a:rPr lang="en-GB">
                <a:latin typeface="Roboto"/>
                <a:ea typeface="Roboto"/>
                <a:cs typeface="Roboto"/>
                <a:sym typeface="Roboto"/>
              </a:rPr>
              <a:t>helpful</a:t>
            </a:r>
            <a:r>
              <a:rPr lang="en-GB">
                <a:latin typeface="Roboto"/>
                <a:ea typeface="Roboto"/>
                <a:cs typeface="Roboto"/>
                <a:sym typeface="Roboto"/>
              </a:rPr>
              <a:t> for:</a:t>
            </a:r>
            <a:endParaRPr b="0" i="0" sz="1400" u="none" cap="none" strike="noStrike">
              <a:solidFill>
                <a:srgbClr val="000000"/>
              </a:solidFill>
              <a:latin typeface="Roboto"/>
              <a:ea typeface="Roboto"/>
              <a:cs typeface="Roboto"/>
              <a:sym typeface="Roboto"/>
            </a:endParaRPr>
          </a:p>
        </p:txBody>
      </p:sp>
      <p:pic>
        <p:nvPicPr>
          <p:cNvPr id="2033" name="Google Shape;2033;p76"/>
          <p:cNvPicPr preferRelativeResize="0"/>
          <p:nvPr/>
        </p:nvPicPr>
        <p:blipFill>
          <a:blip r:embed="rId3">
            <a:alphaModFix/>
          </a:blip>
          <a:stretch>
            <a:fillRect/>
          </a:stretch>
        </p:blipFill>
        <p:spPr>
          <a:xfrm>
            <a:off x="740350" y="1417700"/>
            <a:ext cx="658100" cy="658100"/>
          </a:xfrm>
          <a:prstGeom prst="rect">
            <a:avLst/>
          </a:prstGeom>
          <a:noFill/>
          <a:ln>
            <a:noFill/>
          </a:ln>
        </p:spPr>
      </p:pic>
      <p:sp>
        <p:nvSpPr>
          <p:cNvPr id="2034" name="Google Shape;2034;p76"/>
          <p:cNvSpPr txBox="1"/>
          <p:nvPr/>
        </p:nvSpPr>
        <p:spPr>
          <a:xfrm>
            <a:off x="1731225" y="1577125"/>
            <a:ext cx="480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Efficient data </a:t>
            </a:r>
            <a:r>
              <a:rPr b="1" lang="en-GB"/>
              <a:t>storage</a:t>
            </a:r>
            <a:r>
              <a:rPr lang="en-GB"/>
              <a:t> and </a:t>
            </a:r>
            <a:r>
              <a:rPr b="1" lang="en-GB"/>
              <a:t>transmission</a:t>
            </a:r>
            <a:r>
              <a:rPr lang="en-GB"/>
              <a:t>.</a:t>
            </a:r>
            <a:endParaRPr/>
          </a:p>
        </p:txBody>
      </p:sp>
      <p:pic>
        <p:nvPicPr>
          <p:cNvPr id="2035" name="Google Shape;2035;p76"/>
          <p:cNvPicPr preferRelativeResize="0"/>
          <p:nvPr/>
        </p:nvPicPr>
        <p:blipFill>
          <a:blip r:embed="rId4">
            <a:alphaModFix/>
          </a:blip>
          <a:stretch>
            <a:fillRect/>
          </a:stretch>
        </p:blipFill>
        <p:spPr>
          <a:xfrm>
            <a:off x="566325" y="2411725"/>
            <a:ext cx="1085451" cy="1085451"/>
          </a:xfrm>
          <a:prstGeom prst="rect">
            <a:avLst/>
          </a:prstGeom>
          <a:noFill/>
          <a:ln>
            <a:noFill/>
          </a:ln>
        </p:spPr>
      </p:pic>
      <p:pic>
        <p:nvPicPr>
          <p:cNvPr id="2036" name="Google Shape;2036;p76"/>
          <p:cNvPicPr preferRelativeResize="0"/>
          <p:nvPr/>
        </p:nvPicPr>
        <p:blipFill>
          <a:blip r:embed="rId5">
            <a:alphaModFix/>
          </a:blip>
          <a:stretch>
            <a:fillRect/>
          </a:stretch>
        </p:blipFill>
        <p:spPr>
          <a:xfrm>
            <a:off x="2004901" y="2556350"/>
            <a:ext cx="796200" cy="796200"/>
          </a:xfrm>
          <a:prstGeom prst="rect">
            <a:avLst/>
          </a:prstGeom>
          <a:noFill/>
          <a:ln>
            <a:noFill/>
          </a:ln>
        </p:spPr>
      </p:pic>
      <p:sp>
        <p:nvSpPr>
          <p:cNvPr id="2037" name="Google Shape;2037;p76"/>
          <p:cNvSpPr txBox="1"/>
          <p:nvPr/>
        </p:nvSpPr>
        <p:spPr>
          <a:xfrm>
            <a:off x="1597500" y="2706800"/>
            <a:ext cx="5487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D0D0D"/>
                </a:solidFill>
                <a:latin typeface="Roboto"/>
                <a:ea typeface="Roboto"/>
                <a:cs typeface="Roboto"/>
                <a:sym typeface="Roboto"/>
              </a:rPr>
              <a:t>+</a:t>
            </a:r>
            <a:endParaRPr sz="1800">
              <a:solidFill>
                <a:srgbClr val="0D0D0D"/>
              </a:solidFill>
              <a:latin typeface="Roboto"/>
              <a:ea typeface="Roboto"/>
              <a:cs typeface="Roboto"/>
              <a:sym typeface="Roboto"/>
            </a:endParaRPr>
          </a:p>
        </p:txBody>
      </p:sp>
      <p:sp>
        <p:nvSpPr>
          <p:cNvPr id="2038" name="Google Shape;2038;p76"/>
          <p:cNvSpPr txBox="1"/>
          <p:nvPr/>
        </p:nvSpPr>
        <p:spPr>
          <a:xfrm>
            <a:off x="3415050" y="2213900"/>
            <a:ext cx="480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We close the gap between audio processing and NLP!</a:t>
            </a:r>
            <a:endParaRPr/>
          </a:p>
        </p:txBody>
      </p:sp>
      <p:sp>
        <p:nvSpPr>
          <p:cNvPr id="2039" name="Google Shape;2039;p76"/>
          <p:cNvSpPr txBox="1"/>
          <p:nvPr/>
        </p:nvSpPr>
        <p:spPr>
          <a:xfrm>
            <a:off x="4237000" y="2633900"/>
            <a:ext cx="3977400" cy="2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2"/>
                </a:solidFill>
                <a:latin typeface="Roboto"/>
                <a:ea typeface="Roboto"/>
                <a:cs typeface="Roboto"/>
                <a:sym typeface="Roboto"/>
              </a:rPr>
              <a:t>Audio Language Models  (e.g., AudioLM)</a:t>
            </a:r>
            <a:endParaRPr sz="1600">
              <a:solidFill>
                <a:schemeClr val="lt2"/>
              </a:solidFill>
              <a:latin typeface="Roboto"/>
              <a:ea typeface="Roboto"/>
              <a:cs typeface="Roboto"/>
              <a:sym typeface="Roboto"/>
            </a:endParaRPr>
          </a:p>
        </p:txBody>
      </p:sp>
      <p:sp>
        <p:nvSpPr>
          <p:cNvPr id="2040" name="Google Shape;2040;p76"/>
          <p:cNvSpPr txBox="1"/>
          <p:nvPr/>
        </p:nvSpPr>
        <p:spPr>
          <a:xfrm>
            <a:off x="4237000" y="3017175"/>
            <a:ext cx="4228200" cy="2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2"/>
                </a:solidFill>
                <a:latin typeface="Roboto"/>
                <a:ea typeface="Roboto"/>
                <a:cs typeface="Roboto"/>
                <a:sym typeface="Roboto"/>
              </a:rPr>
              <a:t>MultiModal</a:t>
            </a:r>
            <a:r>
              <a:rPr lang="en-GB" sz="1600">
                <a:solidFill>
                  <a:schemeClr val="lt2"/>
                </a:solidFill>
                <a:latin typeface="Roboto"/>
                <a:ea typeface="Roboto"/>
                <a:cs typeface="Roboto"/>
                <a:sym typeface="Roboto"/>
              </a:rPr>
              <a:t> Language Models  (e.g., Gemini)</a:t>
            </a:r>
            <a:endParaRPr sz="1600">
              <a:solidFill>
                <a:schemeClr val="lt2"/>
              </a:solidFill>
              <a:latin typeface="Roboto"/>
              <a:ea typeface="Roboto"/>
              <a:cs typeface="Roboto"/>
              <a:sym typeface="Roboto"/>
            </a:endParaRPr>
          </a:p>
        </p:txBody>
      </p:sp>
      <p:pic>
        <p:nvPicPr>
          <p:cNvPr id="2041" name="Google Shape;2041;p76"/>
          <p:cNvPicPr preferRelativeResize="0"/>
          <p:nvPr/>
        </p:nvPicPr>
        <p:blipFill>
          <a:blip r:embed="rId6">
            <a:alphaModFix/>
          </a:blip>
          <a:stretch>
            <a:fillRect/>
          </a:stretch>
        </p:blipFill>
        <p:spPr>
          <a:xfrm>
            <a:off x="3512625" y="2710100"/>
            <a:ext cx="548702" cy="589880"/>
          </a:xfrm>
          <a:prstGeom prst="rect">
            <a:avLst/>
          </a:prstGeom>
          <a:noFill/>
          <a:ln>
            <a:noFill/>
          </a:ln>
        </p:spPr>
      </p:pic>
      <p:sp>
        <p:nvSpPr>
          <p:cNvPr id="2042" name="Google Shape;2042;p76"/>
          <p:cNvSpPr txBox="1"/>
          <p:nvPr/>
        </p:nvSpPr>
        <p:spPr>
          <a:xfrm>
            <a:off x="2882250" y="3822075"/>
            <a:ext cx="6042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Discrete tokens simplify audio generation tasks like speech enhancement and synthesis, using </a:t>
            </a:r>
            <a:r>
              <a:rPr b="1" lang="en-GB"/>
              <a:t>classification methods</a:t>
            </a:r>
            <a:r>
              <a:rPr lang="en-GB"/>
              <a:t> instead of </a:t>
            </a:r>
            <a:r>
              <a:rPr b="1" lang="en-GB"/>
              <a:t>complex regression</a:t>
            </a:r>
            <a:r>
              <a:rPr lang="en-GB"/>
              <a:t> models.</a:t>
            </a:r>
            <a:endParaRPr/>
          </a:p>
        </p:txBody>
      </p:sp>
      <p:pic>
        <p:nvPicPr>
          <p:cNvPr id="2043" name="Google Shape;2043;p76"/>
          <p:cNvPicPr preferRelativeResize="0"/>
          <p:nvPr/>
        </p:nvPicPr>
        <p:blipFill>
          <a:blip r:embed="rId7">
            <a:alphaModFix/>
          </a:blip>
          <a:stretch>
            <a:fillRect/>
          </a:stretch>
        </p:blipFill>
        <p:spPr>
          <a:xfrm>
            <a:off x="740350" y="3695000"/>
            <a:ext cx="1929686" cy="1085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047" name="Shape 2047"/>
        <p:cNvGrpSpPr/>
        <p:nvPr/>
      </p:nvGrpSpPr>
      <p:grpSpPr>
        <a:xfrm>
          <a:off x="0" y="0"/>
          <a:ext cx="0" cy="0"/>
          <a:chOff x="0" y="0"/>
          <a:chExt cx="0" cy="0"/>
        </a:xfrm>
      </p:grpSpPr>
      <p:sp>
        <p:nvSpPr>
          <p:cNvPr id="2048" name="Google Shape;2048;p7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Discrete Audio Representations</a:t>
            </a:r>
            <a:endParaRPr sz="2600"/>
          </a:p>
        </p:txBody>
      </p:sp>
      <p:sp>
        <p:nvSpPr>
          <p:cNvPr id="2049" name="Google Shape;2049;p77"/>
          <p:cNvSpPr txBox="1"/>
          <p:nvPr>
            <p:ph idx="12" type="sldNum"/>
          </p:nvPr>
        </p:nvSpPr>
        <p:spPr>
          <a:xfrm>
            <a:off x="82949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2050" name="Google Shape;2050;p77"/>
          <p:cNvPicPr preferRelativeResize="0"/>
          <p:nvPr/>
        </p:nvPicPr>
        <p:blipFill>
          <a:blip r:embed="rId3">
            <a:alphaModFix/>
          </a:blip>
          <a:stretch>
            <a:fillRect/>
          </a:stretch>
        </p:blipFill>
        <p:spPr>
          <a:xfrm>
            <a:off x="551275" y="2059650"/>
            <a:ext cx="1746900" cy="917115"/>
          </a:xfrm>
          <a:prstGeom prst="rect">
            <a:avLst/>
          </a:prstGeom>
          <a:noFill/>
          <a:ln>
            <a:noFill/>
          </a:ln>
        </p:spPr>
      </p:pic>
      <p:sp>
        <p:nvSpPr>
          <p:cNvPr id="2051" name="Google Shape;2051;p77"/>
          <p:cNvSpPr/>
          <p:nvPr/>
        </p:nvSpPr>
        <p:spPr>
          <a:xfrm>
            <a:off x="1569788" y="1031275"/>
            <a:ext cx="3136320" cy="1433376"/>
          </a:xfrm>
          <a:prstGeom prst="cloud">
            <a:avLst/>
          </a:prstGeom>
          <a:solidFill>
            <a:srgbClr val="29D2F5">
              <a:alpha val="21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52" name="Google Shape;2052;p77"/>
          <p:cNvSpPr txBox="1"/>
          <p:nvPr/>
        </p:nvSpPr>
        <p:spPr>
          <a:xfrm>
            <a:off x="2015200" y="1480325"/>
            <a:ext cx="224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What's the primary issue?</a:t>
            </a:r>
            <a:endParaRPr/>
          </a:p>
        </p:txBody>
      </p:sp>
      <p:sp>
        <p:nvSpPr>
          <p:cNvPr id="2053" name="Google Shape;2053;p77"/>
          <p:cNvSpPr txBox="1"/>
          <p:nvPr/>
        </p:nvSpPr>
        <p:spPr>
          <a:xfrm>
            <a:off x="551975" y="3192325"/>
            <a:ext cx="7690200" cy="5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2054" name="Google Shape;2054;p77"/>
          <p:cNvSpPr txBox="1"/>
          <p:nvPr/>
        </p:nvSpPr>
        <p:spPr>
          <a:xfrm>
            <a:off x="445800" y="3268225"/>
            <a:ext cx="8131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D0D0D"/>
              </a:buClr>
              <a:buSzPts val="1400"/>
              <a:buChar char="●"/>
            </a:pPr>
            <a:r>
              <a:rPr lang="en-GB">
                <a:solidFill>
                  <a:srgbClr val="0D0D0D"/>
                </a:solidFill>
                <a:highlight>
                  <a:srgbClr val="FFFFFF"/>
                </a:highlight>
              </a:rPr>
              <a:t>The main issue is the</a:t>
            </a:r>
            <a:r>
              <a:rPr b="1" lang="en-GB">
                <a:solidFill>
                  <a:srgbClr val="0D0D0D"/>
                </a:solidFill>
                <a:highlight>
                  <a:srgbClr val="FFFFFF"/>
                </a:highlight>
              </a:rPr>
              <a:t> loss of information</a:t>
            </a:r>
            <a:r>
              <a:rPr lang="en-GB">
                <a:solidFill>
                  <a:srgbClr val="0D0D0D"/>
                </a:solidFill>
                <a:highlight>
                  <a:srgbClr val="FFFFFF"/>
                </a:highlight>
              </a:rPr>
              <a:t> due to the discretization process.</a:t>
            </a:r>
            <a:endParaRPr/>
          </a:p>
        </p:txBody>
      </p:sp>
      <p:sp>
        <p:nvSpPr>
          <p:cNvPr id="2055" name="Google Shape;2055;p77"/>
          <p:cNvSpPr txBox="1"/>
          <p:nvPr/>
        </p:nvSpPr>
        <p:spPr>
          <a:xfrm>
            <a:off x="445800" y="3801625"/>
            <a:ext cx="81315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D0D0D"/>
              </a:buClr>
              <a:buSzPts val="1400"/>
              <a:buChar char="●"/>
            </a:pPr>
            <a:r>
              <a:rPr lang="en-GB">
                <a:solidFill>
                  <a:srgbClr val="0D0D0D"/>
                </a:solidFill>
                <a:highlight>
                  <a:srgbClr val="FFFFFF"/>
                </a:highlight>
              </a:rPr>
              <a:t>However, recent studies shown that discrete audio tokens excel in </a:t>
            </a:r>
            <a:r>
              <a:rPr b="1" lang="en-GB">
                <a:solidFill>
                  <a:srgbClr val="0D0D0D"/>
                </a:solidFill>
                <a:highlight>
                  <a:srgbClr val="FFFFFF"/>
                </a:highlight>
              </a:rPr>
              <a:t>numerous tasks</a:t>
            </a:r>
            <a:r>
              <a:rPr lang="en-GB">
                <a:solidFill>
                  <a:srgbClr val="0D0D0D"/>
                </a:solidFill>
                <a:highlight>
                  <a:srgbClr val="FFFFFF"/>
                </a:highlight>
              </a:rPr>
              <a:t> like ASR, TTS, and Enhancement.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059" name="Shape 2059"/>
        <p:cNvGrpSpPr/>
        <p:nvPr/>
      </p:nvGrpSpPr>
      <p:grpSpPr>
        <a:xfrm>
          <a:off x="0" y="0"/>
          <a:ext cx="0" cy="0"/>
          <a:chOff x="0" y="0"/>
          <a:chExt cx="0" cy="0"/>
        </a:xfrm>
      </p:grpSpPr>
      <p:sp>
        <p:nvSpPr>
          <p:cNvPr id="2060" name="Google Shape;2060;p7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Discrete Audio Representations</a:t>
            </a:r>
            <a:endParaRPr sz="2600"/>
          </a:p>
        </p:txBody>
      </p:sp>
      <p:sp>
        <p:nvSpPr>
          <p:cNvPr id="2061" name="Google Shape;2061;p78"/>
          <p:cNvSpPr txBox="1"/>
          <p:nvPr>
            <p:ph idx="12" type="sldNum"/>
          </p:nvPr>
        </p:nvSpPr>
        <p:spPr>
          <a:xfrm>
            <a:off x="82949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2062" name="Google Shape;2062;p78"/>
          <p:cNvSpPr txBox="1"/>
          <p:nvPr/>
        </p:nvSpPr>
        <p:spPr>
          <a:xfrm>
            <a:off x="445800" y="982225"/>
            <a:ext cx="5826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D0D0D"/>
              </a:buClr>
              <a:buSzPts val="1400"/>
              <a:buChar char="●"/>
            </a:pPr>
            <a:r>
              <a:rPr lang="en-GB">
                <a:solidFill>
                  <a:srgbClr val="0D0D0D"/>
                </a:solidFill>
                <a:highlight>
                  <a:srgbClr val="FFFFFF"/>
                </a:highlight>
              </a:rPr>
              <a:t>In the current literature, we can find two types of audio tokens:</a:t>
            </a:r>
            <a:endParaRPr/>
          </a:p>
        </p:txBody>
      </p:sp>
      <p:sp>
        <p:nvSpPr>
          <p:cNvPr id="2063" name="Google Shape;2063;p78"/>
          <p:cNvSpPr txBox="1"/>
          <p:nvPr/>
        </p:nvSpPr>
        <p:spPr>
          <a:xfrm>
            <a:off x="9666750" y="697500"/>
            <a:ext cx="53505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id="2064" name="Google Shape;2064;p78"/>
          <p:cNvPicPr preferRelativeResize="0"/>
          <p:nvPr/>
        </p:nvPicPr>
        <p:blipFill rotWithShape="1">
          <a:blip r:embed="rId3">
            <a:alphaModFix/>
          </a:blip>
          <a:srcRect b="0" l="0" r="0" t="0"/>
          <a:stretch/>
        </p:blipFill>
        <p:spPr>
          <a:xfrm>
            <a:off x="445800" y="4424075"/>
            <a:ext cx="2143350" cy="546250"/>
          </a:xfrm>
          <a:prstGeom prst="rect">
            <a:avLst/>
          </a:prstGeom>
          <a:noFill/>
          <a:ln>
            <a:noFill/>
          </a:ln>
        </p:spPr>
      </p:pic>
      <p:sp>
        <p:nvSpPr>
          <p:cNvPr id="2065" name="Google Shape;2065;p78"/>
          <p:cNvSpPr/>
          <p:nvPr/>
        </p:nvSpPr>
        <p:spPr>
          <a:xfrm>
            <a:off x="727625" y="3859550"/>
            <a:ext cx="1590000" cy="400200"/>
          </a:xfrm>
          <a:prstGeom prst="rect">
            <a:avLst/>
          </a:prstGeom>
          <a:solidFill>
            <a:srgbClr val="29D2F5">
              <a:alpha val="21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Roboto"/>
                <a:ea typeface="Roboto"/>
                <a:cs typeface="Roboto"/>
                <a:sym typeface="Roboto"/>
              </a:rPr>
              <a:t>Encoder</a:t>
            </a:r>
            <a:endParaRPr sz="1800">
              <a:latin typeface="Roboto"/>
              <a:ea typeface="Roboto"/>
              <a:cs typeface="Roboto"/>
              <a:sym typeface="Roboto"/>
            </a:endParaRPr>
          </a:p>
        </p:txBody>
      </p:sp>
      <p:sp>
        <p:nvSpPr>
          <p:cNvPr id="2066" name="Google Shape;2066;p78"/>
          <p:cNvSpPr/>
          <p:nvPr/>
        </p:nvSpPr>
        <p:spPr>
          <a:xfrm>
            <a:off x="727625" y="3326150"/>
            <a:ext cx="1590000" cy="400200"/>
          </a:xfrm>
          <a:prstGeom prst="rect">
            <a:avLst/>
          </a:prstGeom>
          <a:solidFill>
            <a:srgbClr val="84FB89">
              <a:alpha val="46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Vector Quantizer</a:t>
            </a:r>
            <a:endParaRPr>
              <a:latin typeface="Roboto"/>
              <a:ea typeface="Roboto"/>
              <a:cs typeface="Roboto"/>
              <a:sym typeface="Roboto"/>
            </a:endParaRPr>
          </a:p>
        </p:txBody>
      </p:sp>
      <p:sp>
        <p:nvSpPr>
          <p:cNvPr id="2067" name="Google Shape;2067;p78"/>
          <p:cNvSpPr/>
          <p:nvPr/>
        </p:nvSpPr>
        <p:spPr>
          <a:xfrm>
            <a:off x="727625" y="2792750"/>
            <a:ext cx="1590000" cy="400200"/>
          </a:xfrm>
          <a:prstGeom prst="rect">
            <a:avLst/>
          </a:prstGeom>
          <a:solidFill>
            <a:srgbClr val="FBDC84">
              <a:alpha val="46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Roboto"/>
                <a:ea typeface="Roboto"/>
                <a:cs typeface="Roboto"/>
                <a:sym typeface="Roboto"/>
              </a:rPr>
              <a:t>Decoder</a:t>
            </a:r>
            <a:endParaRPr sz="1800">
              <a:latin typeface="Roboto"/>
              <a:ea typeface="Roboto"/>
              <a:cs typeface="Roboto"/>
              <a:sym typeface="Roboto"/>
            </a:endParaRPr>
          </a:p>
        </p:txBody>
      </p:sp>
      <p:pic>
        <p:nvPicPr>
          <p:cNvPr id="2068" name="Google Shape;2068;p78"/>
          <p:cNvPicPr preferRelativeResize="0"/>
          <p:nvPr/>
        </p:nvPicPr>
        <p:blipFill rotWithShape="1">
          <a:blip r:embed="rId3">
            <a:alphaModFix/>
          </a:blip>
          <a:srcRect b="0" l="0" r="0" t="0"/>
          <a:stretch/>
        </p:blipFill>
        <p:spPr>
          <a:xfrm>
            <a:off x="522000" y="2138075"/>
            <a:ext cx="2143350" cy="546250"/>
          </a:xfrm>
          <a:prstGeom prst="rect">
            <a:avLst/>
          </a:prstGeom>
          <a:noFill/>
          <a:ln>
            <a:noFill/>
          </a:ln>
        </p:spPr>
      </p:pic>
      <p:cxnSp>
        <p:nvCxnSpPr>
          <p:cNvPr id="2069" name="Google Shape;2069;p78"/>
          <p:cNvCxnSpPr/>
          <p:nvPr/>
        </p:nvCxnSpPr>
        <p:spPr>
          <a:xfrm>
            <a:off x="2120125" y="3268875"/>
            <a:ext cx="777900" cy="0"/>
          </a:xfrm>
          <a:prstGeom prst="straightConnector1">
            <a:avLst/>
          </a:prstGeom>
          <a:noFill/>
          <a:ln cap="flat" cmpd="sng" w="9525">
            <a:solidFill>
              <a:schemeClr val="dk2"/>
            </a:solidFill>
            <a:prstDash val="solid"/>
            <a:round/>
            <a:headEnd len="med" w="med" type="none"/>
            <a:tailEnd len="med" w="med" type="triangle"/>
          </a:ln>
        </p:spPr>
      </p:cxnSp>
      <p:sp>
        <p:nvSpPr>
          <p:cNvPr id="2070" name="Google Shape;2070;p78"/>
          <p:cNvSpPr txBox="1"/>
          <p:nvPr/>
        </p:nvSpPr>
        <p:spPr>
          <a:xfrm>
            <a:off x="3005650" y="3068775"/>
            <a:ext cx="177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D0D0D"/>
                </a:solidFill>
                <a:highlight>
                  <a:srgbClr val="FFFFFF"/>
                </a:highlight>
              </a:rPr>
              <a:t>Discrete Tokens</a:t>
            </a:r>
            <a:endParaRPr/>
          </a:p>
        </p:txBody>
      </p:sp>
      <p:pic>
        <p:nvPicPr>
          <p:cNvPr id="2071" name="Google Shape;2071;p78"/>
          <p:cNvPicPr preferRelativeResize="0"/>
          <p:nvPr/>
        </p:nvPicPr>
        <p:blipFill rotWithShape="1">
          <a:blip r:embed="rId3">
            <a:alphaModFix/>
          </a:blip>
          <a:srcRect b="0" l="0" r="0" t="0"/>
          <a:stretch/>
        </p:blipFill>
        <p:spPr>
          <a:xfrm>
            <a:off x="4941600" y="4119275"/>
            <a:ext cx="2143350" cy="546250"/>
          </a:xfrm>
          <a:prstGeom prst="rect">
            <a:avLst/>
          </a:prstGeom>
          <a:noFill/>
          <a:ln>
            <a:noFill/>
          </a:ln>
        </p:spPr>
      </p:pic>
      <p:sp>
        <p:nvSpPr>
          <p:cNvPr id="2072" name="Google Shape;2072;p78"/>
          <p:cNvSpPr/>
          <p:nvPr/>
        </p:nvSpPr>
        <p:spPr>
          <a:xfrm>
            <a:off x="5223425" y="3554750"/>
            <a:ext cx="1590000" cy="400200"/>
          </a:xfrm>
          <a:prstGeom prst="rect">
            <a:avLst/>
          </a:prstGeom>
          <a:solidFill>
            <a:srgbClr val="29D2F5">
              <a:alpha val="21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Roboto"/>
                <a:ea typeface="Roboto"/>
                <a:cs typeface="Roboto"/>
                <a:sym typeface="Roboto"/>
              </a:rPr>
              <a:t>SSL Model</a:t>
            </a:r>
            <a:endParaRPr sz="1800">
              <a:latin typeface="Roboto"/>
              <a:ea typeface="Roboto"/>
              <a:cs typeface="Roboto"/>
              <a:sym typeface="Roboto"/>
            </a:endParaRPr>
          </a:p>
        </p:txBody>
      </p:sp>
      <p:sp>
        <p:nvSpPr>
          <p:cNvPr id="2073" name="Google Shape;2073;p78"/>
          <p:cNvSpPr/>
          <p:nvPr/>
        </p:nvSpPr>
        <p:spPr>
          <a:xfrm>
            <a:off x="5223425" y="3021350"/>
            <a:ext cx="1590000" cy="400200"/>
          </a:xfrm>
          <a:prstGeom prst="rect">
            <a:avLst/>
          </a:prstGeom>
          <a:solidFill>
            <a:srgbClr val="84FB89">
              <a:alpha val="46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Roboto"/>
                <a:ea typeface="Roboto"/>
                <a:cs typeface="Roboto"/>
                <a:sym typeface="Roboto"/>
              </a:rPr>
              <a:t>K-Means Clustering</a:t>
            </a:r>
            <a:endParaRPr sz="1200">
              <a:latin typeface="Roboto"/>
              <a:ea typeface="Roboto"/>
              <a:cs typeface="Roboto"/>
              <a:sym typeface="Roboto"/>
            </a:endParaRPr>
          </a:p>
        </p:txBody>
      </p:sp>
      <p:sp>
        <p:nvSpPr>
          <p:cNvPr id="2074" name="Google Shape;2074;p78"/>
          <p:cNvSpPr txBox="1"/>
          <p:nvPr/>
        </p:nvSpPr>
        <p:spPr>
          <a:xfrm>
            <a:off x="6955775" y="3548625"/>
            <a:ext cx="204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0D0D0D"/>
                </a:solidFill>
                <a:highlight>
                  <a:srgbClr val="FFFFFF"/>
                </a:highlight>
              </a:rPr>
              <a:t>Wav2vec, Huber, WavLM</a:t>
            </a:r>
            <a:endParaRPr sz="1200"/>
          </a:p>
        </p:txBody>
      </p:sp>
      <p:sp>
        <p:nvSpPr>
          <p:cNvPr id="2075" name="Google Shape;2075;p78"/>
          <p:cNvSpPr/>
          <p:nvPr/>
        </p:nvSpPr>
        <p:spPr>
          <a:xfrm>
            <a:off x="5895375" y="2759800"/>
            <a:ext cx="132000" cy="176400"/>
          </a:xfrm>
          <a:prstGeom prst="up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76" name="Google Shape;2076;p78"/>
          <p:cNvSpPr txBox="1"/>
          <p:nvPr/>
        </p:nvSpPr>
        <p:spPr>
          <a:xfrm>
            <a:off x="5223425" y="2370450"/>
            <a:ext cx="177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D0D0D"/>
                </a:solidFill>
                <a:highlight>
                  <a:srgbClr val="FFFFFF"/>
                </a:highlight>
              </a:rPr>
              <a:t>Discrete Tokens</a:t>
            </a:r>
            <a:endParaRPr/>
          </a:p>
        </p:txBody>
      </p:sp>
      <p:pic>
        <p:nvPicPr>
          <p:cNvPr id="2077" name="Google Shape;2077;p78"/>
          <p:cNvPicPr preferRelativeResize="0"/>
          <p:nvPr/>
        </p:nvPicPr>
        <p:blipFill>
          <a:blip r:embed="rId4">
            <a:alphaModFix/>
          </a:blip>
          <a:stretch>
            <a:fillRect/>
          </a:stretch>
        </p:blipFill>
        <p:spPr>
          <a:xfrm>
            <a:off x="7046976" y="2501184"/>
            <a:ext cx="1589999" cy="954780"/>
          </a:xfrm>
          <a:prstGeom prst="rect">
            <a:avLst/>
          </a:prstGeom>
          <a:noFill/>
          <a:ln>
            <a:noFill/>
          </a:ln>
        </p:spPr>
      </p:pic>
      <p:sp>
        <p:nvSpPr>
          <p:cNvPr id="2078" name="Google Shape;2078;p78"/>
          <p:cNvSpPr txBox="1"/>
          <p:nvPr/>
        </p:nvSpPr>
        <p:spPr>
          <a:xfrm>
            <a:off x="445800" y="1613063"/>
            <a:ext cx="4632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u="sng">
                <a:solidFill>
                  <a:schemeClr val="lt2"/>
                </a:solidFill>
                <a:latin typeface="Roboto"/>
                <a:ea typeface="Roboto"/>
                <a:cs typeface="Roboto"/>
                <a:sym typeface="Roboto"/>
              </a:rPr>
              <a:t>Compression Tokens (Codecs)</a:t>
            </a:r>
            <a:endParaRPr sz="1600" u="sng">
              <a:solidFill>
                <a:schemeClr val="lt2"/>
              </a:solidFill>
              <a:latin typeface="Roboto"/>
              <a:ea typeface="Roboto"/>
              <a:cs typeface="Roboto"/>
              <a:sym typeface="Roboto"/>
            </a:endParaRPr>
          </a:p>
        </p:txBody>
      </p:sp>
      <p:sp>
        <p:nvSpPr>
          <p:cNvPr id="2079" name="Google Shape;2079;p78"/>
          <p:cNvSpPr txBox="1"/>
          <p:nvPr/>
        </p:nvSpPr>
        <p:spPr>
          <a:xfrm>
            <a:off x="5078400" y="1625075"/>
            <a:ext cx="22206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u="sng">
                <a:solidFill>
                  <a:schemeClr val="lt2"/>
                </a:solidFill>
                <a:latin typeface="Roboto"/>
                <a:ea typeface="Roboto"/>
                <a:cs typeface="Roboto"/>
                <a:sym typeface="Roboto"/>
              </a:rPr>
              <a:t>Semantic Tokens</a:t>
            </a:r>
            <a:endParaRPr sz="1600" u="sng">
              <a:solidFill>
                <a:schemeClr val="lt2"/>
              </a:solidFill>
              <a:latin typeface="Roboto"/>
              <a:ea typeface="Roboto"/>
              <a:cs typeface="Roboto"/>
              <a:sym typeface="Roboto"/>
            </a:endParaRPr>
          </a:p>
        </p:txBody>
      </p:sp>
      <p:cxnSp>
        <p:nvCxnSpPr>
          <p:cNvPr id="2080" name="Google Shape;2080;p78"/>
          <p:cNvCxnSpPr/>
          <p:nvPr/>
        </p:nvCxnSpPr>
        <p:spPr>
          <a:xfrm>
            <a:off x="4533800" y="1845775"/>
            <a:ext cx="13200" cy="3027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084" name="Shape 2084"/>
        <p:cNvGrpSpPr/>
        <p:nvPr/>
      </p:nvGrpSpPr>
      <p:grpSpPr>
        <a:xfrm>
          <a:off x="0" y="0"/>
          <a:ext cx="0" cy="0"/>
          <a:chOff x="0" y="0"/>
          <a:chExt cx="0" cy="0"/>
        </a:xfrm>
      </p:grpSpPr>
      <p:sp>
        <p:nvSpPr>
          <p:cNvPr id="2085" name="Google Shape;2085;p7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References</a:t>
            </a:r>
            <a:endParaRPr sz="2600"/>
          </a:p>
        </p:txBody>
      </p:sp>
      <p:sp>
        <p:nvSpPr>
          <p:cNvPr id="2086" name="Google Shape;2086;p79"/>
          <p:cNvSpPr txBox="1"/>
          <p:nvPr/>
        </p:nvSpPr>
        <p:spPr>
          <a:xfrm>
            <a:off x="71400" y="715450"/>
            <a:ext cx="8880300" cy="4032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[1] Dimitri Palaz, Mathew Magimai-Doss, Ronan Collobert , "</a:t>
            </a:r>
            <a:r>
              <a:rPr b="0" i="1" lang="en-GB" sz="1000" u="none" cap="none" strike="noStrike">
                <a:solidFill>
                  <a:srgbClr val="000000"/>
                </a:solidFill>
                <a:latin typeface="Arial"/>
                <a:ea typeface="Arial"/>
                <a:cs typeface="Arial"/>
                <a:sym typeface="Arial"/>
              </a:rPr>
              <a:t>Analysis of CNN-based Speech Recognition System using Raw Speech as Input</a:t>
            </a:r>
            <a:r>
              <a:rPr b="0" i="0" lang="en-GB" sz="1000" u="none" cap="none" strike="noStrike">
                <a:solidFill>
                  <a:srgbClr val="000000"/>
                </a:solidFill>
                <a:latin typeface="Arial"/>
                <a:ea typeface="Arial"/>
                <a:cs typeface="Arial"/>
                <a:sym typeface="Arial"/>
              </a:rPr>
              <a:t>", </a:t>
            </a:r>
            <a:r>
              <a:rPr b="0" i="0" lang="en-GB" sz="1000" u="sng" cap="none" strike="noStrike">
                <a:solidFill>
                  <a:schemeClr val="hlink"/>
                </a:solidFill>
                <a:latin typeface="Arial"/>
                <a:ea typeface="Arial"/>
                <a:cs typeface="Arial"/>
                <a:sym typeface="Arial"/>
                <a:hlinkClick r:id="rId3"/>
              </a:rPr>
              <a:t>Paper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[2] Mirco Ravanelli, Yoshua Bengio, "</a:t>
            </a:r>
            <a:r>
              <a:rPr b="0" i="1" lang="en-GB" sz="1000" u="none" cap="none" strike="noStrike">
                <a:solidFill>
                  <a:srgbClr val="000000"/>
                </a:solidFill>
                <a:latin typeface="Arial"/>
                <a:ea typeface="Arial"/>
                <a:cs typeface="Arial"/>
                <a:sym typeface="Arial"/>
              </a:rPr>
              <a:t>Speaker Recognition from Raw Waveform with SincNet</a:t>
            </a:r>
            <a:r>
              <a:rPr b="0" i="0" lang="en-GB" sz="1000" u="none" cap="none" strike="noStrike">
                <a:solidFill>
                  <a:srgbClr val="000000"/>
                </a:solidFill>
                <a:latin typeface="Arial"/>
                <a:ea typeface="Arial"/>
                <a:cs typeface="Arial"/>
                <a:sym typeface="Arial"/>
              </a:rPr>
              <a:t>", </a:t>
            </a:r>
            <a:r>
              <a:rPr b="0" i="0" lang="en-GB" sz="1000" u="sng" cap="none" strike="noStrike">
                <a:solidFill>
                  <a:schemeClr val="hlink"/>
                </a:solidFill>
                <a:latin typeface="Arial"/>
                <a:ea typeface="Arial"/>
                <a:cs typeface="Arial"/>
                <a:sym typeface="Arial"/>
                <a:hlinkClick r:id="rId4"/>
              </a:rPr>
              <a:t>Paper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[3] Aaron van den Oord, Yazhe Li, Oriol Vinyals, "</a:t>
            </a:r>
            <a:r>
              <a:rPr b="0" i="1" lang="en-GB" sz="1000" u="none" cap="none" strike="noStrike">
                <a:solidFill>
                  <a:srgbClr val="000000"/>
                </a:solidFill>
                <a:latin typeface="Arial"/>
                <a:ea typeface="Arial"/>
                <a:cs typeface="Arial"/>
                <a:sym typeface="Arial"/>
              </a:rPr>
              <a:t>Representation Learning with Contrastive Predictive Coding</a:t>
            </a:r>
            <a:r>
              <a:rPr b="0" i="0" lang="en-GB" sz="1000" u="none" cap="none" strike="noStrike">
                <a:solidFill>
                  <a:srgbClr val="000000"/>
                </a:solidFill>
                <a:latin typeface="Arial"/>
                <a:ea typeface="Arial"/>
                <a:cs typeface="Arial"/>
                <a:sym typeface="Arial"/>
              </a:rPr>
              <a:t>", </a:t>
            </a:r>
            <a:r>
              <a:rPr b="0" i="0" lang="en-GB" sz="1000" u="sng" cap="none" strike="noStrike">
                <a:solidFill>
                  <a:schemeClr val="hlink"/>
                </a:solidFill>
                <a:latin typeface="Arial"/>
                <a:ea typeface="Arial"/>
                <a:cs typeface="Arial"/>
                <a:sym typeface="Arial"/>
                <a:hlinkClick r:id="rId5"/>
              </a:rPr>
              <a:t>Paper</a:t>
            </a:r>
            <a:r>
              <a:rPr b="0" i="0" lang="en-GB" sz="10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[4] Mirco Ravanelli, Yoshua Bengio, "</a:t>
            </a:r>
            <a:r>
              <a:rPr b="0" i="1" lang="en-GB" sz="1000" u="none" cap="none" strike="noStrike">
                <a:solidFill>
                  <a:srgbClr val="000000"/>
                </a:solidFill>
                <a:latin typeface="Arial"/>
                <a:ea typeface="Arial"/>
                <a:cs typeface="Arial"/>
                <a:sym typeface="Arial"/>
              </a:rPr>
              <a:t>Learning Speaker Representations with Mutual Information</a:t>
            </a:r>
            <a:r>
              <a:rPr b="0" i="0" lang="en-GB" sz="1000" u="none" cap="none" strike="noStrike">
                <a:solidFill>
                  <a:srgbClr val="000000"/>
                </a:solidFill>
                <a:latin typeface="Arial"/>
                <a:ea typeface="Arial"/>
                <a:cs typeface="Arial"/>
                <a:sym typeface="Arial"/>
              </a:rPr>
              <a:t>", </a:t>
            </a:r>
            <a:r>
              <a:rPr b="0" i="0" lang="en-GB" sz="1000" u="sng" cap="none" strike="noStrike">
                <a:solidFill>
                  <a:schemeClr val="hlink"/>
                </a:solidFill>
                <a:latin typeface="Arial"/>
                <a:ea typeface="Arial"/>
                <a:cs typeface="Arial"/>
                <a:sym typeface="Arial"/>
                <a:hlinkClick r:id="rId6"/>
              </a:rPr>
              <a:t>Paper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[5] Santiago Pascual, Mirco Ravanelli, Joan Serrà, Antonio Bonafonte, Yoshua Bengio, "</a:t>
            </a:r>
            <a:r>
              <a:rPr b="0" i="1" lang="en-GB" sz="1000" u="none" cap="none" strike="noStrike">
                <a:solidFill>
                  <a:srgbClr val="000000"/>
                </a:solidFill>
                <a:latin typeface="Arial"/>
                <a:ea typeface="Arial"/>
                <a:cs typeface="Arial"/>
                <a:sym typeface="Arial"/>
              </a:rPr>
              <a:t>Learning Problem-agnostic Speech Representations from Multiple </a:t>
            </a:r>
            <a:endParaRPr b="0" i="1"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1" lang="en-GB" sz="1000" u="none" cap="none" strike="noStrike">
                <a:solidFill>
                  <a:srgbClr val="000000"/>
                </a:solidFill>
                <a:latin typeface="Arial"/>
                <a:ea typeface="Arial"/>
                <a:cs typeface="Arial"/>
                <a:sym typeface="Arial"/>
              </a:rPr>
              <a:t>Self-supervised Tasks</a:t>
            </a:r>
            <a:r>
              <a:rPr b="0" i="0" lang="en-GB" sz="1000" u="none" cap="none" strike="noStrike">
                <a:solidFill>
                  <a:srgbClr val="000000"/>
                </a:solidFill>
                <a:latin typeface="Arial"/>
                <a:ea typeface="Arial"/>
                <a:cs typeface="Arial"/>
                <a:sym typeface="Arial"/>
              </a:rPr>
              <a:t>", </a:t>
            </a:r>
            <a:r>
              <a:rPr b="0" i="0" lang="en-GB" sz="1000" u="sng" cap="none" strike="noStrike">
                <a:solidFill>
                  <a:schemeClr val="hlink"/>
                </a:solidFill>
                <a:latin typeface="Arial"/>
                <a:ea typeface="Arial"/>
                <a:cs typeface="Arial"/>
                <a:sym typeface="Arial"/>
                <a:hlinkClick r:id="rId7"/>
              </a:rPr>
              <a:t>Paper</a:t>
            </a:r>
            <a:r>
              <a:rPr b="0" i="0" lang="en-GB" sz="10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[6]  Mirco Ravanelli, Jianyuan Zhong, Santiago Pascual, Pawel Swietojanski, Joao Monteiro, Jan Trmal, Yoshua Bengio, "</a:t>
            </a:r>
            <a:r>
              <a:rPr b="0" i="1" lang="en-GB" sz="1000" u="none" cap="none" strike="noStrike">
                <a:solidFill>
                  <a:srgbClr val="000000"/>
                </a:solidFill>
                <a:latin typeface="Arial"/>
                <a:ea typeface="Arial"/>
                <a:cs typeface="Arial"/>
                <a:sym typeface="Arial"/>
              </a:rPr>
              <a:t>Multi-task self-supervised learning for Robust Speech Recognition</a:t>
            </a:r>
            <a:r>
              <a:rPr b="0" i="0" lang="en-GB" sz="1000" u="none" cap="none" strike="noStrike">
                <a:solidFill>
                  <a:srgbClr val="000000"/>
                </a:solidFill>
                <a:latin typeface="Arial"/>
                <a:ea typeface="Arial"/>
                <a:cs typeface="Arial"/>
                <a:sym typeface="Arial"/>
              </a:rPr>
              <a:t>", </a:t>
            </a:r>
            <a:r>
              <a:rPr b="0" i="0" lang="en-GB" sz="1000" u="sng" cap="none" strike="noStrike">
                <a:solidFill>
                  <a:schemeClr val="hlink"/>
                </a:solidFill>
                <a:latin typeface="Arial"/>
                <a:ea typeface="Arial"/>
                <a:cs typeface="Arial"/>
                <a:sym typeface="Arial"/>
                <a:hlinkClick r:id="rId8"/>
              </a:rPr>
              <a:t>Paper</a:t>
            </a:r>
            <a:r>
              <a:rPr b="0" i="0" lang="en-GB" sz="10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[7] Alexei Baevski, Henry Zhou, Abdelrahman Mohamed, Michael Auli, ”</a:t>
            </a:r>
            <a:r>
              <a:rPr b="0" i="1" lang="en-GB" sz="1000" u="none" cap="none" strike="noStrike">
                <a:solidFill>
                  <a:srgbClr val="000000"/>
                </a:solidFill>
                <a:latin typeface="Arial"/>
                <a:ea typeface="Arial"/>
                <a:cs typeface="Arial"/>
                <a:sym typeface="Arial"/>
              </a:rPr>
              <a:t>wav2vec 2.0: A Framework for Self-Supervised Learning of Speech Representations</a:t>
            </a:r>
            <a:r>
              <a:rPr b="0" i="0" lang="en-GB" sz="1000" u="none" cap="none" strike="noStrike">
                <a:solidFill>
                  <a:srgbClr val="000000"/>
                </a:solidFill>
                <a:latin typeface="Arial"/>
                <a:ea typeface="Arial"/>
                <a:cs typeface="Arial"/>
                <a:sym typeface="Arial"/>
              </a:rPr>
              <a:t>”, </a:t>
            </a:r>
            <a:r>
              <a:rPr b="0" i="0" lang="en-GB" sz="1000" u="sng" cap="none" strike="noStrike">
                <a:solidFill>
                  <a:schemeClr val="hlink"/>
                </a:solidFill>
                <a:latin typeface="Arial"/>
                <a:ea typeface="Arial"/>
                <a:cs typeface="Arial"/>
                <a:sym typeface="Arial"/>
                <a:hlinkClick r:id="rId9"/>
              </a:rPr>
              <a:t>Paper</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[8] Wei-Ning Hsu, Benjamin Bolte, Yao-Hung Hubert Tsai, Kushal Lakhotia, Ruslan Salakhutdinov, Abdelrahman Mohamed, "</a:t>
            </a:r>
            <a:r>
              <a:rPr b="0" i="1" lang="en-GB" sz="1000" u="none" cap="none" strike="noStrike">
                <a:solidFill>
                  <a:srgbClr val="000000"/>
                </a:solidFill>
                <a:latin typeface="Arial"/>
                <a:ea typeface="Arial"/>
                <a:cs typeface="Arial"/>
                <a:sym typeface="Arial"/>
              </a:rPr>
              <a:t>HuBERT: Self-Supervised Speech Representation Learning by Masked Prediction of Hidden Units</a:t>
            </a:r>
            <a:r>
              <a:rPr b="0" i="0" lang="en-GB" sz="1000" u="none" cap="none" strike="noStrike">
                <a:solidFill>
                  <a:srgbClr val="000000"/>
                </a:solidFill>
                <a:latin typeface="Arial"/>
                <a:ea typeface="Arial"/>
                <a:cs typeface="Arial"/>
                <a:sym typeface="Arial"/>
              </a:rPr>
              <a:t>", </a:t>
            </a:r>
            <a:r>
              <a:rPr b="0" i="0" lang="en-GB" sz="1000" u="sng" cap="none" strike="noStrike">
                <a:solidFill>
                  <a:schemeClr val="hlink"/>
                </a:solidFill>
                <a:latin typeface="Arial"/>
                <a:ea typeface="Arial"/>
                <a:cs typeface="Arial"/>
                <a:sym typeface="Arial"/>
                <a:hlinkClick r:id="rId10"/>
              </a:rPr>
              <a:t>Paper</a:t>
            </a:r>
            <a:r>
              <a:rPr b="0" i="0" lang="en-GB" sz="10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[9] Sanyuan Chen, Chengyi Wang, Zhengyang Chen, Yu Wu, Shujie Liu, Zhuo Chen, Jinyu Li, Naoyuki Kanda, Takuya Yoshioka, Xiong Xiao, Jian Wu, Long Zhou, Shuo Ren, Yanmin Qian, Yao Qian, Jian Wu, Michael Zeng, Xiangzhan Yu, Furu Wei, "</a:t>
            </a:r>
            <a:r>
              <a:rPr b="0" i="1" lang="en-GB" sz="1000" u="none" cap="none" strike="noStrike">
                <a:solidFill>
                  <a:srgbClr val="000000"/>
                </a:solidFill>
                <a:latin typeface="Arial"/>
                <a:ea typeface="Arial"/>
                <a:cs typeface="Arial"/>
                <a:sym typeface="Arial"/>
              </a:rPr>
              <a:t>WavLM: Large-Scale Self-Supervised Pre-Training for Full Stack Speech Processing</a:t>
            </a:r>
            <a:r>
              <a:rPr b="0" i="0" lang="en-GB" sz="1000" u="none" cap="none" strike="noStrike">
                <a:solidFill>
                  <a:srgbClr val="000000"/>
                </a:solidFill>
                <a:latin typeface="Arial"/>
                <a:ea typeface="Arial"/>
                <a:cs typeface="Arial"/>
                <a:sym typeface="Arial"/>
              </a:rPr>
              <a:t>", </a:t>
            </a:r>
            <a:r>
              <a:rPr b="0" i="0" lang="en-GB" sz="1000" u="sng" cap="none" strike="noStrike">
                <a:solidFill>
                  <a:schemeClr val="hlink"/>
                </a:solidFill>
                <a:latin typeface="Arial"/>
                <a:ea typeface="Arial"/>
                <a:cs typeface="Arial"/>
                <a:sym typeface="Arial"/>
                <a:hlinkClick r:id="rId11"/>
              </a:rPr>
              <a:t>Paper</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[10] Shu-wen Yang et al., “</a:t>
            </a:r>
            <a:r>
              <a:rPr b="0" i="1" lang="en-GB" sz="1000" u="none" cap="none" strike="noStrike">
                <a:solidFill>
                  <a:srgbClr val="000000"/>
                </a:solidFill>
                <a:latin typeface="Arial"/>
                <a:ea typeface="Arial"/>
                <a:cs typeface="Arial"/>
                <a:sym typeface="Arial"/>
              </a:rPr>
              <a:t>SUPERB: Speech processing Universal PERformance Benchmark</a:t>
            </a:r>
            <a:r>
              <a:rPr b="0" i="0" lang="en-GB" sz="1000" u="none" cap="none" strike="noStrike">
                <a:solidFill>
                  <a:srgbClr val="000000"/>
                </a:solidFill>
                <a:latin typeface="Arial"/>
                <a:ea typeface="Arial"/>
                <a:cs typeface="Arial"/>
                <a:sym typeface="Arial"/>
              </a:rPr>
              <a:t>”, </a:t>
            </a:r>
            <a:r>
              <a:rPr b="0" i="0" lang="en-GB" sz="1000" u="sng" cap="none" strike="noStrike">
                <a:solidFill>
                  <a:schemeClr val="hlink"/>
                </a:solidFill>
                <a:latin typeface="Arial"/>
                <a:ea typeface="Arial"/>
                <a:cs typeface="Arial"/>
                <a:sym typeface="Arial"/>
                <a:hlinkClick r:id="rId12"/>
              </a:rPr>
              <a:t>Paper </a:t>
            </a:r>
            <a:endParaRPr b="0" i="0" sz="1000" u="none" cap="none" strike="noStrike">
              <a:solidFill>
                <a:srgbClr val="000000"/>
              </a:solidFill>
              <a:latin typeface="Arial"/>
              <a:ea typeface="Arial"/>
              <a:cs typeface="Arial"/>
              <a:sym typeface="Arial"/>
            </a:endParaRPr>
          </a:p>
        </p:txBody>
      </p:sp>
      <p:sp>
        <p:nvSpPr>
          <p:cNvPr id="2087" name="Google Shape;2087;p7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091" name="Shape 2091"/>
        <p:cNvGrpSpPr/>
        <p:nvPr/>
      </p:nvGrpSpPr>
      <p:grpSpPr>
        <a:xfrm>
          <a:off x="0" y="0"/>
          <a:ext cx="0" cy="0"/>
          <a:chOff x="0" y="0"/>
          <a:chExt cx="0" cy="0"/>
        </a:xfrm>
      </p:grpSpPr>
      <p:sp>
        <p:nvSpPr>
          <p:cNvPr id="2092" name="Google Shape;2092;p8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References</a:t>
            </a:r>
            <a:endParaRPr sz="2600"/>
          </a:p>
        </p:txBody>
      </p:sp>
      <p:sp>
        <p:nvSpPr>
          <p:cNvPr id="2093" name="Google Shape;2093;p8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2094" name="Google Shape;2094;p80"/>
          <p:cNvSpPr txBox="1"/>
          <p:nvPr/>
        </p:nvSpPr>
        <p:spPr>
          <a:xfrm>
            <a:off x="195350" y="793100"/>
            <a:ext cx="4687800" cy="2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2"/>
                </a:solidFill>
                <a:latin typeface="Roboto"/>
                <a:ea typeface="Roboto"/>
                <a:cs typeface="Roboto"/>
                <a:sym typeface="Roboto"/>
              </a:rPr>
              <a:t>Recent Literature on Audio Tokens</a:t>
            </a:r>
            <a:endParaRPr b="1" sz="1800">
              <a:solidFill>
                <a:schemeClr val="lt2"/>
              </a:solidFill>
              <a:latin typeface="Roboto"/>
              <a:ea typeface="Roboto"/>
              <a:cs typeface="Roboto"/>
              <a:sym typeface="Roboto"/>
            </a:endParaRPr>
          </a:p>
        </p:txBody>
      </p:sp>
      <p:sp>
        <p:nvSpPr>
          <p:cNvPr id="2095" name="Google Shape;2095;p80"/>
          <p:cNvSpPr txBox="1"/>
          <p:nvPr/>
        </p:nvSpPr>
        <p:spPr>
          <a:xfrm>
            <a:off x="224550" y="1276100"/>
            <a:ext cx="85740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[11] N. Zeghidour, A. Luebs, A. Omran, J. Skoglund, and M. Tagliasacchi, “Soundstream: An end-to-end neural audio codec,” IEEE/ACM Transactions on Audio, Speech, and Language Processing, vol. 30, pp. 495–507, 2021. </a:t>
            </a:r>
            <a:r>
              <a:rPr lang="en-GB" sz="1100" u="sng">
                <a:solidFill>
                  <a:schemeClr val="hlink"/>
                </a:solidFill>
                <a:hlinkClick r:id="rId3"/>
              </a:rPr>
              <a:t>[paper]</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[12] A. D ́efossez, J. Copet, G. Synnaeve, and Y. Adi, “High fidelity neural audio compression,” arXiv preprint arXiv:2210.13438, 2022. </a:t>
            </a:r>
            <a:r>
              <a:rPr lang="en-GB" sz="1100" u="sng">
                <a:solidFill>
                  <a:schemeClr val="hlink"/>
                </a:solidFill>
                <a:hlinkClick r:id="rId4"/>
              </a:rPr>
              <a:t>[paper]</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[13] R. Kumar, P. Seetharaman, A. Luebs, I. Kumar, and K. Kumar, “High-fidelity audio compression with improved rvqgan,” Proc. of NeurIPS, 2023. </a:t>
            </a:r>
            <a:r>
              <a:rPr lang="en-GB" sz="1100" u="sng">
                <a:solidFill>
                  <a:schemeClr val="hlink"/>
                </a:solidFill>
                <a:hlinkClick r:id="rId5"/>
              </a:rPr>
              <a:t>[paper]</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[14] D. Yang, S. Liu, R. Huang, J. Tian, C. Weng, and Y. Zou, “Hifi-codec: Group-residual vector quantization for high fidelity audio codec,” arXiv preprint arXiv:2305.02765, 2023. </a:t>
            </a:r>
            <a:r>
              <a:rPr lang="en-GB" sz="1100" u="sng">
                <a:solidFill>
                  <a:schemeClr val="hlink"/>
                </a:solidFill>
                <a:hlinkClick r:id="rId6"/>
              </a:rPr>
              <a:t>[paper]</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[15] A. Polyak, Y. Adi, J. Copet, E. Kharitonov, K. Lakhotia, W.-N.Hsu, A. Mohamed, and E. Dupoux, “Speech Resynthesis from Discrete Disentangled Self-Supervised Representations,” in Proc.Interspeech, 2021. </a:t>
            </a:r>
            <a:r>
              <a:rPr lang="en-GB" sz="1100" u="sng">
                <a:solidFill>
                  <a:schemeClr val="hlink"/>
                </a:solidFill>
                <a:hlinkClick r:id="rId7"/>
              </a:rPr>
              <a:t>[paper]</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[16] Y.-A. Chung, Y. Zhang, W. Han, C.-C. Chiu, J. Qin, R. Pang, and Y. Wu, “W2v-bert: Combining contrastive learning and masked</a:t>
            </a:r>
            <a:endParaRPr sz="1100"/>
          </a:p>
          <a:p>
            <a:pPr indent="0" lvl="0" marL="0" rtl="0" algn="l">
              <a:spcBef>
                <a:spcPts val="0"/>
              </a:spcBef>
              <a:spcAft>
                <a:spcPts val="0"/>
              </a:spcAft>
              <a:buNone/>
            </a:pPr>
            <a:r>
              <a:rPr lang="en-GB" sz="1100"/>
              <a:t>language modeling for self-supervised speech pre-training,” in Proc. of ASRU, 2021. </a:t>
            </a:r>
            <a:r>
              <a:rPr lang="en-GB" sz="1100" u="sng">
                <a:solidFill>
                  <a:schemeClr val="hlink"/>
                </a:solidFill>
                <a:hlinkClick r:id="rId8"/>
              </a:rPr>
              <a:t>[paper]</a:t>
            </a:r>
            <a:endParaRPr sz="11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099" name="Shape 2099"/>
        <p:cNvGrpSpPr/>
        <p:nvPr/>
      </p:nvGrpSpPr>
      <p:grpSpPr>
        <a:xfrm>
          <a:off x="0" y="0"/>
          <a:ext cx="0" cy="0"/>
          <a:chOff x="0" y="0"/>
          <a:chExt cx="0" cy="0"/>
        </a:xfrm>
      </p:grpSpPr>
      <p:sp>
        <p:nvSpPr>
          <p:cNvPr id="2100" name="Google Shape;2100;p8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Lab Session</a:t>
            </a:r>
            <a:endParaRPr sz="2600"/>
          </a:p>
        </p:txBody>
      </p:sp>
      <p:sp>
        <p:nvSpPr>
          <p:cNvPr id="2101" name="Google Shape;2101;p81"/>
          <p:cNvSpPr txBox="1"/>
          <p:nvPr/>
        </p:nvSpPr>
        <p:spPr>
          <a:xfrm>
            <a:off x="343600" y="943050"/>
            <a:ext cx="6111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During the weekly lab session,  we will do:</a:t>
            </a:r>
            <a:endParaRPr b="0" i="0" sz="1400" u="none" cap="none" strike="noStrike">
              <a:solidFill>
                <a:srgbClr val="000000"/>
              </a:solidFill>
              <a:latin typeface="Roboto"/>
              <a:ea typeface="Roboto"/>
              <a:cs typeface="Roboto"/>
              <a:sym typeface="Roboto"/>
            </a:endParaRPr>
          </a:p>
        </p:txBody>
      </p:sp>
      <p:sp>
        <p:nvSpPr>
          <p:cNvPr id="2102" name="Google Shape;2102;p81"/>
          <p:cNvSpPr txBox="1"/>
          <p:nvPr/>
        </p:nvSpPr>
        <p:spPr>
          <a:xfrm>
            <a:off x="1727275" y="1579450"/>
            <a:ext cx="4813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Emotion Recognition (with self-supervised models)</a:t>
            </a:r>
            <a:endParaRPr b="0" i="0" sz="1400" u="none" cap="none" strike="noStrike">
              <a:solidFill>
                <a:srgbClr val="000000"/>
              </a:solidFill>
              <a:latin typeface="Roboto"/>
              <a:ea typeface="Roboto"/>
              <a:cs typeface="Roboto"/>
              <a:sym typeface="Roboto"/>
            </a:endParaRPr>
          </a:p>
        </p:txBody>
      </p:sp>
      <p:pic>
        <p:nvPicPr>
          <p:cNvPr id="2103" name="Google Shape;2103;p81"/>
          <p:cNvPicPr preferRelativeResize="0"/>
          <p:nvPr/>
        </p:nvPicPr>
        <p:blipFill rotWithShape="1">
          <a:blip r:embed="rId3">
            <a:alphaModFix/>
          </a:blip>
          <a:srcRect b="0" l="0" r="0" t="0"/>
          <a:stretch/>
        </p:blipFill>
        <p:spPr>
          <a:xfrm>
            <a:off x="850750" y="1612713"/>
            <a:ext cx="738501" cy="325550"/>
          </a:xfrm>
          <a:prstGeom prst="rect">
            <a:avLst/>
          </a:prstGeom>
          <a:noFill/>
          <a:ln>
            <a:noFill/>
          </a:ln>
        </p:spPr>
      </p:pic>
      <p:pic>
        <p:nvPicPr>
          <p:cNvPr id="2104" name="Google Shape;2104;p81"/>
          <p:cNvPicPr preferRelativeResize="0"/>
          <p:nvPr/>
        </p:nvPicPr>
        <p:blipFill rotWithShape="1">
          <a:blip r:embed="rId4">
            <a:alphaModFix/>
          </a:blip>
          <a:srcRect b="0" l="0" r="0" t="0"/>
          <a:stretch/>
        </p:blipFill>
        <p:spPr>
          <a:xfrm>
            <a:off x="744425" y="2633375"/>
            <a:ext cx="982850" cy="691058"/>
          </a:xfrm>
          <a:prstGeom prst="rect">
            <a:avLst/>
          </a:prstGeom>
          <a:noFill/>
          <a:ln>
            <a:noFill/>
          </a:ln>
        </p:spPr>
      </p:pic>
      <p:sp>
        <p:nvSpPr>
          <p:cNvPr id="2105" name="Google Shape;2105;p81"/>
          <p:cNvSpPr txBox="1"/>
          <p:nvPr/>
        </p:nvSpPr>
        <p:spPr>
          <a:xfrm>
            <a:off x="1736175" y="2581000"/>
            <a:ext cx="647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Native vs Non-Native Classification (with self-supervised models)</a:t>
            </a:r>
            <a:endParaRPr b="0" i="0" sz="1400" u="none" cap="none" strike="noStrike">
              <a:solidFill>
                <a:srgbClr val="000000"/>
              </a:solidFill>
              <a:latin typeface="Roboto"/>
              <a:ea typeface="Roboto"/>
              <a:cs typeface="Roboto"/>
              <a:sym typeface="Roboto"/>
            </a:endParaRPr>
          </a:p>
        </p:txBody>
      </p:sp>
      <p:sp>
        <p:nvSpPr>
          <p:cNvPr id="2106" name="Google Shape;2106;p81"/>
          <p:cNvSpPr txBox="1"/>
          <p:nvPr/>
        </p:nvSpPr>
        <p:spPr>
          <a:xfrm>
            <a:off x="1726950" y="2888675"/>
            <a:ext cx="287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Deadline: </a:t>
            </a:r>
            <a:r>
              <a:rPr b="0" i="0" lang="en-GB" sz="1400" u="none" cap="none" strike="noStrike">
                <a:solidFill>
                  <a:srgbClr val="000000"/>
                </a:solidFill>
                <a:latin typeface="Roboto"/>
                <a:ea typeface="Roboto"/>
                <a:cs typeface="Roboto"/>
                <a:sym typeface="Roboto"/>
              </a:rPr>
              <a:t> March, 1</a:t>
            </a:r>
            <a:r>
              <a:rPr lang="en-GB">
                <a:latin typeface="Roboto"/>
                <a:ea typeface="Roboto"/>
                <a:cs typeface="Roboto"/>
                <a:sym typeface="Roboto"/>
              </a:rPr>
              <a:t>9</a:t>
            </a:r>
            <a:r>
              <a:rPr b="0" i="0" lang="en-GB" sz="1400" u="none" cap="none" strike="noStrike">
                <a:solidFill>
                  <a:srgbClr val="000000"/>
                </a:solidFill>
                <a:latin typeface="Roboto"/>
                <a:ea typeface="Roboto"/>
                <a:cs typeface="Roboto"/>
                <a:sym typeface="Roboto"/>
              </a:rPr>
              <a:t> 11.59 pm</a:t>
            </a:r>
            <a:endParaRPr b="0" i="0" sz="1400" u="none" cap="none" strike="noStrike">
              <a:solidFill>
                <a:srgbClr val="000000"/>
              </a:solidFill>
              <a:latin typeface="Roboto"/>
              <a:ea typeface="Roboto"/>
              <a:cs typeface="Roboto"/>
              <a:sym typeface="Roboto"/>
            </a:endParaRPr>
          </a:p>
        </p:txBody>
      </p:sp>
      <p:sp>
        <p:nvSpPr>
          <p:cNvPr id="2107" name="Google Shape;2107;p81"/>
          <p:cNvSpPr txBox="1"/>
          <p:nvPr/>
        </p:nvSpPr>
        <p:spPr>
          <a:xfrm>
            <a:off x="4077050" y="1163675"/>
            <a:ext cx="246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108" name="Google Shape;2108;p8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2" name="Shape 122"/>
        <p:cNvGrpSpPr/>
        <p:nvPr/>
      </p:nvGrpSpPr>
      <p:grpSpPr>
        <a:xfrm>
          <a:off x="0" y="0"/>
          <a:ext cx="0" cy="0"/>
          <a:chOff x="0" y="0"/>
          <a:chExt cx="0" cy="0"/>
        </a:xfrm>
      </p:grpSpPr>
      <p:sp>
        <p:nvSpPr>
          <p:cNvPr id="123" name="Google Shape;123;p1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Raw Waveform Speech Processing</a:t>
            </a:r>
            <a:endParaRPr sz="2600"/>
          </a:p>
        </p:txBody>
      </p:sp>
      <p:sp>
        <p:nvSpPr>
          <p:cNvPr id="124" name="Google Shape;124;p19"/>
          <p:cNvSpPr txBox="1"/>
          <p:nvPr/>
        </p:nvSpPr>
        <p:spPr>
          <a:xfrm>
            <a:off x="210550" y="912400"/>
            <a:ext cx="86088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Roboto"/>
              <a:buChar char="●"/>
            </a:pPr>
            <a:r>
              <a:rPr b="0" i="0" lang="en-GB" sz="1600" u="none" cap="none" strike="noStrike">
                <a:solidFill>
                  <a:srgbClr val="000000"/>
                </a:solidFill>
                <a:latin typeface="Roboto"/>
                <a:ea typeface="Roboto"/>
                <a:cs typeface="Roboto"/>
                <a:sym typeface="Roboto"/>
              </a:rPr>
              <a:t>In the last lecture, we saw how to extract speech features using </a:t>
            </a:r>
            <a:r>
              <a:rPr b="1" i="0" lang="en-GB" sz="1600" u="none" cap="none" strike="noStrike">
                <a:solidFill>
                  <a:srgbClr val="000000"/>
                </a:solidFill>
                <a:latin typeface="Roboto"/>
                <a:ea typeface="Roboto"/>
                <a:cs typeface="Roboto"/>
                <a:sym typeface="Roboto"/>
              </a:rPr>
              <a:t>signal processing</a:t>
            </a:r>
            <a:r>
              <a:rPr b="0" i="0" lang="en-GB" sz="1600" u="none" cap="none" strike="noStrike">
                <a:solidFill>
                  <a:srgbClr val="000000"/>
                </a:solidFill>
                <a:latin typeface="Roboto"/>
                <a:ea typeface="Roboto"/>
                <a:cs typeface="Roboto"/>
                <a:sym typeface="Roboto"/>
              </a:rPr>
              <a:t>:</a:t>
            </a:r>
            <a:endParaRPr b="0" i="0" sz="1600" u="none" cap="none" strike="noStrike">
              <a:solidFill>
                <a:srgbClr val="000000"/>
              </a:solidFill>
              <a:latin typeface="Roboto"/>
              <a:ea typeface="Roboto"/>
              <a:cs typeface="Roboto"/>
              <a:sym typeface="Roboto"/>
            </a:endParaRPr>
          </a:p>
        </p:txBody>
      </p:sp>
      <p:pic>
        <p:nvPicPr>
          <p:cNvPr id="125" name="Google Shape;125;p19"/>
          <p:cNvPicPr preferRelativeResize="0"/>
          <p:nvPr/>
        </p:nvPicPr>
        <p:blipFill rotWithShape="1">
          <a:blip r:embed="rId3">
            <a:alphaModFix/>
          </a:blip>
          <a:srcRect b="0" l="0" r="0" t="0"/>
          <a:stretch/>
        </p:blipFill>
        <p:spPr>
          <a:xfrm>
            <a:off x="538525" y="1559800"/>
            <a:ext cx="2869774" cy="555450"/>
          </a:xfrm>
          <a:prstGeom prst="rect">
            <a:avLst/>
          </a:prstGeom>
          <a:noFill/>
          <a:ln>
            <a:noFill/>
          </a:ln>
        </p:spPr>
      </p:pic>
      <p:cxnSp>
        <p:nvCxnSpPr>
          <p:cNvPr id="126" name="Google Shape;126;p19"/>
          <p:cNvCxnSpPr/>
          <p:nvPr/>
        </p:nvCxnSpPr>
        <p:spPr>
          <a:xfrm>
            <a:off x="3579750" y="1837525"/>
            <a:ext cx="387600" cy="0"/>
          </a:xfrm>
          <a:prstGeom prst="straightConnector1">
            <a:avLst/>
          </a:prstGeom>
          <a:noFill/>
          <a:ln cap="flat" cmpd="sng" w="9525">
            <a:solidFill>
              <a:schemeClr val="dk2"/>
            </a:solidFill>
            <a:prstDash val="solid"/>
            <a:round/>
            <a:headEnd len="sm" w="sm" type="none"/>
            <a:tailEnd len="med" w="med" type="triangle"/>
          </a:ln>
        </p:spPr>
      </p:cxnSp>
      <p:sp>
        <p:nvSpPr>
          <p:cNvPr id="127" name="Google Shape;127;p19"/>
          <p:cNvSpPr/>
          <p:nvPr/>
        </p:nvSpPr>
        <p:spPr>
          <a:xfrm>
            <a:off x="4064275" y="1564575"/>
            <a:ext cx="1237500" cy="55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Feature Extraction</a:t>
            </a:r>
            <a:endParaRPr b="0" i="0" sz="1400" u="none" cap="none" strike="noStrike">
              <a:solidFill>
                <a:srgbClr val="000000"/>
              </a:solidFill>
              <a:latin typeface="Arial"/>
              <a:ea typeface="Arial"/>
              <a:cs typeface="Arial"/>
              <a:sym typeface="Arial"/>
            </a:endParaRPr>
          </a:p>
        </p:txBody>
      </p:sp>
      <p:cxnSp>
        <p:nvCxnSpPr>
          <p:cNvPr id="128" name="Google Shape;128;p19"/>
          <p:cNvCxnSpPr/>
          <p:nvPr/>
        </p:nvCxnSpPr>
        <p:spPr>
          <a:xfrm>
            <a:off x="5560950" y="1837525"/>
            <a:ext cx="387600" cy="0"/>
          </a:xfrm>
          <a:prstGeom prst="straightConnector1">
            <a:avLst/>
          </a:prstGeom>
          <a:noFill/>
          <a:ln cap="flat" cmpd="sng" w="9525">
            <a:solidFill>
              <a:schemeClr val="dk2"/>
            </a:solidFill>
            <a:prstDash val="solid"/>
            <a:round/>
            <a:headEnd len="sm" w="sm" type="none"/>
            <a:tailEnd len="med" w="med" type="triangle"/>
          </a:ln>
        </p:spPr>
      </p:cxnSp>
      <p:sp>
        <p:nvSpPr>
          <p:cNvPr id="129" name="Google Shape;129;p19"/>
          <p:cNvSpPr/>
          <p:nvPr/>
        </p:nvSpPr>
        <p:spPr>
          <a:xfrm>
            <a:off x="6106775" y="1601850"/>
            <a:ext cx="74400" cy="46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9"/>
          <p:cNvSpPr/>
          <p:nvPr/>
        </p:nvSpPr>
        <p:spPr>
          <a:xfrm>
            <a:off x="6259175" y="1601850"/>
            <a:ext cx="74400" cy="46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9"/>
          <p:cNvSpPr/>
          <p:nvPr/>
        </p:nvSpPr>
        <p:spPr>
          <a:xfrm>
            <a:off x="6411575" y="1601850"/>
            <a:ext cx="74400" cy="46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9"/>
          <p:cNvSpPr/>
          <p:nvPr/>
        </p:nvSpPr>
        <p:spPr>
          <a:xfrm>
            <a:off x="6563975" y="1601850"/>
            <a:ext cx="74400" cy="46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9"/>
          <p:cNvSpPr/>
          <p:nvPr/>
        </p:nvSpPr>
        <p:spPr>
          <a:xfrm>
            <a:off x="6716375" y="1601850"/>
            <a:ext cx="74400" cy="46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9"/>
          <p:cNvSpPr/>
          <p:nvPr/>
        </p:nvSpPr>
        <p:spPr>
          <a:xfrm>
            <a:off x="6868775" y="1601850"/>
            <a:ext cx="74400" cy="46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9"/>
          <p:cNvSpPr/>
          <p:nvPr/>
        </p:nvSpPr>
        <p:spPr>
          <a:xfrm>
            <a:off x="7021175" y="1601850"/>
            <a:ext cx="74400" cy="46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9"/>
          <p:cNvSpPr/>
          <p:nvPr/>
        </p:nvSpPr>
        <p:spPr>
          <a:xfrm>
            <a:off x="7173575" y="1601850"/>
            <a:ext cx="74400" cy="46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9"/>
          <p:cNvSpPr txBox="1"/>
          <p:nvPr/>
        </p:nvSpPr>
        <p:spPr>
          <a:xfrm>
            <a:off x="1268900" y="2220575"/>
            <a:ext cx="178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Raw waveform</a:t>
            </a:r>
            <a:endParaRPr b="0" i="0" sz="1400" u="none" cap="none" strike="noStrike">
              <a:solidFill>
                <a:srgbClr val="000000"/>
              </a:solidFill>
              <a:latin typeface="Roboto"/>
              <a:ea typeface="Roboto"/>
              <a:cs typeface="Roboto"/>
              <a:sym typeface="Roboto"/>
            </a:endParaRPr>
          </a:p>
        </p:txBody>
      </p:sp>
      <p:sp>
        <p:nvSpPr>
          <p:cNvPr id="138" name="Google Shape;138;p19"/>
          <p:cNvSpPr txBox="1"/>
          <p:nvPr/>
        </p:nvSpPr>
        <p:spPr>
          <a:xfrm>
            <a:off x="6075300" y="2220575"/>
            <a:ext cx="144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Feature vectors</a:t>
            </a:r>
            <a:endParaRPr b="0" i="0" sz="1400" u="none" cap="none" strike="noStrike">
              <a:solidFill>
                <a:srgbClr val="000000"/>
              </a:solidFill>
              <a:latin typeface="Roboto"/>
              <a:ea typeface="Roboto"/>
              <a:cs typeface="Roboto"/>
              <a:sym typeface="Roboto"/>
            </a:endParaRPr>
          </a:p>
        </p:txBody>
      </p:sp>
      <p:pic>
        <p:nvPicPr>
          <p:cNvPr id="139" name="Google Shape;139;p19"/>
          <p:cNvPicPr preferRelativeResize="0"/>
          <p:nvPr/>
        </p:nvPicPr>
        <p:blipFill rotWithShape="1">
          <a:blip r:embed="rId4">
            <a:alphaModFix/>
          </a:blip>
          <a:srcRect b="0" l="0" r="0" t="0"/>
          <a:stretch/>
        </p:blipFill>
        <p:spPr>
          <a:xfrm>
            <a:off x="342650" y="3682100"/>
            <a:ext cx="1126219" cy="531838"/>
          </a:xfrm>
          <a:prstGeom prst="rect">
            <a:avLst/>
          </a:prstGeom>
          <a:noFill/>
          <a:ln>
            <a:noFill/>
          </a:ln>
        </p:spPr>
      </p:pic>
      <p:sp>
        <p:nvSpPr>
          <p:cNvPr id="140" name="Google Shape;140;p19"/>
          <p:cNvSpPr/>
          <p:nvPr/>
        </p:nvSpPr>
        <p:spPr>
          <a:xfrm rot="-5400000">
            <a:off x="1625450" y="3881975"/>
            <a:ext cx="142800" cy="2049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9"/>
          <p:cNvSpPr/>
          <p:nvPr/>
        </p:nvSpPr>
        <p:spPr>
          <a:xfrm>
            <a:off x="1885025" y="3766125"/>
            <a:ext cx="1104900" cy="447600"/>
          </a:xfrm>
          <a:prstGeom prst="rect">
            <a:avLst/>
          </a:prstGeom>
          <a:solidFill>
            <a:srgbClr val="FBDC84">
              <a:alpha val="4666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STFT</a:t>
            </a:r>
            <a:endParaRPr b="0" i="0" sz="1400" u="none" cap="none" strike="noStrike">
              <a:solidFill>
                <a:srgbClr val="000000"/>
              </a:solidFill>
              <a:latin typeface="Arial"/>
              <a:ea typeface="Arial"/>
              <a:cs typeface="Arial"/>
              <a:sym typeface="Arial"/>
            </a:endParaRPr>
          </a:p>
        </p:txBody>
      </p:sp>
      <p:sp>
        <p:nvSpPr>
          <p:cNvPr id="142" name="Google Shape;142;p19"/>
          <p:cNvSpPr/>
          <p:nvPr/>
        </p:nvSpPr>
        <p:spPr>
          <a:xfrm rot="-5400000">
            <a:off x="3152650" y="3887475"/>
            <a:ext cx="142800" cy="2049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9"/>
          <p:cNvSpPr/>
          <p:nvPr/>
        </p:nvSpPr>
        <p:spPr>
          <a:xfrm>
            <a:off x="3430925" y="3760625"/>
            <a:ext cx="1104900" cy="447600"/>
          </a:xfrm>
          <a:prstGeom prst="rect">
            <a:avLst/>
          </a:prstGeom>
          <a:solidFill>
            <a:srgbClr val="FF0000">
              <a:alpha val="2392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Spectrogram</a:t>
            </a:r>
            <a:endParaRPr b="0" i="0" sz="1200" u="none" cap="none" strike="noStrike">
              <a:solidFill>
                <a:srgbClr val="000000"/>
              </a:solidFill>
              <a:latin typeface="Arial"/>
              <a:ea typeface="Arial"/>
              <a:cs typeface="Arial"/>
              <a:sym typeface="Arial"/>
            </a:endParaRPr>
          </a:p>
        </p:txBody>
      </p:sp>
      <p:sp>
        <p:nvSpPr>
          <p:cNvPr id="144" name="Google Shape;144;p19"/>
          <p:cNvSpPr/>
          <p:nvPr/>
        </p:nvSpPr>
        <p:spPr>
          <a:xfrm rot="-5400000">
            <a:off x="4671300" y="3914675"/>
            <a:ext cx="142800" cy="2049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9"/>
          <p:cNvSpPr/>
          <p:nvPr/>
        </p:nvSpPr>
        <p:spPr>
          <a:xfrm>
            <a:off x="4915525" y="3766125"/>
            <a:ext cx="1104900" cy="447600"/>
          </a:xfrm>
          <a:prstGeom prst="rect">
            <a:avLst/>
          </a:prstGeom>
          <a:solidFill>
            <a:srgbClr val="84FB89">
              <a:alpha val="4666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Mel-Filters</a:t>
            </a:r>
            <a:endParaRPr b="0" i="0" sz="1200" u="none" cap="none" strike="noStrike">
              <a:solidFill>
                <a:srgbClr val="000000"/>
              </a:solidFill>
              <a:latin typeface="Arial"/>
              <a:ea typeface="Arial"/>
              <a:cs typeface="Arial"/>
              <a:sym typeface="Arial"/>
            </a:endParaRPr>
          </a:p>
        </p:txBody>
      </p:sp>
      <p:sp>
        <p:nvSpPr>
          <p:cNvPr id="146" name="Google Shape;146;p19"/>
          <p:cNvSpPr txBox="1"/>
          <p:nvPr/>
        </p:nvSpPr>
        <p:spPr>
          <a:xfrm>
            <a:off x="6497875" y="3822425"/>
            <a:ext cx="1104900" cy="3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FBANKs</a:t>
            </a:r>
            <a:endParaRPr b="0" i="0" sz="1400" u="none" cap="none" strike="noStrike">
              <a:solidFill>
                <a:srgbClr val="000000"/>
              </a:solidFill>
              <a:latin typeface="Roboto"/>
              <a:ea typeface="Roboto"/>
              <a:cs typeface="Roboto"/>
              <a:sym typeface="Roboto"/>
            </a:endParaRPr>
          </a:p>
        </p:txBody>
      </p:sp>
      <p:sp>
        <p:nvSpPr>
          <p:cNvPr id="147" name="Google Shape;147;p19"/>
          <p:cNvSpPr txBox="1"/>
          <p:nvPr/>
        </p:nvSpPr>
        <p:spPr>
          <a:xfrm>
            <a:off x="1848675" y="4283838"/>
            <a:ext cx="1852500" cy="39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Window length = 25 ms</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Hop length = 10 ms</a:t>
            </a:r>
            <a:endParaRPr b="0" i="0" sz="900" u="none" cap="none" strike="noStrike">
              <a:solidFill>
                <a:srgbClr val="000000"/>
              </a:solidFill>
              <a:latin typeface="Roboto"/>
              <a:ea typeface="Roboto"/>
              <a:cs typeface="Roboto"/>
              <a:sym typeface="Roboto"/>
            </a:endParaRPr>
          </a:p>
        </p:txBody>
      </p:sp>
      <p:sp>
        <p:nvSpPr>
          <p:cNvPr id="148" name="Google Shape;148;p19"/>
          <p:cNvSpPr txBox="1"/>
          <p:nvPr/>
        </p:nvSpPr>
        <p:spPr>
          <a:xfrm>
            <a:off x="6532175" y="4128250"/>
            <a:ext cx="1852500" cy="39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40/80 filters</a:t>
            </a:r>
            <a:endParaRPr b="0" i="0" sz="900" u="none" cap="none" strike="noStrike">
              <a:solidFill>
                <a:srgbClr val="000000"/>
              </a:solidFill>
              <a:latin typeface="Roboto"/>
              <a:ea typeface="Roboto"/>
              <a:cs typeface="Roboto"/>
              <a:sym typeface="Roboto"/>
            </a:endParaRPr>
          </a:p>
        </p:txBody>
      </p:sp>
      <p:sp>
        <p:nvSpPr>
          <p:cNvPr id="149" name="Google Shape;149;p19"/>
          <p:cNvSpPr txBox="1"/>
          <p:nvPr/>
        </p:nvSpPr>
        <p:spPr>
          <a:xfrm>
            <a:off x="6028775" y="4055825"/>
            <a:ext cx="457200" cy="39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log(ᐧ)</a:t>
            </a:r>
            <a:endParaRPr b="0" i="0" sz="900" u="none" cap="none" strike="noStrike">
              <a:solidFill>
                <a:srgbClr val="000000"/>
              </a:solidFill>
              <a:latin typeface="Roboto"/>
              <a:ea typeface="Roboto"/>
              <a:cs typeface="Roboto"/>
              <a:sym typeface="Roboto"/>
            </a:endParaRPr>
          </a:p>
        </p:txBody>
      </p:sp>
      <p:pic>
        <p:nvPicPr>
          <p:cNvPr id="150" name="Google Shape;150;p19"/>
          <p:cNvPicPr preferRelativeResize="0"/>
          <p:nvPr/>
        </p:nvPicPr>
        <p:blipFill rotWithShape="1">
          <a:blip r:embed="rId5">
            <a:alphaModFix/>
          </a:blip>
          <a:srcRect b="0" l="0" r="0" t="0"/>
          <a:stretch/>
        </p:blipFill>
        <p:spPr>
          <a:xfrm>
            <a:off x="4872352" y="4283851"/>
            <a:ext cx="1191250" cy="508133"/>
          </a:xfrm>
          <a:prstGeom prst="rect">
            <a:avLst/>
          </a:prstGeom>
          <a:noFill/>
          <a:ln>
            <a:noFill/>
          </a:ln>
        </p:spPr>
      </p:pic>
      <p:sp>
        <p:nvSpPr>
          <p:cNvPr id="151" name="Google Shape;151;p19"/>
          <p:cNvSpPr txBox="1"/>
          <p:nvPr/>
        </p:nvSpPr>
        <p:spPr>
          <a:xfrm>
            <a:off x="210550" y="2817400"/>
            <a:ext cx="86088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Roboto"/>
              <a:buChar char="●"/>
            </a:pPr>
            <a:r>
              <a:rPr b="0" i="0" lang="en-GB" sz="1600" u="none" cap="none" strike="noStrike">
                <a:solidFill>
                  <a:srgbClr val="000000"/>
                </a:solidFill>
                <a:latin typeface="Roboto"/>
                <a:ea typeface="Roboto"/>
                <a:cs typeface="Roboto"/>
                <a:sym typeface="Roboto"/>
              </a:rPr>
              <a:t>For instance, we have seen how to compute </a:t>
            </a:r>
            <a:r>
              <a:rPr b="1" i="0" lang="en-GB" sz="1600" u="none" cap="none" strike="noStrike">
                <a:solidFill>
                  <a:srgbClr val="000000"/>
                </a:solidFill>
                <a:latin typeface="Roboto"/>
                <a:ea typeface="Roboto"/>
                <a:cs typeface="Roboto"/>
                <a:sym typeface="Roboto"/>
              </a:rPr>
              <a:t>FilterBanks</a:t>
            </a:r>
            <a:r>
              <a:rPr b="0" i="0" lang="en-GB" sz="1600" u="none" cap="none" strike="noStrike">
                <a:solidFill>
                  <a:srgbClr val="000000"/>
                </a:solidFill>
                <a:latin typeface="Roboto"/>
                <a:ea typeface="Roboto"/>
                <a:cs typeface="Roboto"/>
                <a:sym typeface="Roboto"/>
              </a:rPr>
              <a:t> (FBANKs):</a:t>
            </a:r>
            <a:endParaRPr b="0" i="0" sz="1600" u="none" cap="none" strike="noStrike">
              <a:solidFill>
                <a:srgbClr val="000000"/>
              </a:solidFill>
              <a:latin typeface="Roboto"/>
              <a:ea typeface="Roboto"/>
              <a:cs typeface="Roboto"/>
              <a:sym typeface="Roboto"/>
            </a:endParaRPr>
          </a:p>
        </p:txBody>
      </p:sp>
      <p:sp>
        <p:nvSpPr>
          <p:cNvPr id="152" name="Google Shape;152;p19"/>
          <p:cNvSpPr/>
          <p:nvPr/>
        </p:nvSpPr>
        <p:spPr>
          <a:xfrm rot="-5400000">
            <a:off x="6178275" y="3914675"/>
            <a:ext cx="142800" cy="2049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57" name="Shape 157"/>
        <p:cNvGrpSpPr/>
        <p:nvPr/>
      </p:nvGrpSpPr>
      <p:grpSpPr>
        <a:xfrm>
          <a:off x="0" y="0"/>
          <a:ext cx="0" cy="0"/>
          <a:chOff x="0" y="0"/>
          <a:chExt cx="0" cy="0"/>
        </a:xfrm>
      </p:grpSpPr>
      <p:sp>
        <p:nvSpPr>
          <p:cNvPr id="158" name="Google Shape;158;p2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Raw Waveform Speech Processing</a:t>
            </a:r>
            <a:endParaRPr sz="2600"/>
          </a:p>
        </p:txBody>
      </p:sp>
      <p:sp>
        <p:nvSpPr>
          <p:cNvPr id="159" name="Google Shape;159;p20"/>
          <p:cNvSpPr txBox="1"/>
          <p:nvPr/>
        </p:nvSpPr>
        <p:spPr>
          <a:xfrm>
            <a:off x="310850" y="864325"/>
            <a:ext cx="8787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features are a </a:t>
            </a:r>
            <a:r>
              <a:rPr b="1" i="0" lang="en-GB" sz="1400" u="none" cap="none" strike="noStrike">
                <a:solidFill>
                  <a:srgbClr val="000000"/>
                </a:solidFill>
                <a:latin typeface="Arial"/>
                <a:ea typeface="Arial"/>
                <a:cs typeface="Arial"/>
                <a:sym typeface="Arial"/>
              </a:rPr>
              <a:t>compact representation</a:t>
            </a:r>
            <a:r>
              <a:rPr b="0" i="0" lang="en-GB" sz="1400" u="none" cap="none" strike="noStrike">
                <a:solidFill>
                  <a:srgbClr val="000000"/>
                </a:solidFill>
                <a:latin typeface="Arial"/>
                <a:ea typeface="Arial"/>
                <a:cs typeface="Arial"/>
                <a:sym typeface="Arial"/>
              </a:rPr>
              <a:t> of the raw waveform.</a:t>
            </a:r>
            <a:endParaRPr b="0" i="0" sz="1400" u="none" cap="none" strike="noStrike">
              <a:solidFill>
                <a:srgbClr val="000000"/>
              </a:solidFill>
              <a:latin typeface="Arial"/>
              <a:ea typeface="Arial"/>
              <a:cs typeface="Arial"/>
              <a:sym typeface="Arial"/>
            </a:endParaRPr>
          </a:p>
        </p:txBody>
      </p:sp>
      <p:sp>
        <p:nvSpPr>
          <p:cNvPr id="160" name="Google Shape;160;p20"/>
          <p:cNvSpPr txBox="1"/>
          <p:nvPr/>
        </p:nvSpPr>
        <p:spPr>
          <a:xfrm>
            <a:off x="310850" y="1473925"/>
            <a:ext cx="8444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We feed them into a </a:t>
            </a:r>
            <a:r>
              <a:rPr b="1" i="0" lang="en-GB" sz="1400" u="none" cap="none" strike="noStrike">
                <a:solidFill>
                  <a:srgbClr val="000000"/>
                </a:solidFill>
                <a:latin typeface="Arial"/>
                <a:ea typeface="Arial"/>
                <a:cs typeface="Arial"/>
                <a:sym typeface="Arial"/>
              </a:rPr>
              <a:t>neural network</a:t>
            </a:r>
            <a:r>
              <a:rPr b="0" i="0" lang="en-GB" sz="1400" u="none" cap="none" strike="noStrike">
                <a:solidFill>
                  <a:srgbClr val="000000"/>
                </a:solidFill>
                <a:latin typeface="Arial"/>
                <a:ea typeface="Arial"/>
                <a:cs typeface="Arial"/>
                <a:sym typeface="Arial"/>
              </a:rPr>
              <a:t> that will solve the speech processing task of interest.</a:t>
            </a:r>
            <a:endParaRPr b="0" i="0" sz="1400" u="none" cap="none" strike="noStrike">
              <a:solidFill>
                <a:srgbClr val="000000"/>
              </a:solidFill>
              <a:latin typeface="Arial"/>
              <a:ea typeface="Arial"/>
              <a:cs typeface="Arial"/>
              <a:sym typeface="Arial"/>
            </a:endParaRPr>
          </a:p>
        </p:txBody>
      </p:sp>
      <p:cxnSp>
        <p:nvCxnSpPr>
          <p:cNvPr id="161" name="Google Shape;161;p20"/>
          <p:cNvCxnSpPr/>
          <p:nvPr/>
        </p:nvCxnSpPr>
        <p:spPr>
          <a:xfrm>
            <a:off x="2512950" y="2523325"/>
            <a:ext cx="387600" cy="0"/>
          </a:xfrm>
          <a:prstGeom prst="straightConnector1">
            <a:avLst/>
          </a:prstGeom>
          <a:noFill/>
          <a:ln cap="flat" cmpd="sng" w="9525">
            <a:solidFill>
              <a:schemeClr val="dk2"/>
            </a:solidFill>
            <a:prstDash val="solid"/>
            <a:round/>
            <a:headEnd len="sm" w="sm" type="none"/>
            <a:tailEnd len="med" w="med" type="triangle"/>
          </a:ln>
        </p:spPr>
      </p:cxnSp>
      <p:sp>
        <p:nvSpPr>
          <p:cNvPr id="162" name="Google Shape;162;p20"/>
          <p:cNvSpPr/>
          <p:nvPr/>
        </p:nvSpPr>
        <p:spPr>
          <a:xfrm>
            <a:off x="2997475" y="2250375"/>
            <a:ext cx="1237500" cy="55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Feature Extraction</a:t>
            </a:r>
            <a:endParaRPr b="0" i="0" sz="1400" u="none" cap="none" strike="noStrike">
              <a:solidFill>
                <a:srgbClr val="000000"/>
              </a:solidFill>
              <a:latin typeface="Arial"/>
              <a:ea typeface="Arial"/>
              <a:cs typeface="Arial"/>
              <a:sym typeface="Arial"/>
            </a:endParaRPr>
          </a:p>
        </p:txBody>
      </p:sp>
      <p:cxnSp>
        <p:nvCxnSpPr>
          <p:cNvPr id="163" name="Google Shape;163;p20"/>
          <p:cNvCxnSpPr/>
          <p:nvPr/>
        </p:nvCxnSpPr>
        <p:spPr>
          <a:xfrm>
            <a:off x="4341750" y="2523325"/>
            <a:ext cx="387600" cy="0"/>
          </a:xfrm>
          <a:prstGeom prst="straightConnector1">
            <a:avLst/>
          </a:prstGeom>
          <a:noFill/>
          <a:ln cap="flat" cmpd="sng" w="9525">
            <a:solidFill>
              <a:schemeClr val="dk2"/>
            </a:solidFill>
            <a:prstDash val="solid"/>
            <a:round/>
            <a:headEnd len="sm" w="sm" type="none"/>
            <a:tailEnd len="med" w="med" type="triangle"/>
          </a:ln>
        </p:spPr>
      </p:cxnSp>
      <p:pic>
        <p:nvPicPr>
          <p:cNvPr id="164" name="Google Shape;164;p20"/>
          <p:cNvPicPr preferRelativeResize="0"/>
          <p:nvPr/>
        </p:nvPicPr>
        <p:blipFill rotWithShape="1">
          <a:blip r:embed="rId3">
            <a:alphaModFix/>
          </a:blip>
          <a:srcRect b="0" l="0" r="0" t="0"/>
          <a:stretch/>
        </p:blipFill>
        <p:spPr>
          <a:xfrm>
            <a:off x="626475" y="2353100"/>
            <a:ext cx="1759001" cy="340456"/>
          </a:xfrm>
          <a:prstGeom prst="rect">
            <a:avLst/>
          </a:prstGeom>
          <a:noFill/>
          <a:ln>
            <a:noFill/>
          </a:ln>
        </p:spPr>
      </p:pic>
      <p:sp>
        <p:nvSpPr>
          <p:cNvPr id="165" name="Google Shape;165;p20"/>
          <p:cNvSpPr/>
          <p:nvPr/>
        </p:nvSpPr>
        <p:spPr>
          <a:xfrm>
            <a:off x="4902475" y="2250375"/>
            <a:ext cx="1237500" cy="555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DNN</a:t>
            </a:r>
            <a:endParaRPr b="0" i="0" sz="1400" u="none" cap="none" strike="noStrike">
              <a:solidFill>
                <a:srgbClr val="000000"/>
              </a:solidFill>
              <a:latin typeface="Arial"/>
              <a:ea typeface="Arial"/>
              <a:cs typeface="Arial"/>
              <a:sym typeface="Arial"/>
            </a:endParaRPr>
          </a:p>
        </p:txBody>
      </p:sp>
      <p:cxnSp>
        <p:nvCxnSpPr>
          <p:cNvPr id="166" name="Google Shape;166;p20"/>
          <p:cNvCxnSpPr/>
          <p:nvPr/>
        </p:nvCxnSpPr>
        <p:spPr>
          <a:xfrm>
            <a:off x="6246750" y="2523325"/>
            <a:ext cx="387600" cy="0"/>
          </a:xfrm>
          <a:prstGeom prst="straightConnector1">
            <a:avLst/>
          </a:prstGeom>
          <a:noFill/>
          <a:ln cap="flat" cmpd="sng" w="9525">
            <a:solidFill>
              <a:schemeClr val="dk2"/>
            </a:solidFill>
            <a:prstDash val="solid"/>
            <a:round/>
            <a:headEnd len="sm" w="sm" type="none"/>
            <a:tailEnd len="med" w="med" type="triangle"/>
          </a:ln>
        </p:spPr>
      </p:cxnSp>
      <p:sp>
        <p:nvSpPr>
          <p:cNvPr id="167" name="Google Shape;167;p20"/>
          <p:cNvSpPr txBox="1"/>
          <p:nvPr/>
        </p:nvSpPr>
        <p:spPr>
          <a:xfrm>
            <a:off x="4254775" y="2671875"/>
            <a:ext cx="627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FBANKs</a:t>
            </a:r>
            <a:endParaRPr b="0" i="0" sz="900" u="none" cap="none" strike="noStrike">
              <a:solidFill>
                <a:srgbClr val="000000"/>
              </a:solidFill>
              <a:latin typeface="Roboto"/>
              <a:ea typeface="Roboto"/>
              <a:cs typeface="Roboto"/>
              <a:sym typeface="Roboto"/>
            </a:endParaRPr>
          </a:p>
        </p:txBody>
      </p:sp>
      <p:sp>
        <p:nvSpPr>
          <p:cNvPr id="168" name="Google Shape;168;p20"/>
          <p:cNvSpPr txBox="1"/>
          <p:nvPr/>
        </p:nvSpPr>
        <p:spPr>
          <a:xfrm>
            <a:off x="6712950" y="2348775"/>
            <a:ext cx="9321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Prediction</a:t>
            </a:r>
            <a:endParaRPr b="0" i="0" sz="900" u="none" cap="none" strike="noStrike">
              <a:solidFill>
                <a:srgbClr val="000000"/>
              </a:solidFill>
              <a:latin typeface="Roboto"/>
              <a:ea typeface="Roboto"/>
              <a:cs typeface="Roboto"/>
              <a:sym typeface="Roboto"/>
            </a:endParaRPr>
          </a:p>
        </p:txBody>
      </p:sp>
      <p:sp>
        <p:nvSpPr>
          <p:cNvPr id="169" name="Google Shape;169;p20"/>
          <p:cNvSpPr txBox="1"/>
          <p:nvPr/>
        </p:nvSpPr>
        <p:spPr>
          <a:xfrm>
            <a:off x="1507775" y="3455150"/>
            <a:ext cx="53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Can we feed the raw waveform directly into the neural network?</a:t>
            </a:r>
            <a:endParaRPr b="0" i="1" sz="1400" u="none" cap="none" strike="noStrike">
              <a:solidFill>
                <a:srgbClr val="000000"/>
              </a:solidFill>
              <a:latin typeface="Roboto"/>
              <a:ea typeface="Roboto"/>
              <a:cs typeface="Roboto"/>
              <a:sym typeface="Roboto"/>
            </a:endParaRPr>
          </a:p>
        </p:txBody>
      </p:sp>
      <p:pic>
        <p:nvPicPr>
          <p:cNvPr id="170" name="Google Shape;170;p20"/>
          <p:cNvPicPr preferRelativeResize="0"/>
          <p:nvPr/>
        </p:nvPicPr>
        <p:blipFill rotWithShape="1">
          <a:blip r:embed="rId4">
            <a:alphaModFix/>
          </a:blip>
          <a:srcRect b="0" l="0" r="0" t="0"/>
          <a:stretch/>
        </p:blipFill>
        <p:spPr>
          <a:xfrm>
            <a:off x="662825" y="3401063"/>
            <a:ext cx="602700" cy="558516"/>
          </a:xfrm>
          <a:prstGeom prst="rect">
            <a:avLst/>
          </a:prstGeom>
          <a:noFill/>
          <a:ln>
            <a:noFill/>
          </a:ln>
        </p:spPr>
      </p:pic>
      <p:cxnSp>
        <p:nvCxnSpPr>
          <p:cNvPr id="171" name="Google Shape;171;p20"/>
          <p:cNvCxnSpPr/>
          <p:nvPr/>
        </p:nvCxnSpPr>
        <p:spPr>
          <a:xfrm>
            <a:off x="2512950" y="4504525"/>
            <a:ext cx="387600" cy="0"/>
          </a:xfrm>
          <a:prstGeom prst="straightConnector1">
            <a:avLst/>
          </a:prstGeom>
          <a:noFill/>
          <a:ln cap="flat" cmpd="sng" w="9525">
            <a:solidFill>
              <a:schemeClr val="dk2"/>
            </a:solidFill>
            <a:prstDash val="solid"/>
            <a:round/>
            <a:headEnd len="sm" w="sm" type="none"/>
            <a:tailEnd len="med" w="med" type="triangle"/>
          </a:ln>
        </p:spPr>
      </p:cxnSp>
      <p:pic>
        <p:nvPicPr>
          <p:cNvPr id="172" name="Google Shape;172;p20"/>
          <p:cNvPicPr preferRelativeResize="0"/>
          <p:nvPr/>
        </p:nvPicPr>
        <p:blipFill rotWithShape="1">
          <a:blip r:embed="rId3">
            <a:alphaModFix/>
          </a:blip>
          <a:srcRect b="0" l="0" r="0" t="0"/>
          <a:stretch/>
        </p:blipFill>
        <p:spPr>
          <a:xfrm>
            <a:off x="626475" y="4334300"/>
            <a:ext cx="1759001" cy="340456"/>
          </a:xfrm>
          <a:prstGeom prst="rect">
            <a:avLst/>
          </a:prstGeom>
          <a:noFill/>
          <a:ln>
            <a:noFill/>
          </a:ln>
        </p:spPr>
      </p:pic>
      <p:sp>
        <p:nvSpPr>
          <p:cNvPr id="173" name="Google Shape;173;p20"/>
          <p:cNvSpPr/>
          <p:nvPr/>
        </p:nvSpPr>
        <p:spPr>
          <a:xfrm>
            <a:off x="2997475" y="4231575"/>
            <a:ext cx="1237500" cy="555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DNN</a:t>
            </a:r>
            <a:endParaRPr b="0" i="0" sz="1400" u="none" cap="none" strike="noStrike">
              <a:solidFill>
                <a:srgbClr val="000000"/>
              </a:solidFill>
              <a:latin typeface="Arial"/>
              <a:ea typeface="Arial"/>
              <a:cs typeface="Arial"/>
              <a:sym typeface="Arial"/>
            </a:endParaRPr>
          </a:p>
        </p:txBody>
      </p:sp>
      <p:cxnSp>
        <p:nvCxnSpPr>
          <p:cNvPr id="174" name="Google Shape;174;p20"/>
          <p:cNvCxnSpPr/>
          <p:nvPr/>
        </p:nvCxnSpPr>
        <p:spPr>
          <a:xfrm>
            <a:off x="4341750" y="4504525"/>
            <a:ext cx="387600" cy="0"/>
          </a:xfrm>
          <a:prstGeom prst="straightConnector1">
            <a:avLst/>
          </a:prstGeom>
          <a:noFill/>
          <a:ln cap="flat" cmpd="sng" w="9525">
            <a:solidFill>
              <a:schemeClr val="dk2"/>
            </a:solidFill>
            <a:prstDash val="solid"/>
            <a:round/>
            <a:headEnd len="sm" w="sm" type="none"/>
            <a:tailEnd len="med" w="med" type="triangle"/>
          </a:ln>
        </p:spPr>
      </p:cxnSp>
      <p:sp>
        <p:nvSpPr>
          <p:cNvPr id="175" name="Google Shape;175;p20"/>
          <p:cNvSpPr txBox="1"/>
          <p:nvPr/>
        </p:nvSpPr>
        <p:spPr>
          <a:xfrm>
            <a:off x="4807950" y="4329975"/>
            <a:ext cx="9321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Prediction</a:t>
            </a:r>
            <a:endParaRPr b="0" i="0" sz="900" u="none" cap="none" strike="noStrike">
              <a:solidFill>
                <a:srgbClr val="000000"/>
              </a:solidFill>
              <a:latin typeface="Roboto"/>
              <a:ea typeface="Roboto"/>
              <a:cs typeface="Roboto"/>
              <a:sym typeface="Roboto"/>
            </a:endParaRPr>
          </a:p>
        </p:txBody>
      </p:sp>
      <p:pic>
        <p:nvPicPr>
          <p:cNvPr id="176" name="Google Shape;176;p20"/>
          <p:cNvPicPr preferRelativeResize="0"/>
          <p:nvPr/>
        </p:nvPicPr>
        <p:blipFill rotWithShape="1">
          <a:blip r:embed="rId5">
            <a:alphaModFix/>
          </a:blip>
          <a:srcRect b="0" l="0" r="0" t="0"/>
          <a:stretch/>
        </p:blipFill>
        <p:spPr>
          <a:xfrm>
            <a:off x="5954075" y="4093876"/>
            <a:ext cx="1237500" cy="661507"/>
          </a:xfrm>
          <a:prstGeom prst="rect">
            <a:avLst/>
          </a:prstGeom>
          <a:noFill/>
          <a:ln>
            <a:noFill/>
          </a:ln>
        </p:spPr>
      </p:pic>
      <p:sp>
        <p:nvSpPr>
          <p:cNvPr id="177" name="Google Shape;177;p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81" name="Shape 181"/>
        <p:cNvGrpSpPr/>
        <p:nvPr/>
      </p:nvGrpSpPr>
      <p:grpSpPr>
        <a:xfrm>
          <a:off x="0" y="0"/>
          <a:ext cx="0" cy="0"/>
          <a:chOff x="0" y="0"/>
          <a:chExt cx="0" cy="0"/>
        </a:xfrm>
      </p:grpSpPr>
      <p:sp>
        <p:nvSpPr>
          <p:cNvPr id="182" name="Google Shape;182;p2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Raw Waveform Speech Processing</a:t>
            </a:r>
            <a:endParaRPr sz="2600"/>
          </a:p>
        </p:txBody>
      </p:sp>
      <p:sp>
        <p:nvSpPr>
          <p:cNvPr id="183" name="Google Shape;183;p21"/>
          <p:cNvSpPr txBox="1"/>
          <p:nvPr/>
        </p:nvSpPr>
        <p:spPr>
          <a:xfrm>
            <a:off x="310850" y="864325"/>
            <a:ext cx="8787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We can feed the </a:t>
            </a:r>
            <a:r>
              <a:rPr b="1" i="0" lang="en-GB" sz="1400" u="none" cap="none" strike="noStrike">
                <a:solidFill>
                  <a:srgbClr val="000000"/>
                </a:solidFill>
                <a:latin typeface="Arial"/>
                <a:ea typeface="Arial"/>
                <a:cs typeface="Arial"/>
                <a:sym typeface="Arial"/>
              </a:rPr>
              <a:t>raw waveform</a:t>
            </a:r>
            <a:r>
              <a:rPr b="0" i="0" lang="en-GB" sz="1400" u="none" cap="none" strike="noStrike">
                <a:solidFill>
                  <a:srgbClr val="000000"/>
                </a:solidFill>
                <a:latin typeface="Arial"/>
                <a:ea typeface="Arial"/>
                <a:cs typeface="Arial"/>
                <a:sym typeface="Arial"/>
              </a:rPr>
              <a:t> into neural networks. </a:t>
            </a:r>
            <a:endParaRPr b="0" i="0" sz="1400" u="none" cap="none" strike="noStrike">
              <a:solidFill>
                <a:srgbClr val="000000"/>
              </a:solidFill>
              <a:latin typeface="Arial"/>
              <a:ea typeface="Arial"/>
              <a:cs typeface="Arial"/>
              <a:sym typeface="Arial"/>
            </a:endParaRPr>
          </a:p>
        </p:txBody>
      </p:sp>
      <p:sp>
        <p:nvSpPr>
          <p:cNvPr id="184" name="Google Shape;184;p21"/>
          <p:cNvSpPr txBox="1"/>
          <p:nvPr/>
        </p:nvSpPr>
        <p:spPr>
          <a:xfrm>
            <a:off x="310850" y="2007325"/>
            <a:ext cx="8613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We need to employ </a:t>
            </a:r>
            <a:r>
              <a:rPr b="1" i="0" lang="en-GB" sz="1400" u="none" cap="none" strike="noStrike">
                <a:solidFill>
                  <a:srgbClr val="000000"/>
                </a:solidFill>
                <a:latin typeface="Arial"/>
                <a:ea typeface="Arial"/>
                <a:cs typeface="Arial"/>
                <a:sym typeface="Arial"/>
              </a:rPr>
              <a:t>deeper neural networks</a:t>
            </a:r>
            <a:r>
              <a:rPr b="0" i="0" lang="en-GB" sz="1400" u="none" cap="none" strike="noStrike">
                <a:solidFill>
                  <a:srgbClr val="000000"/>
                </a:solidFill>
                <a:latin typeface="Arial"/>
                <a:ea typeface="Arial"/>
                <a:cs typeface="Arial"/>
                <a:sym typeface="Arial"/>
              </a:rPr>
              <a:t> where the </a:t>
            </a:r>
            <a:r>
              <a:rPr b="1" i="0" lang="en-GB" sz="1400" u="none" cap="none" strike="noStrike">
                <a:solidFill>
                  <a:srgbClr val="000000"/>
                </a:solidFill>
                <a:latin typeface="Arial"/>
                <a:ea typeface="Arial"/>
                <a:cs typeface="Arial"/>
                <a:sym typeface="Arial"/>
              </a:rPr>
              <a:t>first layers</a:t>
            </a:r>
            <a:r>
              <a:rPr b="0" i="0" lang="en-GB" sz="1400" u="none" cap="none" strike="noStrike">
                <a:solidFill>
                  <a:srgbClr val="000000"/>
                </a:solidFill>
                <a:latin typeface="Arial"/>
                <a:ea typeface="Arial"/>
                <a:cs typeface="Arial"/>
                <a:sym typeface="Arial"/>
              </a:rPr>
              <a:t> are dedicated to </a:t>
            </a:r>
            <a:r>
              <a:rPr b="1" i="0" lang="en-GB" sz="1400" u="none" cap="none" strike="noStrike">
                <a:solidFill>
                  <a:srgbClr val="000000"/>
                </a:solidFill>
                <a:latin typeface="Arial"/>
                <a:ea typeface="Arial"/>
                <a:cs typeface="Arial"/>
                <a:sym typeface="Arial"/>
              </a:rPr>
              <a:t>low-level feature extraction</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grpSp>
        <p:nvGrpSpPr>
          <p:cNvPr id="185" name="Google Shape;185;p21"/>
          <p:cNvGrpSpPr/>
          <p:nvPr/>
        </p:nvGrpSpPr>
        <p:grpSpPr>
          <a:xfrm>
            <a:off x="1613405" y="3421849"/>
            <a:ext cx="2869656" cy="1318072"/>
            <a:chOff x="2401314" y="1359665"/>
            <a:chExt cx="5062908" cy="2254657"/>
          </a:xfrm>
        </p:grpSpPr>
        <p:sp>
          <p:nvSpPr>
            <p:cNvPr id="186" name="Google Shape;186;p21"/>
            <p:cNvSpPr/>
            <p:nvPr/>
          </p:nvSpPr>
          <p:spPr>
            <a:xfrm>
              <a:off x="2401314" y="1670154"/>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87" name="Google Shape;187;p21"/>
            <p:cNvSpPr/>
            <p:nvPr/>
          </p:nvSpPr>
          <p:spPr>
            <a:xfrm>
              <a:off x="2401314" y="2246218"/>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88" name="Google Shape;188;p21"/>
            <p:cNvSpPr/>
            <p:nvPr/>
          </p:nvSpPr>
          <p:spPr>
            <a:xfrm>
              <a:off x="2419794" y="2822281"/>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89" name="Google Shape;189;p21"/>
            <p:cNvSpPr/>
            <p:nvPr/>
          </p:nvSpPr>
          <p:spPr>
            <a:xfrm>
              <a:off x="3337418" y="138250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0" name="Google Shape;190;p21"/>
            <p:cNvSpPr/>
            <p:nvPr/>
          </p:nvSpPr>
          <p:spPr>
            <a:xfrm>
              <a:off x="3337418" y="1958566"/>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1" name="Google Shape;191;p21"/>
            <p:cNvSpPr/>
            <p:nvPr/>
          </p:nvSpPr>
          <p:spPr>
            <a:xfrm>
              <a:off x="3355898" y="2534630"/>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2" name="Google Shape;192;p21"/>
            <p:cNvSpPr/>
            <p:nvPr/>
          </p:nvSpPr>
          <p:spPr>
            <a:xfrm>
              <a:off x="3355898" y="318232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3" name="Google Shape;193;p21"/>
            <p:cNvSpPr/>
            <p:nvPr/>
          </p:nvSpPr>
          <p:spPr>
            <a:xfrm>
              <a:off x="4219995" y="138250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4" name="Google Shape;194;p21"/>
            <p:cNvSpPr/>
            <p:nvPr/>
          </p:nvSpPr>
          <p:spPr>
            <a:xfrm>
              <a:off x="4219995" y="1958566"/>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5" name="Google Shape;195;p21"/>
            <p:cNvSpPr/>
            <p:nvPr/>
          </p:nvSpPr>
          <p:spPr>
            <a:xfrm>
              <a:off x="4238476" y="2534630"/>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6" name="Google Shape;196;p21"/>
            <p:cNvSpPr/>
            <p:nvPr/>
          </p:nvSpPr>
          <p:spPr>
            <a:xfrm>
              <a:off x="4238476" y="318232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197" name="Google Shape;197;p21"/>
            <p:cNvCxnSpPr>
              <a:stCxn id="186" idx="6"/>
              <a:endCxn id="189" idx="2"/>
            </p:cNvCxnSpPr>
            <p:nvPr/>
          </p:nvCxnSpPr>
          <p:spPr>
            <a:xfrm flipH="1" rot="10800000">
              <a:off x="2905314" y="1598454"/>
              <a:ext cx="432000" cy="287700"/>
            </a:xfrm>
            <a:prstGeom prst="straightConnector1">
              <a:avLst/>
            </a:prstGeom>
            <a:noFill/>
            <a:ln cap="flat" cmpd="sng" w="9525">
              <a:solidFill>
                <a:srgbClr val="000000"/>
              </a:solidFill>
              <a:prstDash val="solid"/>
              <a:round/>
              <a:headEnd len="sm" w="sm" type="none"/>
              <a:tailEnd len="sm" w="sm" type="none"/>
            </a:ln>
          </p:spPr>
        </p:cxnSp>
        <p:cxnSp>
          <p:nvCxnSpPr>
            <p:cNvPr id="198" name="Google Shape;198;p21"/>
            <p:cNvCxnSpPr>
              <a:endCxn id="189" idx="2"/>
            </p:cNvCxnSpPr>
            <p:nvPr/>
          </p:nvCxnSpPr>
          <p:spPr>
            <a:xfrm flipH="1" rot="10800000">
              <a:off x="2905418" y="1598502"/>
              <a:ext cx="432000" cy="850200"/>
            </a:xfrm>
            <a:prstGeom prst="straightConnector1">
              <a:avLst/>
            </a:prstGeom>
            <a:noFill/>
            <a:ln cap="flat" cmpd="sng" w="9525">
              <a:solidFill>
                <a:srgbClr val="000000"/>
              </a:solidFill>
              <a:prstDash val="solid"/>
              <a:round/>
              <a:headEnd len="sm" w="sm" type="none"/>
              <a:tailEnd len="sm" w="sm" type="none"/>
            </a:ln>
          </p:spPr>
        </p:cxnSp>
        <p:cxnSp>
          <p:nvCxnSpPr>
            <p:cNvPr id="199" name="Google Shape;199;p21"/>
            <p:cNvCxnSpPr>
              <a:stCxn id="188" idx="6"/>
              <a:endCxn id="189" idx="2"/>
            </p:cNvCxnSpPr>
            <p:nvPr/>
          </p:nvCxnSpPr>
          <p:spPr>
            <a:xfrm flipH="1" rot="10800000">
              <a:off x="2923794" y="1598581"/>
              <a:ext cx="413700" cy="1439700"/>
            </a:xfrm>
            <a:prstGeom prst="straightConnector1">
              <a:avLst/>
            </a:prstGeom>
            <a:noFill/>
            <a:ln cap="flat" cmpd="sng" w="9525">
              <a:solidFill>
                <a:srgbClr val="000000"/>
              </a:solidFill>
              <a:prstDash val="solid"/>
              <a:round/>
              <a:headEnd len="sm" w="sm" type="none"/>
              <a:tailEnd len="sm" w="sm" type="none"/>
            </a:ln>
          </p:spPr>
        </p:cxnSp>
        <p:cxnSp>
          <p:nvCxnSpPr>
            <p:cNvPr id="200" name="Google Shape;200;p21"/>
            <p:cNvCxnSpPr>
              <a:stCxn id="186" idx="6"/>
              <a:endCxn id="190" idx="1"/>
            </p:cNvCxnSpPr>
            <p:nvPr/>
          </p:nvCxnSpPr>
          <p:spPr>
            <a:xfrm>
              <a:off x="2905314" y="1886154"/>
              <a:ext cx="505800" cy="135600"/>
            </a:xfrm>
            <a:prstGeom prst="straightConnector1">
              <a:avLst/>
            </a:prstGeom>
            <a:noFill/>
            <a:ln cap="flat" cmpd="sng" w="9525">
              <a:solidFill>
                <a:srgbClr val="000000"/>
              </a:solidFill>
              <a:prstDash val="solid"/>
              <a:round/>
              <a:headEnd len="sm" w="sm" type="none"/>
              <a:tailEnd len="sm" w="sm" type="none"/>
            </a:ln>
          </p:spPr>
        </p:cxnSp>
        <p:cxnSp>
          <p:nvCxnSpPr>
            <p:cNvPr id="201" name="Google Shape;201;p21"/>
            <p:cNvCxnSpPr>
              <a:stCxn id="186" idx="6"/>
              <a:endCxn id="191" idx="1"/>
            </p:cNvCxnSpPr>
            <p:nvPr/>
          </p:nvCxnSpPr>
          <p:spPr>
            <a:xfrm>
              <a:off x="2905314" y="1886154"/>
              <a:ext cx="524400" cy="711600"/>
            </a:xfrm>
            <a:prstGeom prst="straightConnector1">
              <a:avLst/>
            </a:prstGeom>
            <a:noFill/>
            <a:ln cap="flat" cmpd="sng" w="9525">
              <a:solidFill>
                <a:srgbClr val="000000"/>
              </a:solidFill>
              <a:prstDash val="solid"/>
              <a:round/>
              <a:headEnd len="sm" w="sm" type="none"/>
              <a:tailEnd len="sm" w="sm" type="none"/>
            </a:ln>
          </p:spPr>
        </p:cxnSp>
        <p:cxnSp>
          <p:nvCxnSpPr>
            <p:cNvPr id="202" name="Google Shape;202;p21"/>
            <p:cNvCxnSpPr>
              <a:endCxn id="190" idx="1"/>
            </p:cNvCxnSpPr>
            <p:nvPr/>
          </p:nvCxnSpPr>
          <p:spPr>
            <a:xfrm flipH="1" rot="10800000">
              <a:off x="2905427" y="2021831"/>
              <a:ext cx="505800" cy="408000"/>
            </a:xfrm>
            <a:prstGeom prst="straightConnector1">
              <a:avLst/>
            </a:prstGeom>
            <a:noFill/>
            <a:ln cap="flat" cmpd="sng" w="9525">
              <a:solidFill>
                <a:srgbClr val="000000"/>
              </a:solidFill>
              <a:prstDash val="solid"/>
              <a:round/>
              <a:headEnd len="sm" w="sm" type="none"/>
              <a:tailEnd len="sm" w="sm" type="none"/>
            </a:ln>
          </p:spPr>
        </p:cxnSp>
        <p:cxnSp>
          <p:nvCxnSpPr>
            <p:cNvPr id="203" name="Google Shape;203;p21"/>
            <p:cNvCxnSpPr>
              <a:stCxn id="187" idx="6"/>
              <a:endCxn id="191" idx="1"/>
            </p:cNvCxnSpPr>
            <p:nvPr/>
          </p:nvCxnSpPr>
          <p:spPr>
            <a:xfrm>
              <a:off x="2905314" y="2462218"/>
              <a:ext cx="524400" cy="135600"/>
            </a:xfrm>
            <a:prstGeom prst="straightConnector1">
              <a:avLst/>
            </a:prstGeom>
            <a:noFill/>
            <a:ln cap="flat" cmpd="sng" w="9525">
              <a:solidFill>
                <a:srgbClr val="000000"/>
              </a:solidFill>
              <a:prstDash val="solid"/>
              <a:round/>
              <a:headEnd len="sm" w="sm" type="none"/>
              <a:tailEnd len="sm" w="sm" type="none"/>
            </a:ln>
          </p:spPr>
        </p:cxnSp>
        <p:cxnSp>
          <p:nvCxnSpPr>
            <p:cNvPr id="204" name="Google Shape;204;p21"/>
            <p:cNvCxnSpPr>
              <a:endCxn id="192" idx="1"/>
            </p:cNvCxnSpPr>
            <p:nvPr/>
          </p:nvCxnSpPr>
          <p:spPr>
            <a:xfrm>
              <a:off x="2923907" y="2491387"/>
              <a:ext cx="505800" cy="754200"/>
            </a:xfrm>
            <a:prstGeom prst="straightConnector1">
              <a:avLst/>
            </a:prstGeom>
            <a:noFill/>
            <a:ln cap="flat" cmpd="sng" w="9525">
              <a:solidFill>
                <a:srgbClr val="000000"/>
              </a:solidFill>
              <a:prstDash val="solid"/>
              <a:round/>
              <a:headEnd len="sm" w="sm" type="none"/>
              <a:tailEnd len="sm" w="sm" type="none"/>
            </a:ln>
          </p:spPr>
        </p:cxnSp>
        <p:cxnSp>
          <p:nvCxnSpPr>
            <p:cNvPr id="205" name="Google Shape;205;p21"/>
            <p:cNvCxnSpPr>
              <a:stCxn id="188" idx="6"/>
              <a:endCxn id="190" idx="2"/>
            </p:cNvCxnSpPr>
            <p:nvPr/>
          </p:nvCxnSpPr>
          <p:spPr>
            <a:xfrm flipH="1" rot="10800000">
              <a:off x="2923794" y="2174581"/>
              <a:ext cx="413700" cy="863700"/>
            </a:xfrm>
            <a:prstGeom prst="straightConnector1">
              <a:avLst/>
            </a:prstGeom>
            <a:noFill/>
            <a:ln cap="flat" cmpd="sng" w="9525">
              <a:solidFill>
                <a:srgbClr val="000000"/>
              </a:solidFill>
              <a:prstDash val="solid"/>
              <a:round/>
              <a:headEnd len="sm" w="sm" type="none"/>
              <a:tailEnd len="sm" w="sm" type="none"/>
            </a:ln>
          </p:spPr>
        </p:cxnSp>
        <p:cxnSp>
          <p:nvCxnSpPr>
            <p:cNvPr id="206" name="Google Shape;206;p21"/>
            <p:cNvCxnSpPr>
              <a:stCxn id="188" idx="6"/>
              <a:endCxn id="191" idx="1"/>
            </p:cNvCxnSpPr>
            <p:nvPr/>
          </p:nvCxnSpPr>
          <p:spPr>
            <a:xfrm flipH="1" rot="10800000">
              <a:off x="2923794" y="2597881"/>
              <a:ext cx="505800" cy="440400"/>
            </a:xfrm>
            <a:prstGeom prst="straightConnector1">
              <a:avLst/>
            </a:prstGeom>
            <a:noFill/>
            <a:ln cap="flat" cmpd="sng" w="9525">
              <a:solidFill>
                <a:srgbClr val="000000"/>
              </a:solidFill>
              <a:prstDash val="solid"/>
              <a:round/>
              <a:headEnd len="sm" w="sm" type="none"/>
              <a:tailEnd len="sm" w="sm" type="none"/>
            </a:ln>
          </p:spPr>
        </p:cxnSp>
        <p:cxnSp>
          <p:nvCxnSpPr>
            <p:cNvPr id="207" name="Google Shape;207;p21"/>
            <p:cNvCxnSpPr>
              <a:stCxn id="188" idx="6"/>
              <a:endCxn id="192" idx="1"/>
            </p:cNvCxnSpPr>
            <p:nvPr/>
          </p:nvCxnSpPr>
          <p:spPr>
            <a:xfrm>
              <a:off x="2923794" y="3038281"/>
              <a:ext cx="505800" cy="207300"/>
            </a:xfrm>
            <a:prstGeom prst="straightConnector1">
              <a:avLst/>
            </a:prstGeom>
            <a:noFill/>
            <a:ln cap="flat" cmpd="sng" w="9525">
              <a:solidFill>
                <a:srgbClr val="000000"/>
              </a:solidFill>
              <a:prstDash val="solid"/>
              <a:round/>
              <a:headEnd len="sm" w="sm" type="none"/>
              <a:tailEnd len="sm" w="sm" type="none"/>
            </a:ln>
          </p:spPr>
        </p:cxnSp>
        <p:cxnSp>
          <p:nvCxnSpPr>
            <p:cNvPr id="208" name="Google Shape;208;p21"/>
            <p:cNvCxnSpPr>
              <a:endCxn id="192" idx="1"/>
            </p:cNvCxnSpPr>
            <p:nvPr/>
          </p:nvCxnSpPr>
          <p:spPr>
            <a:xfrm>
              <a:off x="2914607" y="1879987"/>
              <a:ext cx="515100" cy="1365600"/>
            </a:xfrm>
            <a:prstGeom prst="straightConnector1">
              <a:avLst/>
            </a:prstGeom>
            <a:noFill/>
            <a:ln cap="flat" cmpd="sng" w="9525">
              <a:solidFill>
                <a:srgbClr val="000000"/>
              </a:solidFill>
              <a:prstDash val="solid"/>
              <a:round/>
              <a:headEnd len="sm" w="sm" type="none"/>
              <a:tailEnd len="sm" w="sm" type="none"/>
            </a:ln>
          </p:spPr>
        </p:cxnSp>
        <p:cxnSp>
          <p:nvCxnSpPr>
            <p:cNvPr id="209" name="Google Shape;209;p21"/>
            <p:cNvCxnSpPr>
              <a:endCxn id="193" idx="2"/>
            </p:cNvCxnSpPr>
            <p:nvPr/>
          </p:nvCxnSpPr>
          <p:spPr>
            <a:xfrm>
              <a:off x="3841395" y="1598502"/>
              <a:ext cx="378600" cy="0"/>
            </a:xfrm>
            <a:prstGeom prst="straightConnector1">
              <a:avLst/>
            </a:prstGeom>
            <a:noFill/>
            <a:ln cap="flat" cmpd="sng" w="9525">
              <a:solidFill>
                <a:srgbClr val="000000"/>
              </a:solidFill>
              <a:prstDash val="solid"/>
              <a:round/>
              <a:headEnd len="sm" w="sm" type="none"/>
              <a:tailEnd len="sm" w="sm" type="none"/>
            </a:ln>
          </p:spPr>
        </p:cxnSp>
        <p:cxnSp>
          <p:nvCxnSpPr>
            <p:cNvPr id="210" name="Google Shape;210;p21"/>
            <p:cNvCxnSpPr>
              <a:stCxn id="189" idx="6"/>
              <a:endCxn id="194" idx="1"/>
            </p:cNvCxnSpPr>
            <p:nvPr/>
          </p:nvCxnSpPr>
          <p:spPr>
            <a:xfrm>
              <a:off x="3841418" y="1598502"/>
              <a:ext cx="452400" cy="423300"/>
            </a:xfrm>
            <a:prstGeom prst="straightConnector1">
              <a:avLst/>
            </a:prstGeom>
            <a:noFill/>
            <a:ln cap="flat" cmpd="sng" w="9525">
              <a:solidFill>
                <a:srgbClr val="000000"/>
              </a:solidFill>
              <a:prstDash val="solid"/>
              <a:round/>
              <a:headEnd len="sm" w="sm" type="none"/>
              <a:tailEnd len="sm" w="sm" type="none"/>
            </a:ln>
          </p:spPr>
        </p:cxnSp>
        <p:cxnSp>
          <p:nvCxnSpPr>
            <p:cNvPr id="211" name="Google Shape;211;p21"/>
            <p:cNvCxnSpPr>
              <a:stCxn id="189" idx="6"/>
              <a:endCxn id="195" idx="1"/>
            </p:cNvCxnSpPr>
            <p:nvPr/>
          </p:nvCxnSpPr>
          <p:spPr>
            <a:xfrm>
              <a:off x="3841418" y="1598502"/>
              <a:ext cx="471000" cy="999300"/>
            </a:xfrm>
            <a:prstGeom prst="straightConnector1">
              <a:avLst/>
            </a:prstGeom>
            <a:noFill/>
            <a:ln cap="flat" cmpd="sng" w="9525">
              <a:solidFill>
                <a:srgbClr val="000000"/>
              </a:solidFill>
              <a:prstDash val="solid"/>
              <a:round/>
              <a:headEnd len="sm" w="sm" type="none"/>
              <a:tailEnd len="sm" w="sm" type="none"/>
            </a:ln>
          </p:spPr>
        </p:cxnSp>
        <p:cxnSp>
          <p:nvCxnSpPr>
            <p:cNvPr id="212" name="Google Shape;212;p21"/>
            <p:cNvCxnSpPr>
              <a:stCxn id="189" idx="6"/>
              <a:endCxn id="196" idx="1"/>
            </p:cNvCxnSpPr>
            <p:nvPr/>
          </p:nvCxnSpPr>
          <p:spPr>
            <a:xfrm>
              <a:off x="3841418" y="1598502"/>
              <a:ext cx="471000" cy="1647000"/>
            </a:xfrm>
            <a:prstGeom prst="straightConnector1">
              <a:avLst/>
            </a:prstGeom>
            <a:noFill/>
            <a:ln cap="flat" cmpd="sng" w="9525">
              <a:solidFill>
                <a:srgbClr val="000000"/>
              </a:solidFill>
              <a:prstDash val="solid"/>
              <a:round/>
              <a:headEnd len="sm" w="sm" type="none"/>
              <a:tailEnd len="sm" w="sm" type="none"/>
            </a:ln>
          </p:spPr>
        </p:cxnSp>
        <p:cxnSp>
          <p:nvCxnSpPr>
            <p:cNvPr id="213" name="Google Shape;213;p21"/>
            <p:cNvCxnSpPr/>
            <p:nvPr/>
          </p:nvCxnSpPr>
          <p:spPr>
            <a:xfrm>
              <a:off x="3859955" y="2174590"/>
              <a:ext cx="378600" cy="0"/>
            </a:xfrm>
            <a:prstGeom prst="straightConnector1">
              <a:avLst/>
            </a:prstGeom>
            <a:noFill/>
            <a:ln cap="flat" cmpd="sng" w="9525">
              <a:solidFill>
                <a:srgbClr val="000000"/>
              </a:solidFill>
              <a:prstDash val="solid"/>
              <a:round/>
              <a:headEnd len="sm" w="sm" type="none"/>
              <a:tailEnd len="sm" w="sm" type="none"/>
            </a:ln>
          </p:spPr>
        </p:cxnSp>
        <p:cxnSp>
          <p:nvCxnSpPr>
            <p:cNvPr id="214" name="Google Shape;214;p21"/>
            <p:cNvCxnSpPr>
              <a:stCxn id="190" idx="6"/>
              <a:endCxn id="193" idx="2"/>
            </p:cNvCxnSpPr>
            <p:nvPr/>
          </p:nvCxnSpPr>
          <p:spPr>
            <a:xfrm flipH="1" rot="10800000">
              <a:off x="3841418" y="1598566"/>
              <a:ext cx="378600" cy="576000"/>
            </a:xfrm>
            <a:prstGeom prst="straightConnector1">
              <a:avLst/>
            </a:prstGeom>
            <a:noFill/>
            <a:ln cap="flat" cmpd="sng" w="9525">
              <a:solidFill>
                <a:srgbClr val="000000"/>
              </a:solidFill>
              <a:prstDash val="solid"/>
              <a:round/>
              <a:headEnd len="sm" w="sm" type="none"/>
              <a:tailEnd len="sm" w="sm" type="none"/>
            </a:ln>
          </p:spPr>
        </p:cxnSp>
        <p:cxnSp>
          <p:nvCxnSpPr>
            <p:cNvPr id="215" name="Google Shape;215;p21"/>
            <p:cNvCxnSpPr>
              <a:stCxn id="190" idx="6"/>
              <a:endCxn id="195" idx="1"/>
            </p:cNvCxnSpPr>
            <p:nvPr/>
          </p:nvCxnSpPr>
          <p:spPr>
            <a:xfrm>
              <a:off x="3841418" y="2174566"/>
              <a:ext cx="471000" cy="423300"/>
            </a:xfrm>
            <a:prstGeom prst="straightConnector1">
              <a:avLst/>
            </a:prstGeom>
            <a:noFill/>
            <a:ln cap="flat" cmpd="sng" w="9525">
              <a:solidFill>
                <a:srgbClr val="000000"/>
              </a:solidFill>
              <a:prstDash val="solid"/>
              <a:round/>
              <a:headEnd len="sm" w="sm" type="none"/>
              <a:tailEnd len="sm" w="sm" type="none"/>
            </a:ln>
          </p:spPr>
        </p:cxnSp>
        <p:cxnSp>
          <p:nvCxnSpPr>
            <p:cNvPr id="216" name="Google Shape;216;p21"/>
            <p:cNvCxnSpPr>
              <a:stCxn id="190" idx="6"/>
              <a:endCxn id="196" idx="1"/>
            </p:cNvCxnSpPr>
            <p:nvPr/>
          </p:nvCxnSpPr>
          <p:spPr>
            <a:xfrm>
              <a:off x="3841418" y="2174566"/>
              <a:ext cx="471000" cy="1071000"/>
            </a:xfrm>
            <a:prstGeom prst="straightConnector1">
              <a:avLst/>
            </a:prstGeom>
            <a:noFill/>
            <a:ln cap="flat" cmpd="sng" w="9525">
              <a:solidFill>
                <a:srgbClr val="000000"/>
              </a:solidFill>
              <a:prstDash val="solid"/>
              <a:round/>
              <a:headEnd len="sm" w="sm" type="none"/>
              <a:tailEnd len="sm" w="sm" type="none"/>
            </a:ln>
          </p:spPr>
        </p:cxnSp>
        <p:cxnSp>
          <p:nvCxnSpPr>
            <p:cNvPr id="217" name="Google Shape;217;p21"/>
            <p:cNvCxnSpPr/>
            <p:nvPr/>
          </p:nvCxnSpPr>
          <p:spPr>
            <a:xfrm>
              <a:off x="3841474" y="2750653"/>
              <a:ext cx="378600" cy="0"/>
            </a:xfrm>
            <a:prstGeom prst="straightConnector1">
              <a:avLst/>
            </a:prstGeom>
            <a:noFill/>
            <a:ln cap="flat" cmpd="sng" w="9525">
              <a:solidFill>
                <a:srgbClr val="000000"/>
              </a:solidFill>
              <a:prstDash val="solid"/>
              <a:round/>
              <a:headEnd len="sm" w="sm" type="none"/>
              <a:tailEnd len="sm" w="sm" type="none"/>
            </a:ln>
          </p:spPr>
        </p:cxnSp>
        <p:cxnSp>
          <p:nvCxnSpPr>
            <p:cNvPr id="218" name="Google Shape;218;p21"/>
            <p:cNvCxnSpPr>
              <a:stCxn id="191" idx="6"/>
              <a:endCxn id="194" idx="2"/>
            </p:cNvCxnSpPr>
            <p:nvPr/>
          </p:nvCxnSpPr>
          <p:spPr>
            <a:xfrm flipH="1" rot="10800000">
              <a:off x="3859898" y="2174630"/>
              <a:ext cx="360000" cy="576000"/>
            </a:xfrm>
            <a:prstGeom prst="straightConnector1">
              <a:avLst/>
            </a:prstGeom>
            <a:noFill/>
            <a:ln cap="flat" cmpd="sng" w="9525">
              <a:solidFill>
                <a:srgbClr val="000000"/>
              </a:solidFill>
              <a:prstDash val="solid"/>
              <a:round/>
              <a:headEnd len="sm" w="sm" type="none"/>
              <a:tailEnd len="sm" w="sm" type="none"/>
            </a:ln>
          </p:spPr>
        </p:cxnSp>
        <p:cxnSp>
          <p:nvCxnSpPr>
            <p:cNvPr id="219" name="Google Shape;219;p21"/>
            <p:cNvCxnSpPr>
              <a:stCxn id="191" idx="6"/>
              <a:endCxn id="193" idx="2"/>
            </p:cNvCxnSpPr>
            <p:nvPr/>
          </p:nvCxnSpPr>
          <p:spPr>
            <a:xfrm flipH="1" rot="10800000">
              <a:off x="3859898" y="1598630"/>
              <a:ext cx="360000" cy="1152000"/>
            </a:xfrm>
            <a:prstGeom prst="straightConnector1">
              <a:avLst/>
            </a:prstGeom>
            <a:noFill/>
            <a:ln cap="flat" cmpd="sng" w="9525">
              <a:solidFill>
                <a:srgbClr val="000000"/>
              </a:solidFill>
              <a:prstDash val="solid"/>
              <a:round/>
              <a:headEnd len="sm" w="sm" type="none"/>
              <a:tailEnd len="sm" w="sm" type="none"/>
            </a:ln>
          </p:spPr>
        </p:cxnSp>
        <p:cxnSp>
          <p:nvCxnSpPr>
            <p:cNvPr id="220" name="Google Shape;220;p21"/>
            <p:cNvCxnSpPr/>
            <p:nvPr/>
          </p:nvCxnSpPr>
          <p:spPr>
            <a:xfrm>
              <a:off x="3841474" y="3398345"/>
              <a:ext cx="378600" cy="0"/>
            </a:xfrm>
            <a:prstGeom prst="straightConnector1">
              <a:avLst/>
            </a:prstGeom>
            <a:noFill/>
            <a:ln cap="flat" cmpd="sng" w="9525">
              <a:solidFill>
                <a:srgbClr val="000000"/>
              </a:solidFill>
              <a:prstDash val="solid"/>
              <a:round/>
              <a:headEnd len="sm" w="sm" type="none"/>
              <a:tailEnd len="sm" w="sm" type="none"/>
            </a:ln>
          </p:spPr>
        </p:cxnSp>
        <p:cxnSp>
          <p:nvCxnSpPr>
            <p:cNvPr id="221" name="Google Shape;221;p21"/>
            <p:cNvCxnSpPr>
              <a:stCxn id="192" idx="6"/>
              <a:endCxn id="195" idx="2"/>
            </p:cNvCxnSpPr>
            <p:nvPr/>
          </p:nvCxnSpPr>
          <p:spPr>
            <a:xfrm flipH="1" rot="10800000">
              <a:off x="3859898" y="2750622"/>
              <a:ext cx="378600" cy="647700"/>
            </a:xfrm>
            <a:prstGeom prst="straightConnector1">
              <a:avLst/>
            </a:prstGeom>
            <a:noFill/>
            <a:ln cap="flat" cmpd="sng" w="9525">
              <a:solidFill>
                <a:srgbClr val="000000"/>
              </a:solidFill>
              <a:prstDash val="solid"/>
              <a:round/>
              <a:headEnd len="sm" w="sm" type="none"/>
              <a:tailEnd len="sm" w="sm" type="none"/>
            </a:ln>
          </p:spPr>
        </p:cxnSp>
        <p:cxnSp>
          <p:nvCxnSpPr>
            <p:cNvPr id="222" name="Google Shape;222;p21"/>
            <p:cNvCxnSpPr>
              <a:stCxn id="192" idx="6"/>
              <a:endCxn id="194" idx="2"/>
            </p:cNvCxnSpPr>
            <p:nvPr/>
          </p:nvCxnSpPr>
          <p:spPr>
            <a:xfrm flipH="1" rot="10800000">
              <a:off x="3859898" y="2174622"/>
              <a:ext cx="360000" cy="1223700"/>
            </a:xfrm>
            <a:prstGeom prst="straightConnector1">
              <a:avLst/>
            </a:prstGeom>
            <a:noFill/>
            <a:ln cap="flat" cmpd="sng" w="9525">
              <a:solidFill>
                <a:srgbClr val="000000"/>
              </a:solidFill>
              <a:prstDash val="solid"/>
              <a:round/>
              <a:headEnd len="sm" w="sm" type="none"/>
              <a:tailEnd len="sm" w="sm" type="none"/>
            </a:ln>
          </p:spPr>
        </p:cxnSp>
        <p:cxnSp>
          <p:nvCxnSpPr>
            <p:cNvPr id="223" name="Google Shape;223;p21"/>
            <p:cNvCxnSpPr>
              <a:stCxn id="192" idx="6"/>
              <a:endCxn id="193" idx="2"/>
            </p:cNvCxnSpPr>
            <p:nvPr/>
          </p:nvCxnSpPr>
          <p:spPr>
            <a:xfrm flipH="1" rot="10800000">
              <a:off x="3859898" y="1598622"/>
              <a:ext cx="360000" cy="1799700"/>
            </a:xfrm>
            <a:prstGeom prst="straightConnector1">
              <a:avLst/>
            </a:prstGeom>
            <a:noFill/>
            <a:ln cap="flat" cmpd="sng" w="9525">
              <a:solidFill>
                <a:srgbClr val="000000"/>
              </a:solidFill>
              <a:prstDash val="solid"/>
              <a:round/>
              <a:headEnd len="sm" w="sm" type="none"/>
              <a:tailEnd len="sm" w="sm" type="none"/>
            </a:ln>
          </p:spPr>
        </p:cxnSp>
        <p:cxnSp>
          <p:nvCxnSpPr>
            <p:cNvPr id="224" name="Google Shape;224;p21"/>
            <p:cNvCxnSpPr>
              <a:stCxn id="191" idx="6"/>
              <a:endCxn id="196" idx="1"/>
            </p:cNvCxnSpPr>
            <p:nvPr/>
          </p:nvCxnSpPr>
          <p:spPr>
            <a:xfrm>
              <a:off x="3859898" y="2750630"/>
              <a:ext cx="452400" cy="495000"/>
            </a:xfrm>
            <a:prstGeom prst="straightConnector1">
              <a:avLst/>
            </a:prstGeom>
            <a:noFill/>
            <a:ln cap="flat" cmpd="sng" w="9525">
              <a:solidFill>
                <a:srgbClr val="000000"/>
              </a:solidFill>
              <a:prstDash val="solid"/>
              <a:round/>
              <a:headEnd len="sm" w="sm" type="none"/>
              <a:tailEnd len="sm" w="sm" type="none"/>
            </a:ln>
          </p:spPr>
        </p:cxnSp>
        <p:sp>
          <p:nvSpPr>
            <p:cNvPr id="225" name="Google Shape;225;p21"/>
            <p:cNvSpPr/>
            <p:nvPr/>
          </p:nvSpPr>
          <p:spPr>
            <a:xfrm>
              <a:off x="5110597" y="1364033"/>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6" name="Google Shape;226;p21"/>
            <p:cNvSpPr/>
            <p:nvPr/>
          </p:nvSpPr>
          <p:spPr>
            <a:xfrm>
              <a:off x="5110597" y="1940098"/>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7" name="Google Shape;227;p21"/>
            <p:cNvSpPr/>
            <p:nvPr/>
          </p:nvSpPr>
          <p:spPr>
            <a:xfrm>
              <a:off x="5129078" y="251616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8" name="Google Shape;228;p21"/>
            <p:cNvSpPr/>
            <p:nvPr/>
          </p:nvSpPr>
          <p:spPr>
            <a:xfrm>
              <a:off x="5129078" y="3163854"/>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229" name="Google Shape;229;p21"/>
            <p:cNvCxnSpPr>
              <a:endCxn id="225" idx="2"/>
            </p:cNvCxnSpPr>
            <p:nvPr/>
          </p:nvCxnSpPr>
          <p:spPr>
            <a:xfrm>
              <a:off x="4731997" y="1580033"/>
              <a:ext cx="378600" cy="0"/>
            </a:xfrm>
            <a:prstGeom prst="straightConnector1">
              <a:avLst/>
            </a:prstGeom>
            <a:noFill/>
            <a:ln cap="flat" cmpd="sng" w="9525">
              <a:solidFill>
                <a:srgbClr val="000000"/>
              </a:solidFill>
              <a:prstDash val="solid"/>
              <a:round/>
              <a:headEnd len="sm" w="sm" type="none"/>
              <a:tailEnd len="sm" w="sm" type="none"/>
            </a:ln>
          </p:spPr>
        </p:cxnSp>
        <p:cxnSp>
          <p:nvCxnSpPr>
            <p:cNvPr id="230" name="Google Shape;230;p21"/>
            <p:cNvCxnSpPr>
              <a:endCxn id="226" idx="1"/>
            </p:cNvCxnSpPr>
            <p:nvPr/>
          </p:nvCxnSpPr>
          <p:spPr>
            <a:xfrm>
              <a:off x="4732006" y="1580063"/>
              <a:ext cx="452400" cy="423300"/>
            </a:xfrm>
            <a:prstGeom prst="straightConnector1">
              <a:avLst/>
            </a:prstGeom>
            <a:noFill/>
            <a:ln cap="flat" cmpd="sng" w="9525">
              <a:solidFill>
                <a:srgbClr val="000000"/>
              </a:solidFill>
              <a:prstDash val="solid"/>
              <a:round/>
              <a:headEnd len="sm" w="sm" type="none"/>
              <a:tailEnd len="sm" w="sm" type="none"/>
            </a:ln>
          </p:spPr>
        </p:cxnSp>
        <p:cxnSp>
          <p:nvCxnSpPr>
            <p:cNvPr id="231" name="Google Shape;231;p21"/>
            <p:cNvCxnSpPr>
              <a:endCxn id="227" idx="1"/>
            </p:cNvCxnSpPr>
            <p:nvPr/>
          </p:nvCxnSpPr>
          <p:spPr>
            <a:xfrm>
              <a:off x="4732187" y="1580127"/>
              <a:ext cx="470700" cy="999300"/>
            </a:xfrm>
            <a:prstGeom prst="straightConnector1">
              <a:avLst/>
            </a:prstGeom>
            <a:noFill/>
            <a:ln cap="flat" cmpd="sng" w="9525">
              <a:solidFill>
                <a:srgbClr val="000000"/>
              </a:solidFill>
              <a:prstDash val="solid"/>
              <a:round/>
              <a:headEnd len="sm" w="sm" type="none"/>
              <a:tailEnd len="sm" w="sm" type="none"/>
            </a:ln>
          </p:spPr>
        </p:cxnSp>
        <p:cxnSp>
          <p:nvCxnSpPr>
            <p:cNvPr id="232" name="Google Shape;232;p21"/>
            <p:cNvCxnSpPr>
              <a:endCxn id="228" idx="1"/>
            </p:cNvCxnSpPr>
            <p:nvPr/>
          </p:nvCxnSpPr>
          <p:spPr>
            <a:xfrm>
              <a:off x="4732187" y="1580119"/>
              <a:ext cx="470700" cy="1647000"/>
            </a:xfrm>
            <a:prstGeom prst="straightConnector1">
              <a:avLst/>
            </a:prstGeom>
            <a:noFill/>
            <a:ln cap="flat" cmpd="sng" w="9525">
              <a:solidFill>
                <a:srgbClr val="000000"/>
              </a:solidFill>
              <a:prstDash val="solid"/>
              <a:round/>
              <a:headEnd len="sm" w="sm" type="none"/>
              <a:tailEnd len="sm" w="sm" type="none"/>
            </a:ln>
          </p:spPr>
        </p:cxnSp>
        <p:cxnSp>
          <p:nvCxnSpPr>
            <p:cNvPr id="233" name="Google Shape;233;p21"/>
            <p:cNvCxnSpPr/>
            <p:nvPr/>
          </p:nvCxnSpPr>
          <p:spPr>
            <a:xfrm>
              <a:off x="4750557" y="2156122"/>
              <a:ext cx="378600" cy="0"/>
            </a:xfrm>
            <a:prstGeom prst="straightConnector1">
              <a:avLst/>
            </a:prstGeom>
            <a:noFill/>
            <a:ln cap="flat" cmpd="sng" w="9525">
              <a:solidFill>
                <a:srgbClr val="000000"/>
              </a:solidFill>
              <a:prstDash val="solid"/>
              <a:round/>
              <a:headEnd len="sm" w="sm" type="none"/>
              <a:tailEnd len="sm" w="sm" type="none"/>
            </a:ln>
          </p:spPr>
        </p:cxnSp>
        <p:cxnSp>
          <p:nvCxnSpPr>
            <p:cNvPr id="234" name="Google Shape;234;p21"/>
            <p:cNvCxnSpPr>
              <a:endCxn id="225" idx="2"/>
            </p:cNvCxnSpPr>
            <p:nvPr/>
          </p:nvCxnSpPr>
          <p:spPr>
            <a:xfrm flipH="1" rot="10800000">
              <a:off x="4731997" y="1580033"/>
              <a:ext cx="378600" cy="576000"/>
            </a:xfrm>
            <a:prstGeom prst="straightConnector1">
              <a:avLst/>
            </a:prstGeom>
            <a:noFill/>
            <a:ln cap="flat" cmpd="sng" w="9525">
              <a:solidFill>
                <a:srgbClr val="000000"/>
              </a:solidFill>
              <a:prstDash val="solid"/>
              <a:round/>
              <a:headEnd len="sm" w="sm" type="none"/>
              <a:tailEnd len="sm" w="sm" type="none"/>
            </a:ln>
          </p:spPr>
        </p:cxnSp>
        <p:cxnSp>
          <p:nvCxnSpPr>
            <p:cNvPr id="235" name="Google Shape;235;p21"/>
            <p:cNvCxnSpPr>
              <a:endCxn id="227" idx="1"/>
            </p:cNvCxnSpPr>
            <p:nvPr/>
          </p:nvCxnSpPr>
          <p:spPr>
            <a:xfrm>
              <a:off x="4732187" y="2156127"/>
              <a:ext cx="470700" cy="423300"/>
            </a:xfrm>
            <a:prstGeom prst="straightConnector1">
              <a:avLst/>
            </a:prstGeom>
            <a:noFill/>
            <a:ln cap="flat" cmpd="sng" w="9525">
              <a:solidFill>
                <a:srgbClr val="000000"/>
              </a:solidFill>
              <a:prstDash val="solid"/>
              <a:round/>
              <a:headEnd len="sm" w="sm" type="none"/>
              <a:tailEnd len="sm" w="sm" type="none"/>
            </a:ln>
          </p:spPr>
        </p:cxnSp>
        <p:cxnSp>
          <p:nvCxnSpPr>
            <p:cNvPr id="236" name="Google Shape;236;p21"/>
            <p:cNvCxnSpPr>
              <a:endCxn id="228" idx="1"/>
            </p:cNvCxnSpPr>
            <p:nvPr/>
          </p:nvCxnSpPr>
          <p:spPr>
            <a:xfrm>
              <a:off x="4732187" y="2156119"/>
              <a:ext cx="470700" cy="1071000"/>
            </a:xfrm>
            <a:prstGeom prst="straightConnector1">
              <a:avLst/>
            </a:prstGeom>
            <a:noFill/>
            <a:ln cap="flat" cmpd="sng" w="9525">
              <a:solidFill>
                <a:srgbClr val="000000"/>
              </a:solidFill>
              <a:prstDash val="solid"/>
              <a:round/>
              <a:headEnd len="sm" w="sm" type="none"/>
              <a:tailEnd len="sm" w="sm" type="none"/>
            </a:ln>
          </p:spPr>
        </p:cxnSp>
        <p:cxnSp>
          <p:nvCxnSpPr>
            <p:cNvPr id="237" name="Google Shape;237;p21"/>
            <p:cNvCxnSpPr/>
            <p:nvPr/>
          </p:nvCxnSpPr>
          <p:spPr>
            <a:xfrm>
              <a:off x="4732076" y="2732186"/>
              <a:ext cx="378600" cy="0"/>
            </a:xfrm>
            <a:prstGeom prst="straightConnector1">
              <a:avLst/>
            </a:prstGeom>
            <a:noFill/>
            <a:ln cap="flat" cmpd="sng" w="9525">
              <a:solidFill>
                <a:srgbClr val="000000"/>
              </a:solidFill>
              <a:prstDash val="solid"/>
              <a:round/>
              <a:headEnd len="sm" w="sm" type="none"/>
              <a:tailEnd len="sm" w="sm" type="none"/>
            </a:ln>
          </p:spPr>
        </p:cxnSp>
        <p:cxnSp>
          <p:nvCxnSpPr>
            <p:cNvPr id="238" name="Google Shape;238;p21"/>
            <p:cNvCxnSpPr>
              <a:endCxn id="226" idx="2"/>
            </p:cNvCxnSpPr>
            <p:nvPr/>
          </p:nvCxnSpPr>
          <p:spPr>
            <a:xfrm flipH="1" rot="10800000">
              <a:off x="4750597" y="2156098"/>
              <a:ext cx="360000" cy="576000"/>
            </a:xfrm>
            <a:prstGeom prst="straightConnector1">
              <a:avLst/>
            </a:prstGeom>
            <a:noFill/>
            <a:ln cap="flat" cmpd="sng" w="9525">
              <a:solidFill>
                <a:srgbClr val="000000"/>
              </a:solidFill>
              <a:prstDash val="solid"/>
              <a:round/>
              <a:headEnd len="sm" w="sm" type="none"/>
              <a:tailEnd len="sm" w="sm" type="none"/>
            </a:ln>
          </p:spPr>
        </p:cxnSp>
        <p:cxnSp>
          <p:nvCxnSpPr>
            <p:cNvPr id="239" name="Google Shape;239;p21"/>
            <p:cNvCxnSpPr>
              <a:endCxn id="225" idx="2"/>
            </p:cNvCxnSpPr>
            <p:nvPr/>
          </p:nvCxnSpPr>
          <p:spPr>
            <a:xfrm flipH="1" rot="10800000">
              <a:off x="4750597" y="1580033"/>
              <a:ext cx="360000" cy="1152000"/>
            </a:xfrm>
            <a:prstGeom prst="straightConnector1">
              <a:avLst/>
            </a:prstGeom>
            <a:noFill/>
            <a:ln cap="flat" cmpd="sng" w="9525">
              <a:solidFill>
                <a:srgbClr val="000000"/>
              </a:solidFill>
              <a:prstDash val="solid"/>
              <a:round/>
              <a:headEnd len="sm" w="sm" type="none"/>
              <a:tailEnd len="sm" w="sm" type="none"/>
            </a:ln>
          </p:spPr>
        </p:cxnSp>
        <p:cxnSp>
          <p:nvCxnSpPr>
            <p:cNvPr id="240" name="Google Shape;240;p21"/>
            <p:cNvCxnSpPr/>
            <p:nvPr/>
          </p:nvCxnSpPr>
          <p:spPr>
            <a:xfrm>
              <a:off x="4732076" y="3379877"/>
              <a:ext cx="378600" cy="0"/>
            </a:xfrm>
            <a:prstGeom prst="straightConnector1">
              <a:avLst/>
            </a:prstGeom>
            <a:noFill/>
            <a:ln cap="flat" cmpd="sng" w="9525">
              <a:solidFill>
                <a:srgbClr val="000000"/>
              </a:solidFill>
              <a:prstDash val="solid"/>
              <a:round/>
              <a:headEnd len="sm" w="sm" type="none"/>
              <a:tailEnd len="sm" w="sm" type="none"/>
            </a:ln>
          </p:spPr>
        </p:cxnSp>
        <p:cxnSp>
          <p:nvCxnSpPr>
            <p:cNvPr id="241" name="Google Shape;241;p21"/>
            <p:cNvCxnSpPr>
              <a:endCxn id="227" idx="2"/>
            </p:cNvCxnSpPr>
            <p:nvPr/>
          </p:nvCxnSpPr>
          <p:spPr>
            <a:xfrm flipH="1" rot="10800000">
              <a:off x="4750478" y="2732162"/>
              <a:ext cx="378600" cy="647700"/>
            </a:xfrm>
            <a:prstGeom prst="straightConnector1">
              <a:avLst/>
            </a:prstGeom>
            <a:noFill/>
            <a:ln cap="flat" cmpd="sng" w="9525">
              <a:solidFill>
                <a:srgbClr val="000000"/>
              </a:solidFill>
              <a:prstDash val="solid"/>
              <a:round/>
              <a:headEnd len="sm" w="sm" type="none"/>
              <a:tailEnd len="sm" w="sm" type="none"/>
            </a:ln>
          </p:spPr>
        </p:cxnSp>
        <p:cxnSp>
          <p:nvCxnSpPr>
            <p:cNvPr id="242" name="Google Shape;242;p21"/>
            <p:cNvCxnSpPr>
              <a:endCxn id="226" idx="2"/>
            </p:cNvCxnSpPr>
            <p:nvPr/>
          </p:nvCxnSpPr>
          <p:spPr>
            <a:xfrm flipH="1" rot="10800000">
              <a:off x="4750597" y="2156098"/>
              <a:ext cx="360000" cy="1223700"/>
            </a:xfrm>
            <a:prstGeom prst="straightConnector1">
              <a:avLst/>
            </a:prstGeom>
            <a:noFill/>
            <a:ln cap="flat" cmpd="sng" w="9525">
              <a:solidFill>
                <a:srgbClr val="000000"/>
              </a:solidFill>
              <a:prstDash val="solid"/>
              <a:round/>
              <a:headEnd len="sm" w="sm" type="none"/>
              <a:tailEnd len="sm" w="sm" type="none"/>
            </a:ln>
          </p:spPr>
        </p:cxnSp>
        <p:cxnSp>
          <p:nvCxnSpPr>
            <p:cNvPr id="243" name="Google Shape;243;p21"/>
            <p:cNvCxnSpPr>
              <a:endCxn id="225" idx="2"/>
            </p:cNvCxnSpPr>
            <p:nvPr/>
          </p:nvCxnSpPr>
          <p:spPr>
            <a:xfrm flipH="1" rot="10800000">
              <a:off x="4750597" y="1580033"/>
              <a:ext cx="360000" cy="1799700"/>
            </a:xfrm>
            <a:prstGeom prst="straightConnector1">
              <a:avLst/>
            </a:prstGeom>
            <a:noFill/>
            <a:ln cap="flat" cmpd="sng" w="9525">
              <a:solidFill>
                <a:srgbClr val="000000"/>
              </a:solidFill>
              <a:prstDash val="solid"/>
              <a:round/>
              <a:headEnd len="sm" w="sm" type="none"/>
              <a:tailEnd len="sm" w="sm" type="none"/>
            </a:ln>
          </p:spPr>
        </p:cxnSp>
        <p:cxnSp>
          <p:nvCxnSpPr>
            <p:cNvPr id="244" name="Google Shape;244;p21"/>
            <p:cNvCxnSpPr>
              <a:endCxn id="228" idx="1"/>
            </p:cNvCxnSpPr>
            <p:nvPr/>
          </p:nvCxnSpPr>
          <p:spPr>
            <a:xfrm>
              <a:off x="4750487" y="2732119"/>
              <a:ext cx="452400" cy="495000"/>
            </a:xfrm>
            <a:prstGeom prst="straightConnector1">
              <a:avLst/>
            </a:prstGeom>
            <a:noFill/>
            <a:ln cap="flat" cmpd="sng" w="9525">
              <a:solidFill>
                <a:srgbClr val="000000"/>
              </a:solidFill>
              <a:prstDash val="solid"/>
              <a:round/>
              <a:headEnd len="sm" w="sm" type="none"/>
              <a:tailEnd len="sm" w="sm" type="none"/>
            </a:ln>
          </p:spPr>
        </p:cxnSp>
        <p:sp>
          <p:nvSpPr>
            <p:cNvPr id="245" name="Google Shape;245;p21"/>
            <p:cNvSpPr/>
            <p:nvPr/>
          </p:nvSpPr>
          <p:spPr>
            <a:xfrm>
              <a:off x="5998055" y="1359665"/>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6" name="Google Shape;246;p21"/>
            <p:cNvSpPr/>
            <p:nvPr/>
          </p:nvSpPr>
          <p:spPr>
            <a:xfrm>
              <a:off x="5998055" y="1935729"/>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7" name="Google Shape;247;p21"/>
            <p:cNvSpPr/>
            <p:nvPr/>
          </p:nvSpPr>
          <p:spPr>
            <a:xfrm>
              <a:off x="6016536" y="2511793"/>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48" name="Google Shape;248;p21"/>
            <p:cNvSpPr/>
            <p:nvPr/>
          </p:nvSpPr>
          <p:spPr>
            <a:xfrm>
              <a:off x="6016536" y="3159486"/>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249" name="Google Shape;249;p21"/>
            <p:cNvCxnSpPr>
              <a:endCxn id="245" idx="2"/>
            </p:cNvCxnSpPr>
            <p:nvPr/>
          </p:nvCxnSpPr>
          <p:spPr>
            <a:xfrm>
              <a:off x="5619455" y="1575665"/>
              <a:ext cx="378600" cy="0"/>
            </a:xfrm>
            <a:prstGeom prst="straightConnector1">
              <a:avLst/>
            </a:prstGeom>
            <a:noFill/>
            <a:ln cap="flat" cmpd="sng" w="9525">
              <a:solidFill>
                <a:srgbClr val="000000"/>
              </a:solidFill>
              <a:prstDash val="solid"/>
              <a:round/>
              <a:headEnd len="sm" w="sm" type="none"/>
              <a:tailEnd len="sm" w="sm" type="none"/>
            </a:ln>
          </p:spPr>
        </p:cxnSp>
        <p:cxnSp>
          <p:nvCxnSpPr>
            <p:cNvPr id="250" name="Google Shape;250;p21"/>
            <p:cNvCxnSpPr>
              <a:endCxn id="246" idx="1"/>
            </p:cNvCxnSpPr>
            <p:nvPr/>
          </p:nvCxnSpPr>
          <p:spPr>
            <a:xfrm>
              <a:off x="5619464" y="1575694"/>
              <a:ext cx="452400" cy="423300"/>
            </a:xfrm>
            <a:prstGeom prst="straightConnector1">
              <a:avLst/>
            </a:prstGeom>
            <a:noFill/>
            <a:ln cap="flat" cmpd="sng" w="9525">
              <a:solidFill>
                <a:srgbClr val="000000"/>
              </a:solidFill>
              <a:prstDash val="solid"/>
              <a:round/>
              <a:headEnd len="sm" w="sm" type="none"/>
              <a:tailEnd len="sm" w="sm" type="none"/>
            </a:ln>
          </p:spPr>
        </p:cxnSp>
        <p:cxnSp>
          <p:nvCxnSpPr>
            <p:cNvPr id="251" name="Google Shape;251;p21"/>
            <p:cNvCxnSpPr>
              <a:endCxn id="247" idx="1"/>
            </p:cNvCxnSpPr>
            <p:nvPr/>
          </p:nvCxnSpPr>
          <p:spPr>
            <a:xfrm>
              <a:off x="5619645" y="1575758"/>
              <a:ext cx="470700" cy="999300"/>
            </a:xfrm>
            <a:prstGeom prst="straightConnector1">
              <a:avLst/>
            </a:prstGeom>
            <a:noFill/>
            <a:ln cap="flat" cmpd="sng" w="9525">
              <a:solidFill>
                <a:srgbClr val="000000"/>
              </a:solidFill>
              <a:prstDash val="solid"/>
              <a:round/>
              <a:headEnd len="sm" w="sm" type="none"/>
              <a:tailEnd len="sm" w="sm" type="none"/>
            </a:ln>
          </p:spPr>
        </p:cxnSp>
        <p:cxnSp>
          <p:nvCxnSpPr>
            <p:cNvPr id="252" name="Google Shape;252;p21"/>
            <p:cNvCxnSpPr>
              <a:endCxn id="248" idx="1"/>
            </p:cNvCxnSpPr>
            <p:nvPr/>
          </p:nvCxnSpPr>
          <p:spPr>
            <a:xfrm>
              <a:off x="5619645" y="1575751"/>
              <a:ext cx="470700" cy="1647000"/>
            </a:xfrm>
            <a:prstGeom prst="straightConnector1">
              <a:avLst/>
            </a:prstGeom>
            <a:noFill/>
            <a:ln cap="flat" cmpd="sng" w="9525">
              <a:solidFill>
                <a:srgbClr val="000000"/>
              </a:solidFill>
              <a:prstDash val="solid"/>
              <a:round/>
              <a:headEnd len="sm" w="sm" type="none"/>
              <a:tailEnd len="sm" w="sm" type="none"/>
            </a:ln>
          </p:spPr>
        </p:cxnSp>
        <p:cxnSp>
          <p:nvCxnSpPr>
            <p:cNvPr id="253" name="Google Shape;253;p21"/>
            <p:cNvCxnSpPr/>
            <p:nvPr/>
          </p:nvCxnSpPr>
          <p:spPr>
            <a:xfrm>
              <a:off x="5638015" y="2151754"/>
              <a:ext cx="378600" cy="0"/>
            </a:xfrm>
            <a:prstGeom prst="straightConnector1">
              <a:avLst/>
            </a:prstGeom>
            <a:noFill/>
            <a:ln cap="flat" cmpd="sng" w="9525">
              <a:solidFill>
                <a:srgbClr val="000000"/>
              </a:solidFill>
              <a:prstDash val="solid"/>
              <a:round/>
              <a:headEnd len="sm" w="sm" type="none"/>
              <a:tailEnd len="sm" w="sm" type="none"/>
            </a:ln>
          </p:spPr>
        </p:cxnSp>
        <p:cxnSp>
          <p:nvCxnSpPr>
            <p:cNvPr id="254" name="Google Shape;254;p21"/>
            <p:cNvCxnSpPr>
              <a:endCxn id="245" idx="2"/>
            </p:cNvCxnSpPr>
            <p:nvPr/>
          </p:nvCxnSpPr>
          <p:spPr>
            <a:xfrm flipH="1" rot="10800000">
              <a:off x="5619455" y="1575665"/>
              <a:ext cx="378600" cy="576000"/>
            </a:xfrm>
            <a:prstGeom prst="straightConnector1">
              <a:avLst/>
            </a:prstGeom>
            <a:noFill/>
            <a:ln cap="flat" cmpd="sng" w="9525">
              <a:solidFill>
                <a:srgbClr val="000000"/>
              </a:solidFill>
              <a:prstDash val="solid"/>
              <a:round/>
              <a:headEnd len="sm" w="sm" type="none"/>
              <a:tailEnd len="sm" w="sm" type="none"/>
            </a:ln>
          </p:spPr>
        </p:cxnSp>
        <p:cxnSp>
          <p:nvCxnSpPr>
            <p:cNvPr id="255" name="Google Shape;255;p21"/>
            <p:cNvCxnSpPr>
              <a:endCxn id="247" idx="1"/>
            </p:cNvCxnSpPr>
            <p:nvPr/>
          </p:nvCxnSpPr>
          <p:spPr>
            <a:xfrm>
              <a:off x="5619645" y="2151758"/>
              <a:ext cx="470700" cy="423300"/>
            </a:xfrm>
            <a:prstGeom prst="straightConnector1">
              <a:avLst/>
            </a:prstGeom>
            <a:noFill/>
            <a:ln cap="flat" cmpd="sng" w="9525">
              <a:solidFill>
                <a:srgbClr val="000000"/>
              </a:solidFill>
              <a:prstDash val="solid"/>
              <a:round/>
              <a:headEnd len="sm" w="sm" type="none"/>
              <a:tailEnd len="sm" w="sm" type="none"/>
            </a:ln>
          </p:spPr>
        </p:cxnSp>
        <p:cxnSp>
          <p:nvCxnSpPr>
            <p:cNvPr id="256" name="Google Shape;256;p21"/>
            <p:cNvCxnSpPr>
              <a:endCxn id="248" idx="1"/>
            </p:cNvCxnSpPr>
            <p:nvPr/>
          </p:nvCxnSpPr>
          <p:spPr>
            <a:xfrm>
              <a:off x="5619645" y="2151751"/>
              <a:ext cx="470700" cy="1071000"/>
            </a:xfrm>
            <a:prstGeom prst="straightConnector1">
              <a:avLst/>
            </a:prstGeom>
            <a:noFill/>
            <a:ln cap="flat" cmpd="sng" w="9525">
              <a:solidFill>
                <a:srgbClr val="000000"/>
              </a:solidFill>
              <a:prstDash val="solid"/>
              <a:round/>
              <a:headEnd len="sm" w="sm" type="none"/>
              <a:tailEnd len="sm" w="sm" type="none"/>
            </a:ln>
          </p:spPr>
        </p:cxnSp>
        <p:cxnSp>
          <p:nvCxnSpPr>
            <p:cNvPr id="257" name="Google Shape;257;p21"/>
            <p:cNvCxnSpPr/>
            <p:nvPr/>
          </p:nvCxnSpPr>
          <p:spPr>
            <a:xfrm>
              <a:off x="5619534" y="2727818"/>
              <a:ext cx="378600" cy="0"/>
            </a:xfrm>
            <a:prstGeom prst="straightConnector1">
              <a:avLst/>
            </a:prstGeom>
            <a:noFill/>
            <a:ln cap="flat" cmpd="sng" w="9525">
              <a:solidFill>
                <a:srgbClr val="000000"/>
              </a:solidFill>
              <a:prstDash val="solid"/>
              <a:round/>
              <a:headEnd len="sm" w="sm" type="none"/>
              <a:tailEnd len="sm" w="sm" type="none"/>
            </a:ln>
          </p:spPr>
        </p:cxnSp>
        <p:cxnSp>
          <p:nvCxnSpPr>
            <p:cNvPr id="258" name="Google Shape;258;p21"/>
            <p:cNvCxnSpPr>
              <a:endCxn id="246" idx="2"/>
            </p:cNvCxnSpPr>
            <p:nvPr/>
          </p:nvCxnSpPr>
          <p:spPr>
            <a:xfrm flipH="1" rot="10800000">
              <a:off x="5638055" y="2151729"/>
              <a:ext cx="360000" cy="576000"/>
            </a:xfrm>
            <a:prstGeom prst="straightConnector1">
              <a:avLst/>
            </a:prstGeom>
            <a:noFill/>
            <a:ln cap="flat" cmpd="sng" w="9525">
              <a:solidFill>
                <a:srgbClr val="000000"/>
              </a:solidFill>
              <a:prstDash val="solid"/>
              <a:round/>
              <a:headEnd len="sm" w="sm" type="none"/>
              <a:tailEnd len="sm" w="sm" type="none"/>
            </a:ln>
          </p:spPr>
        </p:cxnSp>
        <p:cxnSp>
          <p:nvCxnSpPr>
            <p:cNvPr id="259" name="Google Shape;259;p21"/>
            <p:cNvCxnSpPr>
              <a:endCxn id="245" idx="2"/>
            </p:cNvCxnSpPr>
            <p:nvPr/>
          </p:nvCxnSpPr>
          <p:spPr>
            <a:xfrm flipH="1" rot="10800000">
              <a:off x="5638055" y="1575665"/>
              <a:ext cx="360000" cy="1152000"/>
            </a:xfrm>
            <a:prstGeom prst="straightConnector1">
              <a:avLst/>
            </a:prstGeom>
            <a:noFill/>
            <a:ln cap="flat" cmpd="sng" w="9525">
              <a:solidFill>
                <a:srgbClr val="000000"/>
              </a:solidFill>
              <a:prstDash val="solid"/>
              <a:round/>
              <a:headEnd len="sm" w="sm" type="none"/>
              <a:tailEnd len="sm" w="sm" type="none"/>
            </a:ln>
          </p:spPr>
        </p:cxnSp>
        <p:cxnSp>
          <p:nvCxnSpPr>
            <p:cNvPr id="260" name="Google Shape;260;p21"/>
            <p:cNvCxnSpPr/>
            <p:nvPr/>
          </p:nvCxnSpPr>
          <p:spPr>
            <a:xfrm>
              <a:off x="5619534" y="3375510"/>
              <a:ext cx="378600" cy="0"/>
            </a:xfrm>
            <a:prstGeom prst="straightConnector1">
              <a:avLst/>
            </a:prstGeom>
            <a:noFill/>
            <a:ln cap="flat" cmpd="sng" w="9525">
              <a:solidFill>
                <a:srgbClr val="000000"/>
              </a:solidFill>
              <a:prstDash val="solid"/>
              <a:round/>
              <a:headEnd len="sm" w="sm" type="none"/>
              <a:tailEnd len="sm" w="sm" type="none"/>
            </a:ln>
          </p:spPr>
        </p:cxnSp>
        <p:cxnSp>
          <p:nvCxnSpPr>
            <p:cNvPr id="261" name="Google Shape;261;p21"/>
            <p:cNvCxnSpPr>
              <a:endCxn id="247" idx="2"/>
            </p:cNvCxnSpPr>
            <p:nvPr/>
          </p:nvCxnSpPr>
          <p:spPr>
            <a:xfrm flipH="1" rot="10800000">
              <a:off x="5637936" y="2727793"/>
              <a:ext cx="378600" cy="647700"/>
            </a:xfrm>
            <a:prstGeom prst="straightConnector1">
              <a:avLst/>
            </a:prstGeom>
            <a:noFill/>
            <a:ln cap="flat" cmpd="sng" w="9525">
              <a:solidFill>
                <a:srgbClr val="000000"/>
              </a:solidFill>
              <a:prstDash val="solid"/>
              <a:round/>
              <a:headEnd len="sm" w="sm" type="none"/>
              <a:tailEnd len="sm" w="sm" type="none"/>
            </a:ln>
          </p:spPr>
        </p:cxnSp>
        <p:cxnSp>
          <p:nvCxnSpPr>
            <p:cNvPr id="262" name="Google Shape;262;p21"/>
            <p:cNvCxnSpPr>
              <a:endCxn id="246" idx="2"/>
            </p:cNvCxnSpPr>
            <p:nvPr/>
          </p:nvCxnSpPr>
          <p:spPr>
            <a:xfrm flipH="1" rot="10800000">
              <a:off x="5638055" y="2151729"/>
              <a:ext cx="360000" cy="1223700"/>
            </a:xfrm>
            <a:prstGeom prst="straightConnector1">
              <a:avLst/>
            </a:prstGeom>
            <a:noFill/>
            <a:ln cap="flat" cmpd="sng" w="9525">
              <a:solidFill>
                <a:srgbClr val="000000"/>
              </a:solidFill>
              <a:prstDash val="solid"/>
              <a:round/>
              <a:headEnd len="sm" w="sm" type="none"/>
              <a:tailEnd len="sm" w="sm" type="none"/>
            </a:ln>
          </p:spPr>
        </p:cxnSp>
        <p:cxnSp>
          <p:nvCxnSpPr>
            <p:cNvPr id="263" name="Google Shape;263;p21"/>
            <p:cNvCxnSpPr>
              <a:endCxn id="245" idx="2"/>
            </p:cNvCxnSpPr>
            <p:nvPr/>
          </p:nvCxnSpPr>
          <p:spPr>
            <a:xfrm flipH="1" rot="10800000">
              <a:off x="5638055" y="1575665"/>
              <a:ext cx="360000" cy="1799700"/>
            </a:xfrm>
            <a:prstGeom prst="straightConnector1">
              <a:avLst/>
            </a:prstGeom>
            <a:noFill/>
            <a:ln cap="flat" cmpd="sng" w="9525">
              <a:solidFill>
                <a:srgbClr val="000000"/>
              </a:solidFill>
              <a:prstDash val="solid"/>
              <a:round/>
              <a:headEnd len="sm" w="sm" type="none"/>
              <a:tailEnd len="sm" w="sm" type="none"/>
            </a:ln>
          </p:spPr>
        </p:cxnSp>
        <p:cxnSp>
          <p:nvCxnSpPr>
            <p:cNvPr id="264" name="Google Shape;264;p21"/>
            <p:cNvCxnSpPr>
              <a:endCxn id="248" idx="1"/>
            </p:cNvCxnSpPr>
            <p:nvPr/>
          </p:nvCxnSpPr>
          <p:spPr>
            <a:xfrm>
              <a:off x="5637945" y="2727751"/>
              <a:ext cx="452400" cy="495000"/>
            </a:xfrm>
            <a:prstGeom prst="straightConnector1">
              <a:avLst/>
            </a:prstGeom>
            <a:noFill/>
            <a:ln cap="flat" cmpd="sng" w="9525">
              <a:solidFill>
                <a:srgbClr val="000000"/>
              </a:solidFill>
              <a:prstDash val="solid"/>
              <a:round/>
              <a:headEnd len="sm" w="sm" type="none"/>
              <a:tailEnd len="sm" w="sm" type="none"/>
            </a:ln>
          </p:spPr>
        </p:cxnSp>
        <p:sp>
          <p:nvSpPr>
            <p:cNvPr id="265" name="Google Shape;265;p21"/>
            <p:cNvSpPr/>
            <p:nvPr/>
          </p:nvSpPr>
          <p:spPr>
            <a:xfrm>
              <a:off x="6941741" y="1952469"/>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66" name="Google Shape;266;p21"/>
            <p:cNvSpPr/>
            <p:nvPr/>
          </p:nvSpPr>
          <p:spPr>
            <a:xfrm>
              <a:off x="6960222" y="2528531"/>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267" name="Google Shape;267;p21"/>
            <p:cNvCxnSpPr/>
            <p:nvPr/>
          </p:nvCxnSpPr>
          <p:spPr>
            <a:xfrm>
              <a:off x="6547359" y="2157438"/>
              <a:ext cx="378600" cy="0"/>
            </a:xfrm>
            <a:prstGeom prst="straightConnector1">
              <a:avLst/>
            </a:prstGeom>
            <a:noFill/>
            <a:ln cap="flat" cmpd="sng" w="9525">
              <a:solidFill>
                <a:srgbClr val="000000"/>
              </a:solidFill>
              <a:prstDash val="solid"/>
              <a:round/>
              <a:headEnd len="sm" w="sm" type="none"/>
              <a:tailEnd len="sm" w="sm" type="none"/>
            </a:ln>
          </p:spPr>
        </p:cxnSp>
        <p:cxnSp>
          <p:nvCxnSpPr>
            <p:cNvPr id="268" name="Google Shape;268;p21"/>
            <p:cNvCxnSpPr/>
            <p:nvPr/>
          </p:nvCxnSpPr>
          <p:spPr>
            <a:xfrm>
              <a:off x="6571880" y="2710092"/>
              <a:ext cx="378600" cy="0"/>
            </a:xfrm>
            <a:prstGeom prst="straightConnector1">
              <a:avLst/>
            </a:prstGeom>
            <a:noFill/>
            <a:ln cap="flat" cmpd="sng" w="9525">
              <a:solidFill>
                <a:srgbClr val="000000"/>
              </a:solidFill>
              <a:prstDash val="solid"/>
              <a:round/>
              <a:headEnd len="sm" w="sm" type="none"/>
              <a:tailEnd len="sm" w="sm" type="none"/>
            </a:ln>
          </p:spPr>
        </p:cxnSp>
        <p:cxnSp>
          <p:nvCxnSpPr>
            <p:cNvPr id="269" name="Google Shape;269;p21"/>
            <p:cNvCxnSpPr>
              <a:endCxn id="265" idx="2"/>
            </p:cNvCxnSpPr>
            <p:nvPr/>
          </p:nvCxnSpPr>
          <p:spPr>
            <a:xfrm>
              <a:off x="6519641" y="1581369"/>
              <a:ext cx="422100" cy="587100"/>
            </a:xfrm>
            <a:prstGeom prst="straightConnector1">
              <a:avLst/>
            </a:prstGeom>
            <a:noFill/>
            <a:ln cap="flat" cmpd="sng" w="9525">
              <a:solidFill>
                <a:srgbClr val="000000"/>
              </a:solidFill>
              <a:prstDash val="solid"/>
              <a:round/>
              <a:headEnd len="sm" w="sm" type="none"/>
              <a:tailEnd len="sm" w="sm" type="none"/>
            </a:ln>
          </p:spPr>
        </p:cxnSp>
        <p:cxnSp>
          <p:nvCxnSpPr>
            <p:cNvPr id="270" name="Google Shape;270;p21"/>
            <p:cNvCxnSpPr>
              <a:endCxn id="266" idx="2"/>
            </p:cNvCxnSpPr>
            <p:nvPr/>
          </p:nvCxnSpPr>
          <p:spPr>
            <a:xfrm flipH="1" rot="10800000">
              <a:off x="6547422" y="2744531"/>
              <a:ext cx="412800" cy="614700"/>
            </a:xfrm>
            <a:prstGeom prst="straightConnector1">
              <a:avLst/>
            </a:prstGeom>
            <a:noFill/>
            <a:ln cap="flat" cmpd="sng" w="9525">
              <a:solidFill>
                <a:srgbClr val="000000"/>
              </a:solidFill>
              <a:prstDash val="solid"/>
              <a:round/>
              <a:headEnd len="sm" w="sm" type="none"/>
              <a:tailEnd len="sm" w="sm" type="none"/>
            </a:ln>
          </p:spPr>
        </p:cxnSp>
        <p:cxnSp>
          <p:nvCxnSpPr>
            <p:cNvPr id="271" name="Google Shape;271;p21"/>
            <p:cNvCxnSpPr>
              <a:endCxn id="266" idx="2"/>
            </p:cNvCxnSpPr>
            <p:nvPr/>
          </p:nvCxnSpPr>
          <p:spPr>
            <a:xfrm>
              <a:off x="6519522" y="1582331"/>
              <a:ext cx="440700" cy="1162200"/>
            </a:xfrm>
            <a:prstGeom prst="straightConnector1">
              <a:avLst/>
            </a:prstGeom>
            <a:noFill/>
            <a:ln cap="flat" cmpd="sng" w="9525">
              <a:solidFill>
                <a:srgbClr val="000000"/>
              </a:solidFill>
              <a:prstDash val="solid"/>
              <a:round/>
              <a:headEnd len="sm" w="sm" type="none"/>
              <a:tailEnd len="sm" w="sm" type="none"/>
            </a:ln>
          </p:spPr>
        </p:cxnSp>
        <p:cxnSp>
          <p:nvCxnSpPr>
            <p:cNvPr id="272" name="Google Shape;272;p21"/>
            <p:cNvCxnSpPr>
              <a:endCxn id="266" idx="2"/>
            </p:cNvCxnSpPr>
            <p:nvPr/>
          </p:nvCxnSpPr>
          <p:spPr>
            <a:xfrm>
              <a:off x="6541422" y="2151731"/>
              <a:ext cx="418800" cy="592800"/>
            </a:xfrm>
            <a:prstGeom prst="straightConnector1">
              <a:avLst/>
            </a:prstGeom>
            <a:noFill/>
            <a:ln cap="flat" cmpd="sng" w="9525">
              <a:solidFill>
                <a:srgbClr val="000000"/>
              </a:solidFill>
              <a:prstDash val="solid"/>
              <a:round/>
              <a:headEnd len="sm" w="sm" type="none"/>
              <a:tailEnd len="sm" w="sm" type="none"/>
            </a:ln>
          </p:spPr>
        </p:cxnSp>
        <p:cxnSp>
          <p:nvCxnSpPr>
            <p:cNvPr id="273" name="Google Shape;273;p21"/>
            <p:cNvCxnSpPr>
              <a:endCxn id="265" idx="2"/>
            </p:cNvCxnSpPr>
            <p:nvPr/>
          </p:nvCxnSpPr>
          <p:spPr>
            <a:xfrm flipH="1" rot="10800000">
              <a:off x="6564641" y="2168469"/>
              <a:ext cx="377100" cy="535500"/>
            </a:xfrm>
            <a:prstGeom prst="straightConnector1">
              <a:avLst/>
            </a:prstGeom>
            <a:noFill/>
            <a:ln cap="flat" cmpd="sng" w="9525">
              <a:solidFill>
                <a:srgbClr val="000000"/>
              </a:solidFill>
              <a:prstDash val="solid"/>
              <a:round/>
              <a:headEnd len="sm" w="sm" type="none"/>
              <a:tailEnd len="sm" w="sm" type="none"/>
            </a:ln>
          </p:spPr>
        </p:cxnSp>
        <p:cxnSp>
          <p:nvCxnSpPr>
            <p:cNvPr id="274" name="Google Shape;274;p21"/>
            <p:cNvCxnSpPr>
              <a:endCxn id="265" idx="2"/>
            </p:cNvCxnSpPr>
            <p:nvPr/>
          </p:nvCxnSpPr>
          <p:spPr>
            <a:xfrm flipH="1" rot="10800000">
              <a:off x="6561641" y="2168469"/>
              <a:ext cx="380100" cy="1190700"/>
            </a:xfrm>
            <a:prstGeom prst="straightConnector1">
              <a:avLst/>
            </a:prstGeom>
            <a:noFill/>
            <a:ln cap="flat" cmpd="sng" w="9525">
              <a:solidFill>
                <a:srgbClr val="000000"/>
              </a:solidFill>
              <a:prstDash val="solid"/>
              <a:round/>
              <a:headEnd len="sm" w="sm" type="none"/>
              <a:tailEnd len="sm" w="sm" type="none"/>
            </a:ln>
          </p:spPr>
        </p:cxnSp>
      </p:grpSp>
      <p:sp>
        <p:nvSpPr>
          <p:cNvPr id="275" name="Google Shape;275;p21"/>
          <p:cNvSpPr txBox="1"/>
          <p:nvPr/>
        </p:nvSpPr>
        <p:spPr>
          <a:xfrm>
            <a:off x="1430275" y="3101950"/>
            <a:ext cx="768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0000"/>
                </a:solidFill>
                <a:latin typeface="Roboto"/>
                <a:ea typeface="Roboto"/>
                <a:cs typeface="Roboto"/>
                <a:sym typeface="Roboto"/>
              </a:rPr>
              <a:t>Raw Waveform</a:t>
            </a:r>
            <a:endParaRPr b="0" i="0" sz="900" u="none" cap="none" strike="noStrike">
              <a:solidFill>
                <a:srgbClr val="FF0000"/>
              </a:solidFill>
              <a:latin typeface="Roboto"/>
              <a:ea typeface="Roboto"/>
              <a:cs typeface="Roboto"/>
              <a:sym typeface="Roboto"/>
            </a:endParaRPr>
          </a:p>
        </p:txBody>
      </p:sp>
      <p:sp>
        <p:nvSpPr>
          <p:cNvPr id="276" name="Google Shape;276;p21"/>
          <p:cNvSpPr txBox="1"/>
          <p:nvPr/>
        </p:nvSpPr>
        <p:spPr>
          <a:xfrm>
            <a:off x="1977325" y="2900600"/>
            <a:ext cx="768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Roboto"/>
                <a:ea typeface="Roboto"/>
                <a:cs typeface="Roboto"/>
                <a:sym typeface="Roboto"/>
              </a:rPr>
              <a:t>Low-Level Features</a:t>
            </a:r>
            <a:endParaRPr b="0" i="0" sz="900" u="none" cap="none" strike="noStrike">
              <a:solidFill>
                <a:schemeClr val="dk1"/>
              </a:solidFill>
              <a:latin typeface="Roboto"/>
              <a:ea typeface="Roboto"/>
              <a:cs typeface="Roboto"/>
              <a:sym typeface="Roboto"/>
            </a:endParaRPr>
          </a:p>
        </p:txBody>
      </p:sp>
      <p:sp>
        <p:nvSpPr>
          <p:cNvPr id="277" name="Google Shape;277;p21"/>
          <p:cNvSpPr txBox="1"/>
          <p:nvPr/>
        </p:nvSpPr>
        <p:spPr>
          <a:xfrm>
            <a:off x="3577525" y="2900600"/>
            <a:ext cx="768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6AA84F"/>
                </a:solidFill>
                <a:latin typeface="Roboto"/>
                <a:ea typeface="Roboto"/>
                <a:cs typeface="Roboto"/>
                <a:sym typeface="Roboto"/>
              </a:rPr>
              <a:t>High-Level Features</a:t>
            </a:r>
            <a:endParaRPr b="0" i="0" sz="900" u="none" cap="none" strike="noStrike">
              <a:solidFill>
                <a:srgbClr val="6AA84F"/>
              </a:solidFill>
              <a:latin typeface="Roboto"/>
              <a:ea typeface="Roboto"/>
              <a:cs typeface="Roboto"/>
              <a:sym typeface="Roboto"/>
            </a:endParaRPr>
          </a:p>
        </p:txBody>
      </p:sp>
      <p:cxnSp>
        <p:nvCxnSpPr>
          <p:cNvPr id="278" name="Google Shape;278;p21"/>
          <p:cNvCxnSpPr>
            <a:stCxn id="276" idx="3"/>
            <a:endCxn id="277" idx="1"/>
          </p:cNvCxnSpPr>
          <p:nvPr/>
        </p:nvCxnSpPr>
        <p:spPr>
          <a:xfrm>
            <a:off x="2745325" y="3131450"/>
            <a:ext cx="832200" cy="0"/>
          </a:xfrm>
          <a:prstGeom prst="straightConnector1">
            <a:avLst/>
          </a:prstGeom>
          <a:noFill/>
          <a:ln cap="flat" cmpd="sng" w="9525">
            <a:solidFill>
              <a:schemeClr val="dk2"/>
            </a:solidFill>
            <a:prstDash val="solid"/>
            <a:round/>
            <a:headEnd len="sm" w="sm" type="none"/>
            <a:tailEnd len="med" w="med" type="triangle"/>
          </a:ln>
        </p:spPr>
      </p:cxnSp>
      <p:sp>
        <p:nvSpPr>
          <p:cNvPr id="279" name="Google Shape;279;p21"/>
          <p:cNvSpPr txBox="1"/>
          <p:nvPr/>
        </p:nvSpPr>
        <p:spPr>
          <a:xfrm>
            <a:off x="264925" y="1347600"/>
            <a:ext cx="8318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0E101A"/>
              </a:buClr>
              <a:buSzPts val="1400"/>
              <a:buFont typeface="Arial"/>
              <a:buChar char="●"/>
            </a:pPr>
            <a:r>
              <a:rPr b="0" i="0" lang="en-GB" sz="1400" u="none" cap="none" strike="noStrike">
                <a:solidFill>
                  <a:srgbClr val="0E101A"/>
                </a:solidFill>
                <a:latin typeface="Arial"/>
                <a:ea typeface="Arial"/>
                <a:cs typeface="Arial"/>
                <a:sym typeface="Arial"/>
              </a:rPr>
              <a:t>The potential advantage is that we can learn features specifically </a:t>
            </a:r>
            <a:r>
              <a:rPr b="1" i="0" lang="en-GB" sz="1400" u="none" cap="none" strike="noStrike">
                <a:solidFill>
                  <a:srgbClr val="0E101A"/>
                </a:solidFill>
                <a:latin typeface="Arial"/>
                <a:ea typeface="Arial"/>
                <a:cs typeface="Arial"/>
                <a:sym typeface="Arial"/>
              </a:rPr>
              <a:t>tuned</a:t>
            </a:r>
            <a:r>
              <a:rPr b="0" i="0" lang="en-GB" sz="1400" u="none" cap="none" strike="noStrike">
                <a:solidFill>
                  <a:srgbClr val="0E101A"/>
                </a:solidFill>
                <a:latin typeface="Arial"/>
                <a:ea typeface="Arial"/>
                <a:cs typeface="Arial"/>
                <a:sym typeface="Arial"/>
              </a:rPr>
              <a:t> to the task of interest.</a:t>
            </a:r>
            <a:endParaRPr b="0" i="0" sz="1400" u="none" cap="none" strike="noStrike">
              <a:solidFill>
                <a:srgbClr val="000000"/>
              </a:solidFill>
              <a:latin typeface="Arial"/>
              <a:ea typeface="Arial"/>
              <a:cs typeface="Arial"/>
              <a:sym typeface="Arial"/>
            </a:endParaRPr>
          </a:p>
        </p:txBody>
      </p:sp>
      <p:sp>
        <p:nvSpPr>
          <p:cNvPr id="280" name="Google Shape;280;p21"/>
          <p:cNvSpPr txBox="1"/>
          <p:nvPr/>
        </p:nvSpPr>
        <p:spPr>
          <a:xfrm>
            <a:off x="6173950" y="3505250"/>
            <a:ext cx="203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What are the issues?</a:t>
            </a:r>
            <a:endParaRPr b="0" i="1" sz="1400" u="none" cap="none" strike="noStrike">
              <a:solidFill>
                <a:srgbClr val="000000"/>
              </a:solidFill>
              <a:latin typeface="Roboto"/>
              <a:ea typeface="Roboto"/>
              <a:cs typeface="Roboto"/>
              <a:sym typeface="Roboto"/>
            </a:endParaRPr>
          </a:p>
        </p:txBody>
      </p:sp>
      <p:pic>
        <p:nvPicPr>
          <p:cNvPr id="281" name="Google Shape;281;p21"/>
          <p:cNvPicPr preferRelativeResize="0"/>
          <p:nvPr/>
        </p:nvPicPr>
        <p:blipFill rotWithShape="1">
          <a:blip r:embed="rId3">
            <a:alphaModFix/>
          </a:blip>
          <a:srcRect b="0" l="0" r="0" t="0"/>
          <a:stretch/>
        </p:blipFill>
        <p:spPr>
          <a:xfrm>
            <a:off x="5405175" y="3461313"/>
            <a:ext cx="602700" cy="558516"/>
          </a:xfrm>
          <a:prstGeom prst="rect">
            <a:avLst/>
          </a:prstGeom>
          <a:noFill/>
          <a:ln>
            <a:noFill/>
          </a:ln>
        </p:spPr>
      </p:pic>
      <p:sp>
        <p:nvSpPr>
          <p:cNvPr id="282" name="Google Shape;282;p2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